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325" r:id="rId2"/>
    <p:sldId id="312" r:id="rId3"/>
    <p:sldId id="308" r:id="rId4"/>
    <p:sldId id="307" r:id="rId5"/>
    <p:sldId id="280" r:id="rId6"/>
    <p:sldId id="306" r:id="rId7"/>
    <p:sldId id="279" r:id="rId8"/>
    <p:sldId id="261" r:id="rId9"/>
    <p:sldId id="309" r:id="rId10"/>
    <p:sldId id="278" r:id="rId11"/>
    <p:sldId id="258" r:id="rId12"/>
    <p:sldId id="310" r:id="rId13"/>
    <p:sldId id="266" r:id="rId14"/>
    <p:sldId id="277" r:id="rId15"/>
    <p:sldId id="315" r:id="rId16"/>
    <p:sldId id="263" r:id="rId17"/>
    <p:sldId id="268" r:id="rId18"/>
    <p:sldId id="269" r:id="rId19"/>
    <p:sldId id="270" r:id="rId20"/>
    <p:sldId id="271" r:id="rId21"/>
    <p:sldId id="267" r:id="rId22"/>
    <p:sldId id="313" r:id="rId23"/>
    <p:sldId id="273" r:id="rId24"/>
    <p:sldId id="281" r:id="rId25"/>
    <p:sldId id="265" r:id="rId26"/>
    <p:sldId id="282" r:id="rId27"/>
    <p:sldId id="283" r:id="rId28"/>
    <p:sldId id="276" r:id="rId29"/>
    <p:sldId id="284" r:id="rId30"/>
    <p:sldId id="287" r:id="rId31"/>
    <p:sldId id="316" r:id="rId32"/>
    <p:sldId id="275" r:id="rId33"/>
    <p:sldId id="291" r:id="rId34"/>
    <p:sldId id="293" r:id="rId35"/>
    <p:sldId id="290" r:id="rId36"/>
    <p:sldId id="298" r:id="rId37"/>
    <p:sldId id="321" r:id="rId38"/>
    <p:sldId id="299" r:id="rId39"/>
    <p:sldId id="323" r:id="rId40"/>
    <p:sldId id="294" r:id="rId41"/>
    <p:sldId id="303" r:id="rId42"/>
    <p:sldId id="314" r:id="rId43"/>
    <p:sldId id="300" r:id="rId44"/>
    <p:sldId id="302" r:id="rId45"/>
    <p:sldId id="301" r:id="rId46"/>
    <p:sldId id="296" r:id="rId47"/>
    <p:sldId id="319" r:id="rId48"/>
    <p:sldId id="320" r:id="rId49"/>
    <p:sldId id="297" r:id="rId50"/>
  </p:sldIdLst>
  <p:sldSz cx="12192000" cy="6858000"/>
  <p:notesSz cx="7104063"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5" userDrawn="1">
          <p15:clr>
            <a:srgbClr val="A4A3A4"/>
          </p15:clr>
        </p15:guide>
        <p15:guide id="3" orient="horz" pos="1502" userDrawn="1">
          <p15:clr>
            <a:srgbClr val="A4A3A4"/>
          </p15:clr>
        </p15:guide>
        <p15:guide id="4" orient="horz" pos="2183" userDrawn="1">
          <p15:clr>
            <a:srgbClr val="A4A3A4"/>
          </p15:clr>
        </p15:guide>
        <p15:guide id="5" orient="horz" pos="2591" userDrawn="1">
          <p15:clr>
            <a:srgbClr val="A4A3A4"/>
          </p15:clr>
        </p15:guide>
        <p15:guide id="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ilherme Morbey" initials="GM" lastIdx="7" clrIdx="0">
    <p:extLst>
      <p:ext uri="{19B8F6BF-5375-455C-9EA6-DF929625EA0E}">
        <p15:presenceInfo xmlns:p15="http://schemas.microsoft.com/office/powerpoint/2012/main" userId="8332ade94a88cb8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010A02"/>
    <a:srgbClr val="243607"/>
    <a:srgbClr val="68D1E6"/>
    <a:srgbClr val="41719C"/>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CB2D4A-2CCB-402F-9387-A124466E96D1}" v="17" dt="2025-11-21T15:58:15.372"/>
    <p1510:client id="{FFCCE1F3-261E-AF6E-8BED-A1F204D521E2}" v="1" dt="2025-11-21T15:52:24.855"/>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1059" y="273"/>
      </p:cViewPr>
      <p:guideLst>
        <p:guide orient="horz" pos="2160"/>
        <p:guide pos="3885"/>
        <p:guide orient="horz" pos="1502"/>
        <p:guide orient="horz" pos="2183"/>
        <p:guide orient="horz" pos="2591"/>
        <p:guide/>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10-24T23:07:23.305" idx="2">
    <p:pos x="3564" y="860"/>
    <p:text>Chama-se Daniel Morbey e pai chamava-se Jaime Filipe Morbey dos Santos Oliveira – veio de Lobito para Lisboa em novo. A avó paterna chamava-se Ildegarde Correia Peres Morbey.</p:text>
    <p:extLst>
      <p:ext uri="{C676402C-5697-4E1C-873F-D02D1690AC5C}">
        <p15:threadingInfo xmlns:p15="http://schemas.microsoft.com/office/powerpoint/2012/main" timeZoneBias="-120"/>
      </p:ext>
    </p:extLst>
  </p:cm>
  <p:cm authorId="1" dt="2025-10-24T23:08:45.961" idx="3">
    <p:pos x="3564" y="996"/>
    <p:text>Source 2017
José Manuel Mesquita &lt;jmesquita@jmmassociados.com&gt;</p:text>
    <p:extLst>
      <p:ext uri="{C676402C-5697-4E1C-873F-D02D1690AC5C}">
        <p15:threadingInfo xmlns:p15="http://schemas.microsoft.com/office/powerpoint/2012/main" timeZoneBias="-120">
          <p15:parentCm authorId="1" idx="2"/>
        </p15:threadingInfo>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E3688010-9F95-44A3-931A-6C6A29C2A4FC}" type="datetimeFigureOut">
              <a:rPr lang="de-DE" smtClean="0"/>
              <a:t>08.01.2026</a:t>
            </a:fld>
            <a:endParaRPr lang="de-DE"/>
          </a:p>
        </p:txBody>
      </p:sp>
      <p:sp>
        <p:nvSpPr>
          <p:cNvPr id="4" name="Fußzeilenplatzhalter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341450C2-9607-4301-9D32-60661DC19A75}" type="slidenum">
              <a:rPr lang="de-DE" smtClean="0"/>
              <a:t>‹Nr.›</a:t>
            </a:fld>
            <a:endParaRPr lang="de-DE"/>
          </a:p>
        </p:txBody>
      </p:sp>
    </p:spTree>
    <p:extLst>
      <p:ext uri="{BB962C8B-B14F-4D97-AF65-F5344CB8AC3E}">
        <p14:creationId xmlns:p14="http://schemas.microsoft.com/office/powerpoint/2010/main" val="700053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96CD9F8C-4C28-4DC3-8206-6E80B2E6B5BC}" type="datetimeFigureOut">
              <a:rPr lang="de-DE" smtClean="0"/>
              <a:t>08.01.2026</a:t>
            </a:fld>
            <a:endParaRPr lang="de-DE"/>
          </a:p>
        </p:txBody>
      </p:sp>
      <p:sp>
        <p:nvSpPr>
          <p:cNvPr id="4" name="Folienbildplatzhalt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BFFB75F0-2ED4-4445-9814-7D1AB7514E29}" type="slidenum">
              <a:rPr lang="de-DE" smtClean="0"/>
              <a:t>‹Nr.›</a:t>
            </a:fld>
            <a:endParaRPr lang="de-DE"/>
          </a:p>
        </p:txBody>
      </p:sp>
    </p:spTree>
    <p:extLst>
      <p:ext uri="{BB962C8B-B14F-4D97-AF65-F5344CB8AC3E}">
        <p14:creationId xmlns:p14="http://schemas.microsoft.com/office/powerpoint/2010/main" val="2314824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11" indent="0" algn="ctr">
              <a:buNone/>
              <a:defRPr sz="2000"/>
            </a:lvl2pPr>
            <a:lvl3pPr marL="914423" indent="0" algn="ctr">
              <a:buNone/>
              <a:defRPr sz="1801"/>
            </a:lvl3pPr>
            <a:lvl4pPr marL="1371634" indent="0" algn="ctr">
              <a:buNone/>
              <a:defRPr sz="1600"/>
            </a:lvl4pPr>
            <a:lvl5pPr marL="1828846" indent="0" algn="ctr">
              <a:buNone/>
              <a:defRPr sz="1600"/>
            </a:lvl5pPr>
            <a:lvl6pPr marL="2286057" indent="0" algn="ctr">
              <a:buNone/>
              <a:defRPr sz="1600"/>
            </a:lvl6pPr>
            <a:lvl7pPr marL="2743269" indent="0" algn="ctr">
              <a:buNone/>
              <a:defRPr sz="1600"/>
            </a:lvl7pPr>
            <a:lvl8pPr marL="3200480" indent="0" algn="ctr">
              <a:buNone/>
              <a:defRPr sz="1600"/>
            </a:lvl8pPr>
            <a:lvl9pPr marL="3657691"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81E11214-E515-4EF6-AB5E-6101C7FD862D}" type="datetime1">
              <a:rPr lang="de-DE" smtClean="0"/>
              <a:t>08.01.2026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lvl1pPr>
              <a:defRPr sz="1050"/>
            </a:lvl1pPr>
          </a:lstStyle>
          <a:p>
            <a:fld id="{67EAFDB1-F3D4-4863-BCEA-E13DF22AE5EF}" type="slidenum">
              <a:rPr lang="de-DE" smtClean="0"/>
              <a:pPr/>
              <a:t>‹Nr.›</a:t>
            </a:fld>
            <a:endParaRPr lang="de-DE"/>
          </a:p>
        </p:txBody>
      </p:sp>
      <p:sp>
        <p:nvSpPr>
          <p:cNvPr id="7" name="Textfeld 6"/>
          <p:cNvSpPr txBox="1"/>
          <p:nvPr userDrawn="1"/>
        </p:nvSpPr>
        <p:spPr>
          <a:xfrm>
            <a:off x="5144830" y="-7951"/>
            <a:ext cx="1934144" cy="246221"/>
          </a:xfrm>
          <a:prstGeom prst="rect">
            <a:avLst/>
          </a:prstGeom>
          <a:solidFill>
            <a:schemeClr val="bg1"/>
          </a:solidFill>
        </p:spPr>
        <p:txBody>
          <a:bodyPr wrap="square" rtlCol="0">
            <a:spAutoFit/>
          </a:bodyPr>
          <a:lstStyle/>
          <a:p>
            <a:pPr algn="ctr"/>
            <a:r>
              <a:rPr lang="en-US" sz="1000"/>
              <a:t>For family members</a:t>
            </a:r>
          </a:p>
        </p:txBody>
      </p:sp>
      <p:sp>
        <p:nvSpPr>
          <p:cNvPr id="8" name="Textfeld 7"/>
          <p:cNvSpPr txBox="1"/>
          <p:nvPr userDrawn="1"/>
        </p:nvSpPr>
        <p:spPr>
          <a:xfrm>
            <a:off x="5262114" y="6539768"/>
            <a:ext cx="1699575" cy="246221"/>
          </a:xfrm>
          <a:prstGeom prst="rect">
            <a:avLst/>
          </a:prstGeom>
          <a:solidFill>
            <a:schemeClr val="bg1"/>
          </a:solidFill>
        </p:spPr>
        <p:txBody>
          <a:bodyPr wrap="square" rtlCol="0">
            <a:spAutoFit/>
          </a:bodyPr>
          <a:lstStyle/>
          <a:p>
            <a:pPr algn="ctr"/>
            <a:r>
              <a:rPr lang="en-US" sz="1000"/>
              <a:t>Internal Use Only</a:t>
            </a:r>
          </a:p>
        </p:txBody>
      </p:sp>
    </p:spTree>
    <p:extLst>
      <p:ext uri="{BB962C8B-B14F-4D97-AF65-F5344CB8AC3E}">
        <p14:creationId xmlns:p14="http://schemas.microsoft.com/office/powerpoint/2010/main" val="1852677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E1B1371-11B6-40B1-AEC8-6EC5191D3910}" type="datetime1">
              <a:rPr lang="de-DE" smtClean="0"/>
              <a:t>08.01.2026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7EAFDB1-F3D4-4863-BCEA-E13DF22AE5EF}" type="slidenum">
              <a:rPr lang="de-DE" smtClean="0"/>
              <a:t>‹Nr.›</a:t>
            </a:fld>
            <a:endParaRPr lang="de-DE"/>
          </a:p>
        </p:txBody>
      </p:sp>
    </p:spTree>
    <p:extLst>
      <p:ext uri="{BB962C8B-B14F-4D97-AF65-F5344CB8AC3E}">
        <p14:creationId xmlns:p14="http://schemas.microsoft.com/office/powerpoint/2010/main" val="502842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2B6D933-6DBE-499B-B964-F3399ECC7A2E}" type="datetime1">
              <a:rPr lang="de-DE" smtClean="0"/>
              <a:t>08.01.2026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7EAFDB1-F3D4-4863-BCEA-E13DF22AE5EF}" type="slidenum">
              <a:rPr lang="de-DE" smtClean="0"/>
              <a:t>‹Nr.›</a:t>
            </a:fld>
            <a:endParaRPr lang="de-DE"/>
          </a:p>
        </p:txBody>
      </p:sp>
    </p:spTree>
    <p:extLst>
      <p:ext uri="{BB962C8B-B14F-4D97-AF65-F5344CB8AC3E}">
        <p14:creationId xmlns:p14="http://schemas.microsoft.com/office/powerpoint/2010/main" val="3252537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CA2B11D5-6485-4899-A4CD-F1566E7B9716}" type="datetime1">
              <a:rPr lang="de-DE" smtClean="0"/>
              <a:t>08.01.2026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7EAFDB1-F3D4-4863-BCEA-E13DF22AE5EF}" type="slidenum">
              <a:rPr lang="de-DE" smtClean="0"/>
              <a:t>‹Nr.›</a:t>
            </a:fld>
            <a:endParaRPr lang="de-DE"/>
          </a:p>
        </p:txBody>
      </p:sp>
    </p:spTree>
    <p:extLst>
      <p:ext uri="{BB962C8B-B14F-4D97-AF65-F5344CB8AC3E}">
        <p14:creationId xmlns:p14="http://schemas.microsoft.com/office/powerpoint/2010/main" val="3074902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504" userDrawn="1">
          <p15:clr>
            <a:srgbClr val="FBAE40"/>
          </p15:clr>
        </p15:guide>
        <p15:guide id="4" orient="horz" pos="1548" userDrawn="1">
          <p15:clr>
            <a:srgbClr val="FBAE40"/>
          </p15:clr>
        </p15:guide>
        <p15:guide id="5" orient="horz" pos="2591" userDrawn="1">
          <p15:clr>
            <a:srgbClr val="FBAE40"/>
          </p15:clr>
        </p15:guide>
        <p15:guide id="6" pos="14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42"/>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7"/>
            <a:ext cx="10515600" cy="1500187"/>
          </a:xfrm>
        </p:spPr>
        <p:txBody>
          <a:bodyPr/>
          <a:lstStyle>
            <a:lvl1pPr marL="0" indent="0">
              <a:buNone/>
              <a:defRPr sz="2400">
                <a:solidFill>
                  <a:schemeClr val="tx1">
                    <a:tint val="75000"/>
                  </a:schemeClr>
                </a:solidFill>
              </a:defRPr>
            </a:lvl1pPr>
            <a:lvl2pPr marL="457211" indent="0">
              <a:buNone/>
              <a:defRPr sz="2000">
                <a:solidFill>
                  <a:schemeClr val="tx1">
                    <a:tint val="75000"/>
                  </a:schemeClr>
                </a:solidFill>
              </a:defRPr>
            </a:lvl2pPr>
            <a:lvl3pPr marL="914423" indent="0">
              <a:buNone/>
              <a:defRPr sz="1801">
                <a:solidFill>
                  <a:schemeClr val="tx1">
                    <a:tint val="75000"/>
                  </a:schemeClr>
                </a:solidFill>
              </a:defRPr>
            </a:lvl3pPr>
            <a:lvl4pPr marL="1371634"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9" indent="0">
              <a:buNone/>
              <a:defRPr sz="1600">
                <a:solidFill>
                  <a:schemeClr val="tx1">
                    <a:tint val="75000"/>
                  </a:schemeClr>
                </a:solidFill>
              </a:defRPr>
            </a:lvl7pPr>
            <a:lvl8pPr marL="3200480" indent="0">
              <a:buNone/>
              <a:defRPr sz="1600">
                <a:solidFill>
                  <a:schemeClr val="tx1">
                    <a:tint val="75000"/>
                  </a:schemeClr>
                </a:solidFill>
              </a:defRPr>
            </a:lvl8pPr>
            <a:lvl9pPr marL="3657691"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229529BB-9044-42FF-A813-EFC95E42BBFF}" type="datetime1">
              <a:rPr lang="de-DE" smtClean="0"/>
              <a:t>08.01.2026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7EAFDB1-F3D4-4863-BCEA-E13DF22AE5EF}" type="slidenum">
              <a:rPr lang="de-DE" smtClean="0"/>
              <a:t>‹Nr.›</a:t>
            </a:fld>
            <a:endParaRPr lang="de-DE"/>
          </a:p>
        </p:txBody>
      </p:sp>
    </p:spTree>
    <p:extLst>
      <p:ext uri="{BB962C8B-B14F-4D97-AF65-F5344CB8AC3E}">
        <p14:creationId xmlns:p14="http://schemas.microsoft.com/office/powerpoint/2010/main" val="224859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1"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1"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691CA97A-B2A1-48DD-A962-5DCEE6E2E255}" type="datetime1">
              <a:rPr lang="de-DE" smtClean="0"/>
              <a:t>08.01.2026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7EAFDB1-F3D4-4863-BCEA-E13DF22AE5EF}" type="slidenum">
              <a:rPr lang="de-DE" smtClean="0"/>
              <a:t>‹Nr.›</a:t>
            </a:fld>
            <a:endParaRPr lang="de-DE"/>
          </a:p>
        </p:txBody>
      </p:sp>
    </p:spTree>
    <p:extLst>
      <p:ext uri="{BB962C8B-B14F-4D97-AF65-F5344CB8AC3E}">
        <p14:creationId xmlns:p14="http://schemas.microsoft.com/office/powerpoint/2010/main" val="1163487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90" y="365129"/>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11" indent="0">
              <a:buNone/>
              <a:defRPr sz="2000" b="1"/>
            </a:lvl2pPr>
            <a:lvl3pPr marL="914423" indent="0">
              <a:buNone/>
              <a:defRPr sz="1801" b="1"/>
            </a:lvl3pPr>
            <a:lvl4pPr marL="1371634" indent="0">
              <a:buNone/>
              <a:defRPr sz="1600" b="1"/>
            </a:lvl4pPr>
            <a:lvl5pPr marL="1828846" indent="0">
              <a:buNone/>
              <a:defRPr sz="1600" b="1"/>
            </a:lvl5pPr>
            <a:lvl6pPr marL="2286057" indent="0">
              <a:buNone/>
              <a:defRPr sz="1600" b="1"/>
            </a:lvl6pPr>
            <a:lvl7pPr marL="2743269" indent="0">
              <a:buNone/>
              <a:defRPr sz="1600" b="1"/>
            </a:lvl7pPr>
            <a:lvl8pPr marL="3200480" indent="0">
              <a:buNone/>
              <a:defRPr sz="1600" b="1"/>
            </a:lvl8pPr>
            <a:lvl9pPr marL="3657691"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CF1EE06F-829C-4087-8F2A-DAEF5F6D00BF}" type="datetime1">
              <a:rPr lang="de-DE" smtClean="0"/>
              <a:t>08.01.2026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67EAFDB1-F3D4-4863-BCEA-E13DF22AE5EF}" type="slidenum">
              <a:rPr lang="de-DE" smtClean="0"/>
              <a:t>‹Nr.›</a:t>
            </a:fld>
            <a:endParaRPr lang="de-DE"/>
          </a:p>
        </p:txBody>
      </p:sp>
    </p:spTree>
    <p:extLst>
      <p:ext uri="{BB962C8B-B14F-4D97-AF65-F5344CB8AC3E}">
        <p14:creationId xmlns:p14="http://schemas.microsoft.com/office/powerpoint/2010/main" val="1617401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9800F365-2260-48AF-9478-FE42528B2438}" type="datetime1">
              <a:rPr lang="de-DE" smtClean="0"/>
              <a:t>08.01.2026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7EAFDB1-F3D4-4863-BCEA-E13DF22AE5EF}" type="slidenum">
              <a:rPr lang="de-DE" smtClean="0"/>
              <a:t>‹Nr.›</a:t>
            </a:fld>
            <a:endParaRPr lang="de-DE"/>
          </a:p>
        </p:txBody>
      </p:sp>
    </p:spTree>
    <p:extLst>
      <p:ext uri="{BB962C8B-B14F-4D97-AF65-F5344CB8AC3E}">
        <p14:creationId xmlns:p14="http://schemas.microsoft.com/office/powerpoint/2010/main" val="1932105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2FE526F-9374-4267-9304-A5A765886A83}" type="datetime1">
              <a:rPr lang="de-DE" smtClean="0"/>
              <a:t>08.01.2026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67EAFDB1-F3D4-4863-BCEA-E13DF22AE5EF}" type="slidenum">
              <a:rPr lang="de-DE" smtClean="0"/>
              <a:t>‹Nr.›</a:t>
            </a:fld>
            <a:endParaRPr lang="de-DE"/>
          </a:p>
        </p:txBody>
      </p:sp>
    </p:spTree>
    <p:extLst>
      <p:ext uri="{BB962C8B-B14F-4D97-AF65-F5344CB8AC3E}">
        <p14:creationId xmlns:p14="http://schemas.microsoft.com/office/powerpoint/2010/main" val="1761052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90" y="457200"/>
            <a:ext cx="3932238"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9" y="987429"/>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90" y="2057400"/>
            <a:ext cx="3932238" cy="3811588"/>
          </a:xfrm>
        </p:spPr>
        <p:txBody>
          <a:bodyPr/>
          <a:lstStyle>
            <a:lvl1pPr marL="0" indent="0">
              <a:buNone/>
              <a:defRPr sz="1600"/>
            </a:lvl1pPr>
            <a:lvl2pPr marL="457211" indent="0">
              <a:buNone/>
              <a:defRPr sz="1401"/>
            </a:lvl2pPr>
            <a:lvl3pPr marL="914423" indent="0">
              <a:buNone/>
              <a:defRPr sz="1200"/>
            </a:lvl3pPr>
            <a:lvl4pPr marL="1371634" indent="0">
              <a:buNone/>
              <a:defRPr sz="1001"/>
            </a:lvl4pPr>
            <a:lvl5pPr marL="1828846" indent="0">
              <a:buNone/>
              <a:defRPr sz="1001"/>
            </a:lvl5pPr>
            <a:lvl6pPr marL="2286057" indent="0">
              <a:buNone/>
              <a:defRPr sz="1001"/>
            </a:lvl6pPr>
            <a:lvl7pPr marL="2743269" indent="0">
              <a:buNone/>
              <a:defRPr sz="1001"/>
            </a:lvl7pPr>
            <a:lvl8pPr marL="3200480" indent="0">
              <a:buNone/>
              <a:defRPr sz="1001"/>
            </a:lvl8pPr>
            <a:lvl9pPr marL="3657691" indent="0">
              <a:buNone/>
              <a:defRPr sz="1001"/>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EB1BCE49-5DFC-46FD-B53E-E5C906FFC993}" type="datetime1">
              <a:rPr lang="de-DE" smtClean="0"/>
              <a:t>08.01.2026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7EAFDB1-F3D4-4863-BCEA-E13DF22AE5EF}" type="slidenum">
              <a:rPr lang="de-DE" smtClean="0"/>
              <a:t>‹Nr.›</a:t>
            </a:fld>
            <a:endParaRPr lang="de-DE"/>
          </a:p>
        </p:txBody>
      </p:sp>
    </p:spTree>
    <p:extLst>
      <p:ext uri="{BB962C8B-B14F-4D97-AF65-F5344CB8AC3E}">
        <p14:creationId xmlns:p14="http://schemas.microsoft.com/office/powerpoint/2010/main" val="239862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90" y="457200"/>
            <a:ext cx="3932238"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9" y="987429"/>
            <a:ext cx="6172201" cy="4873625"/>
          </a:xfrm>
        </p:spPr>
        <p:txBody>
          <a:bodyPr/>
          <a:lstStyle>
            <a:lvl1pPr marL="0" indent="0">
              <a:buNone/>
              <a:defRPr sz="3200"/>
            </a:lvl1pPr>
            <a:lvl2pPr marL="457211" indent="0">
              <a:buNone/>
              <a:defRPr sz="2800"/>
            </a:lvl2pPr>
            <a:lvl3pPr marL="914423" indent="0">
              <a:buNone/>
              <a:defRPr sz="2400"/>
            </a:lvl3pPr>
            <a:lvl4pPr marL="1371634" indent="0">
              <a:buNone/>
              <a:defRPr sz="2000"/>
            </a:lvl4pPr>
            <a:lvl5pPr marL="1828846" indent="0">
              <a:buNone/>
              <a:defRPr sz="2000"/>
            </a:lvl5pPr>
            <a:lvl6pPr marL="2286057" indent="0">
              <a:buNone/>
              <a:defRPr sz="2000"/>
            </a:lvl6pPr>
            <a:lvl7pPr marL="2743269" indent="0">
              <a:buNone/>
              <a:defRPr sz="2000"/>
            </a:lvl7pPr>
            <a:lvl8pPr marL="3200480" indent="0">
              <a:buNone/>
              <a:defRPr sz="2000"/>
            </a:lvl8pPr>
            <a:lvl9pPr marL="3657691" indent="0">
              <a:buNone/>
              <a:defRPr sz="2000"/>
            </a:lvl9pPr>
          </a:lstStyle>
          <a:p>
            <a:endParaRPr lang="de-DE"/>
          </a:p>
        </p:txBody>
      </p:sp>
      <p:sp>
        <p:nvSpPr>
          <p:cNvPr id="4" name="Textplatzhalter 3"/>
          <p:cNvSpPr>
            <a:spLocks noGrp="1"/>
          </p:cNvSpPr>
          <p:nvPr>
            <p:ph type="body" sz="half" idx="2"/>
          </p:nvPr>
        </p:nvSpPr>
        <p:spPr>
          <a:xfrm>
            <a:off x="839790" y="2057400"/>
            <a:ext cx="3932238" cy="3811588"/>
          </a:xfrm>
        </p:spPr>
        <p:txBody>
          <a:bodyPr/>
          <a:lstStyle>
            <a:lvl1pPr marL="0" indent="0">
              <a:buNone/>
              <a:defRPr sz="1600"/>
            </a:lvl1pPr>
            <a:lvl2pPr marL="457211" indent="0">
              <a:buNone/>
              <a:defRPr sz="1401"/>
            </a:lvl2pPr>
            <a:lvl3pPr marL="914423" indent="0">
              <a:buNone/>
              <a:defRPr sz="1200"/>
            </a:lvl3pPr>
            <a:lvl4pPr marL="1371634" indent="0">
              <a:buNone/>
              <a:defRPr sz="1001"/>
            </a:lvl4pPr>
            <a:lvl5pPr marL="1828846" indent="0">
              <a:buNone/>
              <a:defRPr sz="1001"/>
            </a:lvl5pPr>
            <a:lvl6pPr marL="2286057" indent="0">
              <a:buNone/>
              <a:defRPr sz="1001"/>
            </a:lvl6pPr>
            <a:lvl7pPr marL="2743269" indent="0">
              <a:buNone/>
              <a:defRPr sz="1001"/>
            </a:lvl7pPr>
            <a:lvl8pPr marL="3200480" indent="0">
              <a:buNone/>
              <a:defRPr sz="1001"/>
            </a:lvl8pPr>
            <a:lvl9pPr marL="3657691" indent="0">
              <a:buNone/>
              <a:defRPr sz="1001"/>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4870CDFC-904C-4640-8AD0-41B7ECFA866B}" type="datetime1">
              <a:rPr lang="de-DE" smtClean="0"/>
              <a:t>08.01.2026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7EAFDB1-F3D4-4863-BCEA-E13DF22AE5EF}" type="slidenum">
              <a:rPr lang="de-DE" smtClean="0"/>
              <a:t>‹Nr.›</a:t>
            </a:fld>
            <a:endParaRPr lang="de-DE"/>
          </a:p>
        </p:txBody>
      </p:sp>
    </p:spTree>
    <p:extLst>
      <p:ext uri="{BB962C8B-B14F-4D97-AF65-F5344CB8AC3E}">
        <p14:creationId xmlns:p14="http://schemas.microsoft.com/office/powerpoint/2010/main" val="620581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990DCF-1417-470C-B840-6190FC1D35B3}" type="datetime1">
              <a:rPr lang="de-DE" smtClean="0"/>
              <a:t>08.01.2026</a:t>
            </a:fld>
            <a:endParaRPr lang="de-DE"/>
          </a:p>
        </p:txBody>
      </p:sp>
      <p:sp>
        <p:nvSpPr>
          <p:cNvPr id="5" name="Fußzeilenplatzhalter 4"/>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1"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EAFDB1-F3D4-4863-BCEA-E13DF22AE5EF}" type="slidenum">
              <a:rPr lang="de-DE" smtClean="0"/>
              <a:t>‹Nr.›</a:t>
            </a:fld>
            <a:endParaRPr lang="de-DE"/>
          </a:p>
        </p:txBody>
      </p:sp>
    </p:spTree>
    <p:extLst>
      <p:ext uri="{BB962C8B-B14F-4D97-AF65-F5344CB8AC3E}">
        <p14:creationId xmlns:p14="http://schemas.microsoft.com/office/powerpoint/2010/main" val="2511030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6" indent="-228606" algn="l" defTabSz="914423"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de-DE"/>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slide" Target="slide4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hyperlink" Target="https://maps.app.goo.gl/bK8ktAnBCow4jyCn8" TargetMode="External"/><Relationship Id="rId7" Type="http://schemas.openxmlformats.org/officeDocument/2006/relationships/image" Target="../media/image37.jpeg"/><Relationship Id="rId12" Type="http://schemas.openxmlformats.org/officeDocument/2006/relationships/image" Target="../media/image18.png"/><Relationship Id="rId2" Type="http://schemas.openxmlformats.org/officeDocument/2006/relationships/hyperlink" Target="https://maps.app.goo.gl/mXXioG6q5vYdGemF6" TargetMode="External"/><Relationship Id="rId1" Type="http://schemas.openxmlformats.org/officeDocument/2006/relationships/slideLayout" Target="../slideLayouts/slideLayout1.xml"/><Relationship Id="rId6" Type="http://schemas.openxmlformats.org/officeDocument/2006/relationships/slide" Target="slide11.xml"/><Relationship Id="rId11" Type="http://schemas.openxmlformats.org/officeDocument/2006/relationships/slide" Target="slide2.xml"/><Relationship Id="rId5" Type="http://schemas.openxmlformats.org/officeDocument/2006/relationships/hyperlink" Target="https://de.findagrave.com/cemetery/2278989/memorial-search?firstname=&amp;middlename=&amp;lastname=MORBEY&amp;cemeteryName=St+Margaret+of+Antioch+Churchyard&amp;birthyear=&amp;birthyearfilter=&amp;deathyear=&amp;deathyearfilter=&amp;bio=&amp;linkedToName=&amp;plot=&amp;memorialid=&amp;mcid=&amp;datefilter=&amp;orderby=r&amp;page=1#sr-119878970" TargetMode="External"/><Relationship Id="rId10" Type="http://schemas.openxmlformats.org/officeDocument/2006/relationships/image" Target="../media/image4.jpeg"/><Relationship Id="rId4" Type="http://schemas.openxmlformats.org/officeDocument/2006/relationships/hyperlink" Target="https://maps.app.goo.gl/f4xATGd9rbkq3T6P9" TargetMode="External"/><Relationship Id="rId9" Type="http://schemas.openxmlformats.org/officeDocument/2006/relationships/hyperlink" Target="https://www.kentarchaeology.org.uk/records/monumental-inscriptions/darenth"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18.png"/><Relationship Id="rId3" Type="http://schemas.openxmlformats.org/officeDocument/2006/relationships/slide" Target="slide8.xml"/><Relationship Id="rId7" Type="http://schemas.microsoft.com/office/2007/relationships/hdphoto" Target="../media/hdphoto2.wdp"/><Relationship Id="rId12" Type="http://schemas.openxmlformats.org/officeDocument/2006/relationships/slide" Target="slide2.xml"/><Relationship Id="rId2" Type="http://schemas.openxmlformats.org/officeDocument/2006/relationships/hyperlink" Target="https://www.ancestry.com/genealogy/records/william-mathew-morbey-24-86701h?msockid=28c4acc7a7ca69793fb2bfa7a61768e8" TargetMode="External"/><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jpeg"/><Relationship Id="rId5" Type="http://schemas.openxmlformats.org/officeDocument/2006/relationships/image" Target="../media/image37.jpeg"/><Relationship Id="rId10" Type="http://schemas.openxmlformats.org/officeDocument/2006/relationships/image" Target="../media/image38.jpeg"/><Relationship Id="rId4" Type="http://schemas.openxmlformats.org/officeDocument/2006/relationships/slide" Target="slide13.xml"/><Relationship Id="rId9" Type="http://schemas.openxmlformats.org/officeDocument/2006/relationships/slide" Target="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3.pn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49.jpeg"/><Relationship Id="rId2" Type="http://schemas.openxmlformats.org/officeDocument/2006/relationships/image" Target="../media/image41.jpeg"/><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slide" Target="slide2.xml"/><Relationship Id="rId5" Type="http://schemas.openxmlformats.org/officeDocument/2006/relationships/image" Target="../media/image44.png"/><Relationship Id="rId10" Type="http://schemas.openxmlformats.org/officeDocument/2006/relationships/image" Target="../media/image48.jpeg"/><Relationship Id="rId4" Type="http://schemas.openxmlformats.org/officeDocument/2006/relationships/image" Target="../media/image43.jpeg"/><Relationship Id="rId9" Type="http://schemas.openxmlformats.org/officeDocument/2006/relationships/hyperlink" Target="Soham%20Grammarians:%20Beechurst%20House" TargetMode="External"/><Relationship Id="rId1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4.xml"/><Relationship Id="rId3" Type="http://schemas.openxmlformats.org/officeDocument/2006/relationships/image" Target="../media/image52.png"/><Relationship Id="rId7" Type="http://schemas.openxmlformats.org/officeDocument/2006/relationships/image" Target="../media/image37.jpeg"/><Relationship Id="rId12" Type="http://schemas.openxmlformats.org/officeDocument/2006/relationships/image" Target="../media/image54.png"/><Relationship Id="rId17" Type="http://schemas.openxmlformats.org/officeDocument/2006/relationships/image" Target="../media/image57.png"/><Relationship Id="rId2" Type="http://schemas.openxmlformats.org/officeDocument/2006/relationships/image" Target="../media/image51.png"/><Relationship Id="rId16"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slide" Target="slide16.xml"/><Relationship Id="rId11" Type="http://schemas.openxmlformats.org/officeDocument/2006/relationships/slide" Target="slide21.xml"/><Relationship Id="rId5" Type="http://schemas.openxmlformats.org/officeDocument/2006/relationships/hyperlink" Target="https://www.facebook.com/carlos.morbeyduartesilva/" TargetMode="External"/><Relationship Id="rId15" Type="http://schemas.openxmlformats.org/officeDocument/2006/relationships/image" Target="../media/image38.jpeg"/><Relationship Id="rId10" Type="http://schemas.openxmlformats.org/officeDocument/2006/relationships/image" Target="../media/image53.jpeg"/><Relationship Id="rId4" Type="http://schemas.openxmlformats.org/officeDocument/2006/relationships/hyperlink" Target="https://www.barrosbrito.com/22436.html" TargetMode="External"/><Relationship Id="rId9" Type="http://schemas.openxmlformats.org/officeDocument/2006/relationships/slide" Target="slide23.xml"/><Relationship Id="rId1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4.png"/><Relationship Id="rId7" Type="http://schemas.openxmlformats.org/officeDocument/2006/relationships/image" Target="../media/image59.jpeg"/><Relationship Id="rId12" Type="http://schemas.openxmlformats.org/officeDocument/2006/relationships/image" Target="../media/image4.jpeg"/><Relationship Id="rId2"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37.jpeg"/><Relationship Id="rId11" Type="http://schemas.openxmlformats.org/officeDocument/2006/relationships/slide" Target="slide2.xml"/><Relationship Id="rId5" Type="http://schemas.openxmlformats.org/officeDocument/2006/relationships/slide" Target="slide13.xml"/><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38.jpe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7.jpeg"/></Relationships>
</file>

<file path=ppt/slides/_rels/slide16.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slide" Target="slide20.xml"/><Relationship Id="rId3" Type="http://schemas.openxmlformats.org/officeDocument/2006/relationships/hyperlink" Target="https://www.barrosbrito.com/18711.html" TargetMode="External"/><Relationship Id="rId7" Type="http://schemas.openxmlformats.org/officeDocument/2006/relationships/hyperlink" Target="https://www.barrosbrito.com/8610.html" TargetMode="External"/><Relationship Id="rId12" Type="http://schemas.openxmlformats.org/officeDocument/2006/relationships/slide" Target="slide19.xml"/><Relationship Id="rId2" Type="http://schemas.openxmlformats.org/officeDocument/2006/relationships/image" Target="../media/image38.jpeg"/><Relationship Id="rId16" Type="http://schemas.openxmlformats.org/officeDocument/2006/relationships/image" Target="../media/image72.jpeg"/><Relationship Id="rId1" Type="http://schemas.openxmlformats.org/officeDocument/2006/relationships/slideLayout" Target="../slideLayouts/slideLayout1.xml"/><Relationship Id="rId6" Type="http://schemas.openxmlformats.org/officeDocument/2006/relationships/image" Target="../media/image68.jpeg"/><Relationship Id="rId11" Type="http://schemas.openxmlformats.org/officeDocument/2006/relationships/slide" Target="slide18.xml"/><Relationship Id="rId5" Type="http://schemas.openxmlformats.org/officeDocument/2006/relationships/image" Target="../media/image37.jpeg"/><Relationship Id="rId15" Type="http://schemas.openxmlformats.org/officeDocument/2006/relationships/image" Target="../media/image71.jpeg"/><Relationship Id="rId10" Type="http://schemas.openxmlformats.org/officeDocument/2006/relationships/slide" Target="slide17.xml"/><Relationship Id="rId4" Type="http://schemas.openxmlformats.org/officeDocument/2006/relationships/slide" Target="slide13.xml"/><Relationship Id="rId9" Type="http://schemas.openxmlformats.org/officeDocument/2006/relationships/image" Target="../media/image70.jpeg"/><Relationship Id="rId14" Type="http://schemas.openxmlformats.org/officeDocument/2006/relationships/hyperlink" Target="https://www.barrosbrito.com/8609.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barrosbrito.com/8609.html" TargetMode="External"/><Relationship Id="rId7" Type="http://schemas.openxmlformats.org/officeDocument/2006/relationships/image" Target="../media/image74.png"/><Relationship Id="rId2" Type="http://schemas.openxmlformats.org/officeDocument/2006/relationships/hyperlink" Target="https://www.facebook.com/photo/?fbid=10218721206887313&amp;set=a.1592926189073&amp;__tn__=%3c" TargetMode="Externa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slide" Target="slide16.xml"/><Relationship Id="rId4" Type="http://schemas.openxmlformats.org/officeDocument/2006/relationships/image" Target="../media/image73.jpeg"/></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2.png"/><Relationship Id="rId3" Type="http://schemas.openxmlformats.org/officeDocument/2006/relationships/image" Target="../media/image37.jpeg"/><Relationship Id="rId7" Type="http://schemas.openxmlformats.org/officeDocument/2006/relationships/image" Target="../media/image77.jpeg"/><Relationship Id="rId12" Type="http://schemas.openxmlformats.org/officeDocument/2006/relationships/hyperlink" Target="https://www.facebook.com/mmorbey" TargetMode="External"/><Relationship Id="rId17" Type="http://schemas.openxmlformats.org/officeDocument/2006/relationships/image" Target="../media/image86.jpeg"/><Relationship Id="rId2" Type="http://schemas.openxmlformats.org/officeDocument/2006/relationships/slide" Target="slide16.xml"/><Relationship Id="rId16"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hyperlink" Target="https://www.barrosbrito.com/17937.html" TargetMode="External"/><Relationship Id="rId15" Type="http://schemas.openxmlformats.org/officeDocument/2006/relationships/image" Target="../media/image84.jpeg"/><Relationship Id="rId10" Type="http://schemas.openxmlformats.org/officeDocument/2006/relationships/image" Target="../media/image80.png"/><Relationship Id="rId4" Type="http://schemas.openxmlformats.org/officeDocument/2006/relationships/image" Target="../media/image75.jpeg"/><Relationship Id="rId9" Type="http://schemas.openxmlformats.org/officeDocument/2006/relationships/image" Target="../media/image79.png"/><Relationship Id="rId14" Type="http://schemas.openxmlformats.org/officeDocument/2006/relationships/image" Target="../media/image83.jpeg"/></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37.jpeg"/><Relationship Id="rId7" Type="http://schemas.openxmlformats.org/officeDocument/2006/relationships/image" Target="../media/image88.jpeg"/><Relationship Id="rId12" Type="http://schemas.openxmlformats.org/officeDocument/2006/relationships/image" Target="../media/image92.pn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hyperlink" Target="https://www.barrosbrito.com/18877.html" TargetMode="External"/><Relationship Id="rId11" Type="http://schemas.openxmlformats.org/officeDocument/2006/relationships/image" Target="../media/image91.jpeg"/><Relationship Id="rId5" Type="http://schemas.openxmlformats.org/officeDocument/2006/relationships/image" Target="../media/image87.jpeg"/><Relationship Id="rId10" Type="http://schemas.openxmlformats.org/officeDocument/2006/relationships/hyperlink" Target="https://www.facebook.com/guilherme.morbey" TargetMode="External"/><Relationship Id="rId4" Type="http://schemas.openxmlformats.org/officeDocument/2006/relationships/hyperlink" Target="https://www.barrosbrito.com/17943.html" TargetMode="External"/><Relationship Id="rId9" Type="http://schemas.openxmlformats.org/officeDocument/2006/relationships/image" Target="../media/image90.jpeg"/></Relationships>
</file>

<file path=ppt/slides/_rels/slide2.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15.xml"/><Relationship Id="rId18" Type="http://schemas.openxmlformats.org/officeDocument/2006/relationships/slide" Target="slide14.xml"/><Relationship Id="rId26" Type="http://schemas.openxmlformats.org/officeDocument/2006/relationships/image" Target="../media/image8.jpeg"/><Relationship Id="rId3" Type="http://schemas.openxmlformats.org/officeDocument/2006/relationships/slide" Target="slide9.xml"/><Relationship Id="rId21" Type="http://schemas.openxmlformats.org/officeDocument/2006/relationships/slide" Target="slide11.xml"/><Relationship Id="rId7" Type="http://schemas.openxmlformats.org/officeDocument/2006/relationships/slide" Target="slide24.xml"/><Relationship Id="rId12" Type="http://schemas.openxmlformats.org/officeDocument/2006/relationships/slide" Target="slide37.xml"/><Relationship Id="rId17" Type="http://schemas.openxmlformats.org/officeDocument/2006/relationships/slide" Target="slide16.xml"/><Relationship Id="rId25" Type="http://schemas.openxmlformats.org/officeDocument/2006/relationships/image" Target="../media/image7.jpeg"/><Relationship Id="rId2" Type="http://schemas.openxmlformats.org/officeDocument/2006/relationships/slide" Target="slide3.xml"/><Relationship Id="rId16" Type="http://schemas.openxmlformats.org/officeDocument/2006/relationships/slide" Target="slide42.xml"/><Relationship Id="rId20" Type="http://schemas.openxmlformats.org/officeDocument/2006/relationships/slide" Target="slide10.xml"/><Relationship Id="rId29"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slide" Target="slide27.xml"/><Relationship Id="rId11" Type="http://schemas.openxmlformats.org/officeDocument/2006/relationships/slide" Target="slide35.xml"/><Relationship Id="rId24" Type="http://schemas.openxmlformats.org/officeDocument/2006/relationships/image" Target="../media/image6.png"/><Relationship Id="rId5" Type="http://schemas.openxmlformats.org/officeDocument/2006/relationships/slide" Target="slide22.xml"/><Relationship Id="rId15" Type="http://schemas.openxmlformats.org/officeDocument/2006/relationships/slide" Target="slide39.xml"/><Relationship Id="rId23" Type="http://schemas.microsoft.com/office/2007/relationships/hdphoto" Target="../media/hdphoto1.wdp"/><Relationship Id="rId28" Type="http://schemas.openxmlformats.org/officeDocument/2006/relationships/image" Target="../media/image10.jpeg"/><Relationship Id="rId10" Type="http://schemas.openxmlformats.org/officeDocument/2006/relationships/slide" Target="slide33.xml"/><Relationship Id="rId19" Type="http://schemas.openxmlformats.org/officeDocument/2006/relationships/slide" Target="slide6.xml"/><Relationship Id="rId4" Type="http://schemas.openxmlformats.org/officeDocument/2006/relationships/slide" Target="slide12.xml"/><Relationship Id="rId9" Type="http://schemas.openxmlformats.org/officeDocument/2006/relationships/slide" Target="slide30.xml"/><Relationship Id="rId14" Type="http://schemas.openxmlformats.org/officeDocument/2006/relationships/slide" Target="slide31.xml"/><Relationship Id="rId22" Type="http://schemas.openxmlformats.org/officeDocument/2006/relationships/image" Target="../media/image5.png"/><Relationship Id="rId27" Type="http://schemas.openxmlformats.org/officeDocument/2006/relationships/image" Target="../media/image9.jpg"/></Relationships>
</file>

<file path=ppt/slides/_rels/slide2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37.jpeg"/><Relationship Id="rId7" Type="http://schemas.openxmlformats.org/officeDocument/2006/relationships/image" Target="../media/image94.jpeg"/><Relationship Id="rId2" Type="http://schemas.openxmlformats.org/officeDocument/2006/relationships/slide" Target="slide16.xml"/><Relationship Id="rId1" Type="http://schemas.openxmlformats.org/officeDocument/2006/relationships/slideLayout" Target="../slideLayouts/slideLayout1.xml"/><Relationship Id="rId6" Type="http://schemas.openxmlformats.org/officeDocument/2006/relationships/hyperlink" Target="https://www.barrosbrito.com/17945.html" TargetMode="External"/><Relationship Id="rId5" Type="http://schemas.openxmlformats.org/officeDocument/2006/relationships/image" Target="../media/image93.jpeg"/><Relationship Id="rId10" Type="http://schemas.openxmlformats.org/officeDocument/2006/relationships/image" Target="../media/image97.png"/><Relationship Id="rId4" Type="http://schemas.openxmlformats.org/officeDocument/2006/relationships/hyperlink" Target="https://www.barrosbrito.com/17944.html" TargetMode="External"/><Relationship Id="rId9" Type="http://schemas.openxmlformats.org/officeDocument/2006/relationships/image" Target="../media/image96.png"/></Relationships>
</file>

<file path=ppt/slides/_rels/slide21.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hyperlink" Target="https://www.barrosbrito.com/6616.html" TargetMode="External"/><Relationship Id="rId7" Type="http://schemas.openxmlformats.org/officeDocument/2006/relationships/image" Target="../media/image37.jpeg"/><Relationship Id="rId2" Type="http://schemas.openxmlformats.org/officeDocument/2006/relationships/image" Target="../media/image98.png"/><Relationship Id="rId1" Type="http://schemas.openxmlformats.org/officeDocument/2006/relationships/slideLayout" Target="../slideLayouts/slideLayout1.xml"/><Relationship Id="rId6" Type="http://schemas.openxmlformats.org/officeDocument/2006/relationships/slide" Target="slide13.xml"/><Relationship Id="rId5" Type="http://schemas.openxmlformats.org/officeDocument/2006/relationships/image" Target="../media/image100.jpeg"/><Relationship Id="rId4" Type="http://schemas.openxmlformats.org/officeDocument/2006/relationships/image" Target="../media/image99.jpeg"/></Relationships>
</file>

<file path=ppt/slides/_rels/slide22.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slide" Target="slide2.xml"/><Relationship Id="rId7" Type="http://schemas.openxmlformats.org/officeDocument/2006/relationships/image" Target="../media/image3.png"/><Relationship Id="rId12"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106.jpeg"/><Relationship Id="rId5" Type="http://schemas.openxmlformats.org/officeDocument/2006/relationships/image" Target="../media/image63.png"/><Relationship Id="rId10" Type="http://schemas.openxmlformats.org/officeDocument/2006/relationships/image" Target="../media/image105.jpeg"/><Relationship Id="rId4" Type="http://schemas.openxmlformats.org/officeDocument/2006/relationships/image" Target="../media/image62.png"/><Relationship Id="rId9" Type="http://schemas.openxmlformats.org/officeDocument/2006/relationships/image" Target="../media/image104.jpeg"/></Relationships>
</file>

<file path=ppt/slides/_rels/slide2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111.png"/><Relationship Id="rId3" Type="http://schemas.openxmlformats.org/officeDocument/2006/relationships/slide" Target="slide13.xml"/><Relationship Id="rId7" Type="http://schemas.openxmlformats.org/officeDocument/2006/relationships/image" Target="../media/image108.jpeg"/><Relationship Id="rId12" Type="http://schemas.openxmlformats.org/officeDocument/2006/relationships/image" Target="../media/image110.png"/><Relationship Id="rId2" Type="http://schemas.openxmlformats.org/officeDocument/2006/relationships/hyperlink" Target="http://www.casacomum.org/cc/visualizador?pasta=10417.034" TargetMode="External"/><Relationship Id="rId1" Type="http://schemas.openxmlformats.org/officeDocument/2006/relationships/slideLayout" Target="../slideLayouts/slideLayout1.xml"/><Relationship Id="rId6" Type="http://schemas.openxmlformats.org/officeDocument/2006/relationships/slide" Target="slide26.xml"/><Relationship Id="rId11" Type="http://schemas.openxmlformats.org/officeDocument/2006/relationships/image" Target="../media/image38.jpeg"/><Relationship Id="rId5" Type="http://schemas.openxmlformats.org/officeDocument/2006/relationships/slide" Target="slide25.xml"/><Relationship Id="rId15" Type="http://schemas.openxmlformats.org/officeDocument/2006/relationships/image" Target="../media/image3.png"/><Relationship Id="rId10" Type="http://schemas.openxmlformats.org/officeDocument/2006/relationships/slide" Target="slide24.xml"/><Relationship Id="rId4" Type="http://schemas.openxmlformats.org/officeDocument/2006/relationships/image" Target="../media/image37.jpeg"/><Relationship Id="rId9" Type="http://schemas.openxmlformats.org/officeDocument/2006/relationships/image" Target="../media/image109.jpeg"/><Relationship Id="rId14"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23.xml"/><Relationship Id="rId7" Type="http://schemas.openxmlformats.org/officeDocument/2006/relationships/image" Target="../media/image38.jpeg"/><Relationship Id="rId2" Type="http://schemas.openxmlformats.org/officeDocument/2006/relationships/image" Target="../media/image112.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13.png"/><Relationship Id="rId4" Type="http://schemas.openxmlformats.org/officeDocument/2006/relationships/image" Target="../media/image37.jpeg"/><Relationship Id="rId9"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 Target="slide23.xml"/><Relationship Id="rId1" Type="http://schemas.openxmlformats.org/officeDocument/2006/relationships/slideLayout" Target="../slideLayouts/slideLayout1.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png"/></Relationships>
</file>

<file path=ppt/slides/_rels/slide26.xml.rels><?xml version="1.0" encoding="UTF-8" standalone="yes"?>
<Relationships xmlns="http://schemas.openxmlformats.org/package/2006/relationships"><Relationship Id="rId8" Type="http://schemas.openxmlformats.org/officeDocument/2006/relationships/image" Target="../media/image120.jpeg"/><Relationship Id="rId13" Type="http://schemas.openxmlformats.org/officeDocument/2006/relationships/slide" Target="slide27.xml"/><Relationship Id="rId18" Type="http://schemas.openxmlformats.org/officeDocument/2006/relationships/comments" Target="../comments/comment1.xml"/><Relationship Id="rId3" Type="http://schemas.openxmlformats.org/officeDocument/2006/relationships/image" Target="../media/image118.jpeg"/><Relationship Id="rId7" Type="http://schemas.openxmlformats.org/officeDocument/2006/relationships/image" Target="../media/image119.jpeg"/><Relationship Id="rId12" Type="http://schemas.openxmlformats.org/officeDocument/2006/relationships/image" Target="../media/image123.jpeg"/><Relationship Id="rId17" Type="http://schemas.openxmlformats.org/officeDocument/2006/relationships/image" Target="../media/image125.png"/><Relationship Id="rId2" Type="http://schemas.openxmlformats.org/officeDocument/2006/relationships/image" Target="../media/image117.jpeg"/><Relationship Id="rId16"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slide" Target="slide23.xml"/><Relationship Id="rId11" Type="http://schemas.openxmlformats.org/officeDocument/2006/relationships/image" Target="../media/image122.jpeg"/><Relationship Id="rId5" Type="http://schemas.openxmlformats.org/officeDocument/2006/relationships/image" Target="../media/image37.jpeg"/><Relationship Id="rId15" Type="http://schemas.openxmlformats.org/officeDocument/2006/relationships/image" Target="../media/image124.jpeg"/><Relationship Id="rId10" Type="http://schemas.openxmlformats.org/officeDocument/2006/relationships/slide" Target="slide39.xml"/><Relationship Id="rId4" Type="http://schemas.openxmlformats.org/officeDocument/2006/relationships/slide" Target="slide28.xml"/><Relationship Id="rId9" Type="http://schemas.openxmlformats.org/officeDocument/2006/relationships/image" Target="../media/image121.jpeg"/><Relationship Id="rId14" Type="http://schemas.openxmlformats.org/officeDocument/2006/relationships/image" Target="../media/image67.jpeg"/></Relationships>
</file>

<file path=ppt/slides/_rels/slide2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7.jpeg"/><Relationship Id="rId7" Type="http://schemas.openxmlformats.org/officeDocument/2006/relationships/image" Target="../media/image128.jpeg"/><Relationship Id="rId2" Type="http://schemas.openxmlformats.org/officeDocument/2006/relationships/slide" Target="slide26.xml"/><Relationship Id="rId1" Type="http://schemas.openxmlformats.org/officeDocument/2006/relationships/slideLayout" Target="../slideLayouts/slideLayout1.xml"/><Relationship Id="rId6" Type="http://schemas.openxmlformats.org/officeDocument/2006/relationships/image" Target="../media/image127.png"/><Relationship Id="rId5" Type="http://schemas.openxmlformats.org/officeDocument/2006/relationships/image" Target="../media/image126.jpeg"/><Relationship Id="rId10" Type="http://schemas.openxmlformats.org/officeDocument/2006/relationships/image" Target="../media/image4.jpeg"/><Relationship Id="rId4" Type="http://schemas.openxmlformats.org/officeDocument/2006/relationships/hyperlink" Target="https://commons.wikimedia.org/wiki/Category:Jo%C3%A3o_de_Almeida_(military_officer)" TargetMode="External"/><Relationship Id="rId9" Type="http://schemas.openxmlformats.org/officeDocument/2006/relationships/slide" Target="slide2.xml"/></Relationships>
</file>

<file path=ppt/slides/_rels/slide28.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135.jpeg"/><Relationship Id="rId18" Type="http://schemas.openxmlformats.org/officeDocument/2006/relationships/image" Target="../media/image140.jpeg"/><Relationship Id="rId3" Type="http://schemas.openxmlformats.org/officeDocument/2006/relationships/slide" Target="slide26.xml"/><Relationship Id="rId21" Type="http://schemas.openxmlformats.org/officeDocument/2006/relationships/image" Target="../media/image143.jpeg"/><Relationship Id="rId7" Type="http://schemas.openxmlformats.org/officeDocument/2006/relationships/image" Target="../media/image130.jpeg"/><Relationship Id="rId12" Type="http://schemas.openxmlformats.org/officeDocument/2006/relationships/image" Target="../media/image134.jpeg"/><Relationship Id="rId17" Type="http://schemas.openxmlformats.org/officeDocument/2006/relationships/image" Target="../media/image139.jpeg"/><Relationship Id="rId2" Type="http://schemas.openxmlformats.org/officeDocument/2006/relationships/slide" Target="slide46.xml"/><Relationship Id="rId16" Type="http://schemas.openxmlformats.org/officeDocument/2006/relationships/image" Target="../media/image138.jpeg"/><Relationship Id="rId20" Type="http://schemas.openxmlformats.org/officeDocument/2006/relationships/image" Target="../media/image142.jpeg"/><Relationship Id="rId1" Type="http://schemas.openxmlformats.org/officeDocument/2006/relationships/slideLayout" Target="../slideLayouts/slideLayout1.xml"/><Relationship Id="rId6" Type="http://schemas.openxmlformats.org/officeDocument/2006/relationships/image" Target="../media/image129.jpeg"/><Relationship Id="rId11" Type="http://schemas.openxmlformats.org/officeDocument/2006/relationships/image" Target="../media/image133.jpeg"/><Relationship Id="rId24" Type="http://schemas.openxmlformats.org/officeDocument/2006/relationships/image" Target="../media/image4.jpeg"/><Relationship Id="rId5" Type="http://schemas.openxmlformats.org/officeDocument/2006/relationships/slide" Target="slide32.xml"/><Relationship Id="rId15" Type="http://schemas.openxmlformats.org/officeDocument/2006/relationships/image" Target="../media/image137.jpeg"/><Relationship Id="rId23" Type="http://schemas.openxmlformats.org/officeDocument/2006/relationships/image" Target="../media/image38.jpeg"/><Relationship Id="rId10" Type="http://schemas.openxmlformats.org/officeDocument/2006/relationships/image" Target="../media/image132.jpeg"/><Relationship Id="rId19" Type="http://schemas.openxmlformats.org/officeDocument/2006/relationships/image" Target="../media/image141.jpeg"/><Relationship Id="rId4" Type="http://schemas.openxmlformats.org/officeDocument/2006/relationships/image" Target="../media/image37.jpeg"/><Relationship Id="rId9" Type="http://schemas.openxmlformats.org/officeDocument/2006/relationships/image" Target="../media/image131.jpeg"/><Relationship Id="rId14" Type="http://schemas.openxmlformats.org/officeDocument/2006/relationships/image" Target="../media/image136.jpeg"/><Relationship Id="rId22" Type="http://schemas.openxmlformats.org/officeDocument/2006/relationships/slide" Target="slide29.xml"/></Relationships>
</file>

<file path=ppt/slides/_rels/slide29.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image" Target="../media/image146.jpeg"/><Relationship Id="rId18" Type="http://schemas.openxmlformats.org/officeDocument/2006/relationships/slide" Target="slide2.xml"/><Relationship Id="rId3" Type="http://schemas.openxmlformats.org/officeDocument/2006/relationships/image" Target="../media/image145.png"/><Relationship Id="rId7" Type="http://schemas.openxmlformats.org/officeDocument/2006/relationships/slide" Target="slide41.xml"/><Relationship Id="rId12" Type="http://schemas.openxmlformats.org/officeDocument/2006/relationships/hyperlink" Target="https://familytrees.genopro.com/julio%20schwartz/Machado-MarianoJose-I14665.htm#Machado-EstelaDosSantos-I14671.htm" TargetMode="External"/><Relationship Id="rId17" Type="http://schemas.openxmlformats.org/officeDocument/2006/relationships/image" Target="../media/image38.jpeg"/><Relationship Id="rId2" Type="http://schemas.openxmlformats.org/officeDocument/2006/relationships/image" Target="../media/image144.png"/><Relationship Id="rId16" Type="http://schemas.openxmlformats.org/officeDocument/2006/relationships/image" Target="../media/image148.png"/><Relationship Id="rId1" Type="http://schemas.openxmlformats.org/officeDocument/2006/relationships/slideLayout" Target="../slideLayouts/slideLayout1.xml"/><Relationship Id="rId6" Type="http://schemas.openxmlformats.org/officeDocument/2006/relationships/slide" Target="slide45.xml"/><Relationship Id="rId11" Type="http://schemas.openxmlformats.org/officeDocument/2006/relationships/hyperlink" Target="https://familytrees.genopro.com/julio%20schwartz/Machado-MarianoJose-I14665.htm#Machado-ArmandoDosSantos-I14670.htm" TargetMode="External"/><Relationship Id="rId5" Type="http://schemas.openxmlformats.org/officeDocument/2006/relationships/image" Target="../media/image37.jpeg"/><Relationship Id="rId15" Type="http://schemas.openxmlformats.org/officeDocument/2006/relationships/slide" Target="slide30.xml"/><Relationship Id="rId10" Type="http://schemas.openxmlformats.org/officeDocument/2006/relationships/hyperlink" Target="https://familytrees.genopro.com/julio%20schwartz/Machado-MarianoJose-I14665.htm#Machado-JorgeHenriqueDosSantos-I14664.htm" TargetMode="External"/><Relationship Id="rId19" Type="http://schemas.openxmlformats.org/officeDocument/2006/relationships/image" Target="../media/image4.jpeg"/><Relationship Id="rId4" Type="http://schemas.openxmlformats.org/officeDocument/2006/relationships/slide" Target="slide28.xml"/><Relationship Id="rId9" Type="http://schemas.openxmlformats.org/officeDocument/2006/relationships/slide" Target="slide44.xml"/><Relationship Id="rId14" Type="http://schemas.openxmlformats.org/officeDocument/2006/relationships/image" Target="../media/image147.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37.jpeg"/><Relationship Id="rId7" Type="http://schemas.openxmlformats.org/officeDocument/2006/relationships/slide" Target="slide2.xml"/><Relationship Id="rId2" Type="http://schemas.openxmlformats.org/officeDocument/2006/relationships/slide" Target="slide29.xml"/><Relationship Id="rId1" Type="http://schemas.openxmlformats.org/officeDocument/2006/relationships/slideLayout" Target="../slideLayouts/slideLayout1.xml"/><Relationship Id="rId6" Type="http://schemas.openxmlformats.org/officeDocument/2006/relationships/image" Target="../media/image151.jpeg"/><Relationship Id="rId5" Type="http://schemas.openxmlformats.org/officeDocument/2006/relationships/image" Target="../media/image150.png"/><Relationship Id="rId4" Type="http://schemas.openxmlformats.org/officeDocument/2006/relationships/image" Target="../media/image149.png"/></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2.png"/><Relationship Id="rId1" Type="http://schemas.openxmlformats.org/officeDocument/2006/relationships/slideLayout" Target="../slideLayouts/slideLayout1.xml"/><Relationship Id="rId5" Type="http://schemas.openxmlformats.org/officeDocument/2006/relationships/image" Target="../media/image15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157.jpeg"/><Relationship Id="rId13" Type="http://schemas.openxmlformats.org/officeDocument/2006/relationships/image" Target="../media/image162.jpeg"/><Relationship Id="rId18" Type="http://schemas.openxmlformats.org/officeDocument/2006/relationships/image" Target="../media/image167.jpeg"/><Relationship Id="rId3" Type="http://schemas.openxmlformats.org/officeDocument/2006/relationships/slide" Target="slide48.xml"/><Relationship Id="rId21" Type="http://schemas.openxmlformats.org/officeDocument/2006/relationships/slide" Target="slide36.xml"/><Relationship Id="rId7" Type="http://schemas.openxmlformats.org/officeDocument/2006/relationships/image" Target="../media/image156.jpeg"/><Relationship Id="rId12" Type="http://schemas.openxmlformats.org/officeDocument/2006/relationships/image" Target="../media/image161.jpeg"/><Relationship Id="rId17" Type="http://schemas.openxmlformats.org/officeDocument/2006/relationships/image" Target="../media/image166.jpeg"/><Relationship Id="rId2" Type="http://schemas.openxmlformats.org/officeDocument/2006/relationships/image" Target="../media/image154.jpeg"/><Relationship Id="rId16" Type="http://schemas.openxmlformats.org/officeDocument/2006/relationships/image" Target="../media/image165.jpeg"/><Relationship Id="rId20" Type="http://schemas.openxmlformats.org/officeDocument/2006/relationships/image" Target="../media/image168.png"/><Relationship Id="rId1" Type="http://schemas.openxmlformats.org/officeDocument/2006/relationships/slideLayout" Target="../slideLayouts/slideLayout1.xml"/><Relationship Id="rId6" Type="http://schemas.openxmlformats.org/officeDocument/2006/relationships/image" Target="../media/image155.jpeg"/><Relationship Id="rId11" Type="http://schemas.openxmlformats.org/officeDocument/2006/relationships/image" Target="../media/image160.jpeg"/><Relationship Id="rId5" Type="http://schemas.openxmlformats.org/officeDocument/2006/relationships/image" Target="../media/image37.jpeg"/><Relationship Id="rId15" Type="http://schemas.openxmlformats.org/officeDocument/2006/relationships/image" Target="../media/image164.jpeg"/><Relationship Id="rId23" Type="http://schemas.openxmlformats.org/officeDocument/2006/relationships/image" Target="../media/image169.png"/><Relationship Id="rId10" Type="http://schemas.openxmlformats.org/officeDocument/2006/relationships/image" Target="../media/image159.jpeg"/><Relationship Id="rId19" Type="http://schemas.openxmlformats.org/officeDocument/2006/relationships/slide" Target="slide33.xml"/><Relationship Id="rId4" Type="http://schemas.openxmlformats.org/officeDocument/2006/relationships/slide" Target="slide28.xml"/><Relationship Id="rId9" Type="http://schemas.openxmlformats.org/officeDocument/2006/relationships/image" Target="../media/image158.jpeg"/><Relationship Id="rId14" Type="http://schemas.openxmlformats.org/officeDocument/2006/relationships/image" Target="../media/image163.jpeg"/><Relationship Id="rId22" Type="http://schemas.openxmlformats.org/officeDocument/2006/relationships/image" Target="../media/image38.jpeg"/></Relationships>
</file>

<file path=ppt/slides/_rels/slide33.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73.png"/><Relationship Id="rId18" Type="http://schemas.openxmlformats.org/officeDocument/2006/relationships/slide" Target="slide35.xml"/><Relationship Id="rId3" Type="http://schemas.openxmlformats.org/officeDocument/2006/relationships/image" Target="../media/image38.jpeg"/><Relationship Id="rId21" Type="http://schemas.openxmlformats.org/officeDocument/2006/relationships/image" Target="../media/image180.png"/><Relationship Id="rId7" Type="http://schemas.openxmlformats.org/officeDocument/2006/relationships/image" Target="../media/image170.png"/><Relationship Id="rId12" Type="http://schemas.openxmlformats.org/officeDocument/2006/relationships/slide" Target="slide2.xml"/><Relationship Id="rId17" Type="http://schemas.openxmlformats.org/officeDocument/2006/relationships/image" Target="../media/image177.png"/><Relationship Id="rId2" Type="http://schemas.openxmlformats.org/officeDocument/2006/relationships/image" Target="../media/image155.jpeg"/><Relationship Id="rId16" Type="http://schemas.openxmlformats.org/officeDocument/2006/relationships/image" Target="../media/image176.png"/><Relationship Id="rId20" Type="http://schemas.openxmlformats.org/officeDocument/2006/relationships/image" Target="../media/image179.png"/><Relationship Id="rId1" Type="http://schemas.openxmlformats.org/officeDocument/2006/relationships/slideLayout" Target="../slideLayouts/slideLayout1.xml"/><Relationship Id="rId6" Type="http://schemas.openxmlformats.org/officeDocument/2006/relationships/slide" Target="slide34.xml"/><Relationship Id="rId11" Type="http://schemas.microsoft.com/office/2007/relationships/hdphoto" Target="../media/hdphoto4.wdp"/><Relationship Id="rId5" Type="http://schemas.openxmlformats.org/officeDocument/2006/relationships/image" Target="../media/image37.jpeg"/><Relationship Id="rId15" Type="http://schemas.openxmlformats.org/officeDocument/2006/relationships/image" Target="../media/image175.png"/><Relationship Id="rId23" Type="http://schemas.openxmlformats.org/officeDocument/2006/relationships/image" Target="../media/image153.png"/><Relationship Id="rId10" Type="http://schemas.openxmlformats.org/officeDocument/2006/relationships/image" Target="../media/image172.png"/><Relationship Id="rId19" Type="http://schemas.openxmlformats.org/officeDocument/2006/relationships/image" Target="../media/image178.png"/><Relationship Id="rId4" Type="http://schemas.openxmlformats.org/officeDocument/2006/relationships/slide" Target="slide32.xml"/><Relationship Id="rId9" Type="http://schemas.openxmlformats.org/officeDocument/2006/relationships/slide" Target="slide40.xml"/><Relationship Id="rId14" Type="http://schemas.openxmlformats.org/officeDocument/2006/relationships/image" Target="../media/image174.jpeg"/><Relationship Id="rId22"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8.jpeg"/><Relationship Id="rId7" Type="http://schemas.openxmlformats.org/officeDocument/2006/relationships/image" Target="../media/image153.png"/><Relationship Id="rId2" Type="http://schemas.openxmlformats.org/officeDocument/2006/relationships/image" Target="../media/image181.pn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slide" Target="slide33.xml"/><Relationship Id="rId4" Type="http://schemas.openxmlformats.org/officeDocument/2006/relationships/image" Target="../media/image173.png"/></Relationships>
</file>

<file path=ppt/slides/_rels/slide35.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image" Target="../media/image38.jpeg"/><Relationship Id="rId7" Type="http://schemas.openxmlformats.org/officeDocument/2006/relationships/image" Target="../media/image183.png"/><Relationship Id="rId2" Type="http://schemas.openxmlformats.org/officeDocument/2006/relationships/image" Target="../media/image181.png"/><Relationship Id="rId1" Type="http://schemas.openxmlformats.org/officeDocument/2006/relationships/slideLayout" Target="../slideLayouts/slideLayout1.xml"/><Relationship Id="rId6" Type="http://schemas.openxmlformats.org/officeDocument/2006/relationships/image" Target="../media/image182.png"/><Relationship Id="rId11" Type="http://schemas.openxmlformats.org/officeDocument/2006/relationships/image" Target="../media/image2.png"/><Relationship Id="rId5" Type="http://schemas.openxmlformats.org/officeDocument/2006/relationships/image" Target="../media/image171.png"/><Relationship Id="rId10" Type="http://schemas.openxmlformats.org/officeDocument/2006/relationships/image" Target="../media/image153.png"/><Relationship Id="rId4" Type="http://schemas.openxmlformats.org/officeDocument/2006/relationships/slide" Target="slide2.xml"/><Relationship Id="rId9" Type="http://schemas.openxmlformats.org/officeDocument/2006/relationships/image" Target="../media/image37.jpeg"/></Relationships>
</file>

<file path=ppt/slides/_rels/slide36.xml.rels><?xml version="1.0" encoding="UTF-8" standalone="yes"?>
<Relationships xmlns="http://schemas.openxmlformats.org/package/2006/relationships"><Relationship Id="rId8" Type="http://schemas.openxmlformats.org/officeDocument/2006/relationships/image" Target="../media/image186.jpeg"/><Relationship Id="rId3" Type="http://schemas.openxmlformats.org/officeDocument/2006/relationships/image" Target="../media/image184.jpeg"/><Relationship Id="rId7" Type="http://schemas.openxmlformats.org/officeDocument/2006/relationships/slide" Target="slide37.xml"/><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slide" Target="slide32.xml"/><Relationship Id="rId10" Type="http://schemas.openxmlformats.org/officeDocument/2006/relationships/image" Target="../media/image188.jpeg"/><Relationship Id="rId4" Type="http://schemas.openxmlformats.org/officeDocument/2006/relationships/image" Target="../media/image185.jpeg"/><Relationship Id="rId9" Type="http://schemas.openxmlformats.org/officeDocument/2006/relationships/image" Target="../media/image187.jpeg"/></Relationships>
</file>

<file path=ppt/slides/_rels/slide37.xml.rels><?xml version="1.0" encoding="UTF-8" standalone="yes"?>
<Relationships xmlns="http://schemas.openxmlformats.org/package/2006/relationships"><Relationship Id="rId8" Type="http://schemas.openxmlformats.org/officeDocument/2006/relationships/image" Target="../media/image193.jpeg"/><Relationship Id="rId13" Type="http://schemas.openxmlformats.org/officeDocument/2006/relationships/slide" Target="slide36.xml"/><Relationship Id="rId3" Type="http://schemas.openxmlformats.org/officeDocument/2006/relationships/slide" Target="slide2.xml"/><Relationship Id="rId7" Type="http://schemas.openxmlformats.org/officeDocument/2006/relationships/image" Target="../media/image192.jpeg"/><Relationship Id="rId12" Type="http://schemas.openxmlformats.org/officeDocument/2006/relationships/image" Target="../media/image197.jpe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191.jpeg"/><Relationship Id="rId11" Type="http://schemas.openxmlformats.org/officeDocument/2006/relationships/image" Target="../media/image196.jpeg"/><Relationship Id="rId5" Type="http://schemas.openxmlformats.org/officeDocument/2006/relationships/image" Target="../media/image190.jpeg"/><Relationship Id="rId15" Type="http://schemas.openxmlformats.org/officeDocument/2006/relationships/slide" Target="slide38.xml"/><Relationship Id="rId10" Type="http://schemas.openxmlformats.org/officeDocument/2006/relationships/image" Target="../media/image195.jpeg"/><Relationship Id="rId4" Type="http://schemas.openxmlformats.org/officeDocument/2006/relationships/image" Target="../media/image189.jpeg"/><Relationship Id="rId9" Type="http://schemas.openxmlformats.org/officeDocument/2006/relationships/image" Target="../media/image194.jpeg"/><Relationship Id="rId1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198.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65.png"/><Relationship Id="rId7" Type="http://schemas.openxmlformats.org/officeDocument/2006/relationships/slide" Target="slide29.xml"/><Relationship Id="rId2" Type="http://schemas.openxmlformats.org/officeDocument/2006/relationships/image" Target="../media/image199.jpeg"/><Relationship Id="rId1" Type="http://schemas.openxmlformats.org/officeDocument/2006/relationships/slideLayout" Target="../slideLayouts/slideLayout1.xml"/><Relationship Id="rId6" Type="http://schemas.openxmlformats.org/officeDocument/2006/relationships/slide" Target="slide26.xml"/><Relationship Id="rId5" Type="http://schemas.openxmlformats.org/officeDocument/2006/relationships/image" Target="../media/image2.png"/><Relationship Id="rId10" Type="http://schemas.openxmlformats.org/officeDocument/2006/relationships/image" Target="../media/image202.jpeg"/><Relationship Id="rId4" Type="http://schemas.openxmlformats.org/officeDocument/2006/relationships/slide" Target="slide2.xml"/><Relationship Id="rId9" Type="http://schemas.openxmlformats.org/officeDocument/2006/relationships/image" Target="../media/image201.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png"/><Relationship Id="rId7" Type="http://schemas.openxmlformats.org/officeDocument/2006/relationships/image" Target="../media/image206.png"/><Relationship Id="rId2" Type="http://schemas.openxmlformats.org/officeDocument/2006/relationships/slide" Target="slide33.xml"/><Relationship Id="rId1" Type="http://schemas.openxmlformats.org/officeDocument/2006/relationships/slideLayout" Target="../slideLayouts/slideLayout1.xml"/><Relationship Id="rId6" Type="http://schemas.openxmlformats.org/officeDocument/2006/relationships/image" Target="../media/image205.png"/><Relationship Id="rId5" Type="http://schemas.openxmlformats.org/officeDocument/2006/relationships/image" Target="../media/image204.jpeg"/><Relationship Id="rId10" Type="http://schemas.openxmlformats.org/officeDocument/2006/relationships/image" Target="../media/image4.jpeg"/><Relationship Id="rId4" Type="http://schemas.openxmlformats.org/officeDocument/2006/relationships/image" Target="../media/image203.png"/><Relationship Id="rId9" Type="http://schemas.openxmlformats.org/officeDocument/2006/relationships/image" Target="../media/image208.png"/></Relationships>
</file>

<file path=ppt/slides/_rels/slide41.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image" Target="../media/image215.png"/><Relationship Id="rId18" Type="http://schemas.openxmlformats.org/officeDocument/2006/relationships/image" Target="../media/image220.png"/><Relationship Id="rId3" Type="http://schemas.openxmlformats.org/officeDocument/2006/relationships/slide" Target="slide28.xml"/><Relationship Id="rId7" Type="http://schemas.microsoft.com/office/2007/relationships/hdphoto" Target="../media/hdphoto5.wdp"/><Relationship Id="rId12" Type="http://schemas.openxmlformats.org/officeDocument/2006/relationships/image" Target="../media/image214.jpeg"/><Relationship Id="rId17" Type="http://schemas.openxmlformats.org/officeDocument/2006/relationships/image" Target="../media/image219.png"/><Relationship Id="rId2" Type="http://schemas.openxmlformats.org/officeDocument/2006/relationships/image" Target="../media/image209.jpeg"/><Relationship Id="rId16" Type="http://schemas.openxmlformats.org/officeDocument/2006/relationships/image" Target="../media/image218.png"/><Relationship Id="rId1" Type="http://schemas.openxmlformats.org/officeDocument/2006/relationships/slideLayout" Target="../slideLayouts/slideLayout1.xml"/><Relationship Id="rId6" Type="http://schemas.openxmlformats.org/officeDocument/2006/relationships/image" Target="../media/image211.png"/><Relationship Id="rId11" Type="http://schemas.microsoft.com/office/2007/relationships/hdphoto" Target="../media/hdphoto7.wdp"/><Relationship Id="rId5" Type="http://schemas.openxmlformats.org/officeDocument/2006/relationships/image" Target="../media/image210.png"/><Relationship Id="rId15" Type="http://schemas.openxmlformats.org/officeDocument/2006/relationships/image" Target="../media/image217.png"/><Relationship Id="rId10" Type="http://schemas.openxmlformats.org/officeDocument/2006/relationships/image" Target="../media/image213.png"/><Relationship Id="rId19" Type="http://schemas.openxmlformats.org/officeDocument/2006/relationships/image" Target="../media/image65.png"/><Relationship Id="rId4" Type="http://schemas.openxmlformats.org/officeDocument/2006/relationships/slide" Target="slide29.xml"/><Relationship Id="rId9" Type="http://schemas.microsoft.com/office/2007/relationships/hdphoto" Target="../media/hdphoto6.wdp"/><Relationship Id="rId14" Type="http://schemas.openxmlformats.org/officeDocument/2006/relationships/image" Target="../media/image216.png"/></Relationships>
</file>

<file path=ppt/slides/_rels/slide42.xml.rels><?xml version="1.0" encoding="UTF-8" standalone="yes"?>
<Relationships xmlns="http://schemas.openxmlformats.org/package/2006/relationships"><Relationship Id="rId8" Type="http://schemas.openxmlformats.org/officeDocument/2006/relationships/slide" Target="slide47.xml"/><Relationship Id="rId13" Type="http://schemas.openxmlformats.org/officeDocument/2006/relationships/image" Target="../media/image227.jpeg"/><Relationship Id="rId18" Type="http://schemas.openxmlformats.org/officeDocument/2006/relationships/image" Target="../media/image4.jpeg"/><Relationship Id="rId3" Type="http://schemas.openxmlformats.org/officeDocument/2006/relationships/slide" Target="slide46.xml"/><Relationship Id="rId7" Type="http://schemas.openxmlformats.org/officeDocument/2006/relationships/slide" Target="slide2.xml"/><Relationship Id="rId12" Type="http://schemas.openxmlformats.org/officeDocument/2006/relationships/slide" Target="slide43.xml"/><Relationship Id="rId17" Type="http://schemas.openxmlformats.org/officeDocument/2006/relationships/image" Target="../media/image230.png"/><Relationship Id="rId2" Type="http://schemas.openxmlformats.org/officeDocument/2006/relationships/image" Target="../media/image221.jpeg"/><Relationship Id="rId16" Type="http://schemas.openxmlformats.org/officeDocument/2006/relationships/image" Target="../media/image229.png"/><Relationship Id="rId1" Type="http://schemas.openxmlformats.org/officeDocument/2006/relationships/slideLayout" Target="../slideLayouts/slideLayout1.xml"/><Relationship Id="rId6" Type="http://schemas.openxmlformats.org/officeDocument/2006/relationships/image" Target="../media/image224.jpeg"/><Relationship Id="rId11" Type="http://schemas.openxmlformats.org/officeDocument/2006/relationships/image" Target="../media/image226.png"/><Relationship Id="rId5" Type="http://schemas.openxmlformats.org/officeDocument/2006/relationships/image" Target="../media/image223.jpeg"/><Relationship Id="rId15" Type="http://schemas.openxmlformats.org/officeDocument/2006/relationships/image" Target="../media/image228.png"/><Relationship Id="rId10" Type="http://schemas.openxmlformats.org/officeDocument/2006/relationships/slide" Target="slide45.xml"/><Relationship Id="rId4" Type="http://schemas.openxmlformats.org/officeDocument/2006/relationships/image" Target="../media/image222.jpeg"/><Relationship Id="rId9" Type="http://schemas.openxmlformats.org/officeDocument/2006/relationships/image" Target="../media/image225.jpeg"/><Relationship Id="rId14" Type="http://schemas.openxmlformats.org/officeDocument/2006/relationships/slide" Target="slide44.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31.jpe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32.png"/><Relationship Id="rId1" Type="http://schemas.openxmlformats.org/officeDocument/2006/relationships/slideLayout" Target="../slideLayouts/slideLayout1.xml"/><Relationship Id="rId6" Type="http://schemas.openxmlformats.org/officeDocument/2006/relationships/image" Target="../media/image233.jpeg"/><Relationship Id="rId5" Type="http://schemas.openxmlformats.org/officeDocument/2006/relationships/slide" Target="slide2.xml"/><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6.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34.png"/><Relationship Id="rId1" Type="http://schemas.openxmlformats.org/officeDocument/2006/relationships/slideLayout" Target="../slideLayouts/slideLayout1.xml"/><Relationship Id="rId4" Type="http://schemas.openxmlformats.org/officeDocument/2006/relationships/slide" Target="slide2.xml"/></Relationships>
</file>

<file path=ppt/slides/_rels/slide47.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235.jpe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image" Target="../media/image4.jpeg"/></Relationships>
</file>

<file path=ppt/slides/_rels/slide4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37.png"/><Relationship Id="rId7" Type="http://schemas.openxmlformats.org/officeDocument/2006/relationships/image" Target="../media/image241.png"/><Relationship Id="rId2" Type="http://schemas.openxmlformats.org/officeDocument/2006/relationships/image" Target="../media/image224.jpeg"/><Relationship Id="rId1" Type="http://schemas.openxmlformats.org/officeDocument/2006/relationships/slideLayout" Target="../slideLayouts/slideLayout1.xml"/><Relationship Id="rId6" Type="http://schemas.openxmlformats.org/officeDocument/2006/relationships/image" Target="../media/image240.png"/><Relationship Id="rId5" Type="http://schemas.openxmlformats.org/officeDocument/2006/relationships/image" Target="../media/image239.jpeg"/><Relationship Id="rId4" Type="http://schemas.openxmlformats.org/officeDocument/2006/relationships/image" Target="../media/image238.png"/><Relationship Id="rId9" Type="http://schemas.openxmlformats.org/officeDocument/2006/relationships/slide" Target="slide2.xml"/></Relationships>
</file>

<file path=ppt/slides/_rels/slide49.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hyperlink" Target="mailto:guilherme@morbey.de" TargetMode="External"/><Relationship Id="rId1" Type="http://schemas.openxmlformats.org/officeDocument/2006/relationships/slideLayout" Target="../slideLayouts/slideLayout1.xml"/><Relationship Id="rId6" Type="http://schemas.openxmlformats.org/officeDocument/2006/relationships/image" Target="../media/image243.jpeg"/><Relationship Id="rId5" Type="http://schemas.openxmlformats.org/officeDocument/2006/relationships/image" Target="../media/image4.jpeg"/><Relationship Id="rId4"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hyperlink" Target="https://morby.us/saham.html" TargetMode="External"/><Relationship Id="rId13" Type="http://schemas.openxmlformats.org/officeDocument/2006/relationships/hyperlink" Target="https://www.wikitree.com/genealogy/MORBEY" TargetMode="External"/><Relationship Id="rId3" Type="http://schemas.openxmlformats.org/officeDocument/2006/relationships/hyperlink" Target="https://de.findagrave.com/memorial/27622493/robert-de_moreby" TargetMode="External"/><Relationship Id="rId7" Type="http://schemas.openxmlformats.org/officeDocument/2006/relationships/hyperlink" Target="https://morby.us/" TargetMode="External"/><Relationship Id="rId12"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hyperlink" Target="https://de.findagrave.com/memorial/27622493/robert-de_moreby#:~:text=The%20elder%20son%20of%20William%20de%20Moreby%2C%20Lord,daughter%20of%20William%20de%20Oddinfsells%20of%20Marstock%2C%20Warwicks." TargetMode="External"/><Relationship Id="rId11" Type="http://schemas.openxmlformats.org/officeDocument/2006/relationships/image" Target="../media/image20.png"/><Relationship Id="rId5" Type="http://schemas.openxmlformats.org/officeDocument/2006/relationships/image" Target="../media/image19.jpeg"/><Relationship Id="rId15" Type="http://schemas.openxmlformats.org/officeDocument/2006/relationships/image" Target="../media/image4.jpeg"/><Relationship Id="rId10" Type="http://schemas.openxmlformats.org/officeDocument/2006/relationships/hyperlink" Target="https://morby.us/knight.html" TargetMode="External"/><Relationship Id="rId4" Type="http://schemas.openxmlformats.org/officeDocument/2006/relationships/hyperlink" Target="https://www.britainexpress.com/counties/yorkshire/churches/stillingfleet.htm" TargetMode="External"/><Relationship Id="rId9" Type="http://schemas.openxmlformats.org/officeDocument/2006/relationships/hyperlink" Target="Soham%20Grammarians:%20Beechurst%20House" TargetMode="External"/><Relationship Id="rId1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hyperlink" Target="https://en.wikipedia.org/wiki/Moreby_Hall" TargetMode="External"/><Relationship Id="rId3" Type="http://schemas.openxmlformats.org/officeDocument/2006/relationships/image" Target="../media/image19.jpeg"/><Relationship Id="rId7" Type="http://schemas.openxmlformats.org/officeDocument/2006/relationships/hyperlink" Target="https://maps.app.goo.gl/Vajto4DVPPyG1Sdm7" TargetMode="External"/><Relationship Id="rId12" Type="http://schemas.openxmlformats.org/officeDocument/2006/relationships/image" Target="../media/image17.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hyperlink" Target="https://www.britainexpress.com/counties/yorkshire/churches/stillingfleet.htm" TargetMode="External"/><Relationship Id="rId11" Type="http://schemas.openxmlformats.org/officeDocument/2006/relationships/hyperlink" Target="https://media.onthemarket.com/properties/685797/doc_0_1.pdf" TargetMode="External"/><Relationship Id="rId5" Type="http://schemas.openxmlformats.org/officeDocument/2006/relationships/image" Target="../media/image24.jpeg"/><Relationship Id="rId10" Type="http://schemas.openxmlformats.org/officeDocument/2006/relationships/hyperlink" Target="https://www.morebyhall.co.uk/" TargetMode="External"/><Relationship Id="rId4" Type="http://schemas.openxmlformats.org/officeDocument/2006/relationships/image" Target="../media/image23.png"/><Relationship Id="rId9" Type="http://schemas.openxmlformats.org/officeDocument/2006/relationships/hyperlink" Target="https://de.findagrave.com/memorial/27622493/robert-de_moreby#:~:text=The%20elder%20son%20of%20William%20de%20Moreby%2C%20Lord,daughter%20of%20William%20de%20Oddinfsells%20of%20Marstock%2C%20Warwick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1.png"/><Relationship Id="rId7" Type="http://schemas.openxmlformats.org/officeDocument/2006/relationships/hyperlink" Target="Soham%20Grammarians:%20Beechurst%20House" TargetMode="External"/><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4.jpeg"/><Relationship Id="rId11" Type="http://schemas.openxmlformats.org/officeDocument/2006/relationships/image" Target="../media/image3.png"/><Relationship Id="rId5" Type="http://schemas.openxmlformats.org/officeDocument/2006/relationships/image" Target="../media/image33.jpeg"/><Relationship Id="rId10" Type="http://schemas.openxmlformats.org/officeDocument/2006/relationships/image" Target="../media/image36.png"/><Relationship Id="rId4" Type="http://schemas.openxmlformats.org/officeDocument/2006/relationships/image" Target="../media/image32.jpe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373927" y="670267"/>
            <a:ext cx="7550980" cy="1015663"/>
          </a:xfrm>
          <a:prstGeom prst="rect">
            <a:avLst/>
          </a:prstGeom>
          <a:noFill/>
        </p:spPr>
        <p:txBody>
          <a:bodyPr wrap="square" rtlCol="0">
            <a:spAutoFit/>
          </a:bodyPr>
          <a:lstStyle/>
          <a:p>
            <a:r>
              <a:rPr lang="en-US" sz="4000" dirty="0">
                <a:latin typeface="Berlin Sans FB" panose="020E0602020502020306" pitchFamily="34" charset="0"/>
                <a:cs typeface="Courier New" panose="02070309020205020404" pitchFamily="49" charset="0"/>
              </a:rPr>
              <a:t>Morbey</a:t>
            </a:r>
            <a:r>
              <a:rPr lang="en-US" sz="3200" dirty="0">
                <a:latin typeface="Berlin Sans FB" panose="020E0602020502020306" pitchFamily="34" charset="0"/>
              </a:rPr>
              <a:t> family tree </a:t>
            </a:r>
            <a:r>
              <a:rPr lang="en-US" sz="3200" dirty="0" err="1">
                <a:latin typeface="Berlin Sans FB" panose="020E0602020502020306" pitchFamily="34" charset="0"/>
              </a:rPr>
              <a:t>german</a:t>
            </a:r>
            <a:r>
              <a:rPr lang="en-US" sz="3200" dirty="0">
                <a:latin typeface="Berlin Sans FB" panose="020E0602020502020306" pitchFamily="34" charset="0"/>
              </a:rPr>
              <a:t> branch</a:t>
            </a:r>
            <a:br>
              <a:rPr lang="en-US" sz="3200" dirty="0">
                <a:latin typeface="Berlin Sans FB" panose="020E0602020502020306" pitchFamily="34" charset="0"/>
              </a:rPr>
            </a:br>
            <a:r>
              <a:rPr lang="en-US" sz="1600">
                <a:latin typeface="Berlin Sans FB" panose="020E0602020502020306" pitchFamily="34" charset="0"/>
              </a:rPr>
              <a:t>version </a:t>
            </a:r>
            <a:r>
              <a:rPr lang="en-US" sz="2000">
                <a:latin typeface="Berlin Sans FB" panose="020E0602020502020306" pitchFamily="34" charset="0"/>
              </a:rPr>
              <a:t>2026</a:t>
            </a:r>
            <a:r>
              <a:rPr lang="en-US" sz="1600">
                <a:latin typeface="Berlin Sans FB" panose="020E0602020502020306" pitchFamily="34" charset="0"/>
              </a:rPr>
              <a:t>_01_08</a:t>
            </a:r>
            <a:endParaRPr lang="en-US" sz="3200" dirty="0">
              <a:latin typeface="Berlin Sans FB" panose="020E0602020502020306" pitchFamily="34" charset="0"/>
            </a:endParaRPr>
          </a:p>
        </p:txBody>
      </p:sp>
      <p:sp>
        <p:nvSpPr>
          <p:cNvPr id="16" name="Textfeld 15"/>
          <p:cNvSpPr txBox="1"/>
          <p:nvPr/>
        </p:nvSpPr>
        <p:spPr>
          <a:xfrm>
            <a:off x="249015" y="2358251"/>
            <a:ext cx="3843349" cy="3416320"/>
          </a:xfrm>
          <a:prstGeom prst="rect">
            <a:avLst/>
          </a:prstGeom>
          <a:noFill/>
        </p:spPr>
        <p:txBody>
          <a:bodyPr wrap="square" rtlCol="0">
            <a:spAutoFit/>
          </a:bodyPr>
          <a:lstStyle>
            <a:defPPr>
              <a:defRPr lang="de-DE"/>
            </a:defPPr>
            <a:lvl1pPr>
              <a:lnSpc>
                <a:spcPct val="150000"/>
              </a:lnSpc>
              <a:defRPr>
                <a:cs typeface="Courier New" panose="02070309020205020404" pitchFamily="49" charset="0"/>
              </a:defRPr>
            </a:lvl1pPr>
          </a:lstStyle>
          <a:p>
            <a:r>
              <a:rPr lang="en-US" err="1"/>
              <a:t>Gelebte</a:t>
            </a:r>
            <a:r>
              <a:rPr lang="en-US"/>
              <a:t> </a:t>
            </a:r>
            <a:r>
              <a:rPr lang="en-US" b="1" err="1"/>
              <a:t>Familienwerte</a:t>
            </a:r>
            <a:r>
              <a:rPr lang="en-US"/>
              <a:t> </a:t>
            </a:r>
          </a:p>
          <a:p>
            <a:pPr marL="342900" indent="-342900">
              <a:buFont typeface="Wingdings" panose="05000000000000000000" pitchFamily="2" charset="2"/>
              <a:buChar char="§"/>
            </a:pPr>
            <a:r>
              <a:rPr lang="en-US" err="1"/>
              <a:t>Ehre</a:t>
            </a:r>
            <a:endParaRPr lang="en-US"/>
          </a:p>
          <a:p>
            <a:pPr marL="342900" indent="-342900">
              <a:buFont typeface="Wingdings" panose="05000000000000000000" pitchFamily="2" charset="2"/>
              <a:buChar char="§"/>
            </a:pPr>
            <a:r>
              <a:rPr lang="de-DE"/>
              <a:t>Bereitschaft, sich für die Gemeinschaft einzusetzen</a:t>
            </a:r>
          </a:p>
          <a:p>
            <a:pPr marL="342900" indent="-342900">
              <a:buFont typeface="Wingdings" panose="05000000000000000000" pitchFamily="2" charset="2"/>
              <a:buChar char="§"/>
            </a:pPr>
            <a:r>
              <a:rPr lang="de-DE"/>
              <a:t>Vertrauenswürdigkeit </a:t>
            </a:r>
          </a:p>
          <a:p>
            <a:pPr marL="342900" indent="-342900">
              <a:buFont typeface="Wingdings" panose="05000000000000000000" pitchFamily="2" charset="2"/>
              <a:buChar char="§"/>
            </a:pPr>
            <a:r>
              <a:rPr lang="de-DE"/>
              <a:t>Standhaftigkeit und </a:t>
            </a:r>
            <a:br>
              <a:rPr lang="de-DE"/>
            </a:br>
            <a:r>
              <a:rPr lang="de-DE"/>
              <a:t>Wehrhaftigkeit</a:t>
            </a:r>
          </a:p>
          <a:p>
            <a:pPr marL="342900" indent="-342900">
              <a:buFont typeface="Wingdings" panose="05000000000000000000" pitchFamily="2" charset="2"/>
              <a:buChar char="§"/>
            </a:pPr>
            <a:r>
              <a:rPr lang="de-DE"/>
              <a:t>Streben nach Wohlstand</a:t>
            </a:r>
          </a:p>
        </p:txBody>
      </p:sp>
      <p:sp>
        <p:nvSpPr>
          <p:cNvPr id="17" name="Textfeld 16"/>
          <p:cNvSpPr txBox="1"/>
          <p:nvPr/>
        </p:nvSpPr>
        <p:spPr>
          <a:xfrm>
            <a:off x="4265785" y="2358251"/>
            <a:ext cx="4262997" cy="3693319"/>
          </a:xfrm>
          <a:prstGeom prst="rect">
            <a:avLst/>
          </a:prstGeom>
          <a:noFill/>
        </p:spPr>
        <p:txBody>
          <a:bodyPr wrap="square" rtlCol="0">
            <a:spAutoFit/>
          </a:bodyPr>
          <a:lstStyle/>
          <a:p>
            <a:pPr>
              <a:lnSpc>
                <a:spcPct val="150000"/>
              </a:lnSpc>
            </a:pPr>
            <a:r>
              <a:rPr lang="en-US">
                <a:cs typeface="Courier New" panose="02070309020205020404" pitchFamily="49" charset="0"/>
              </a:rPr>
              <a:t>Lived </a:t>
            </a:r>
            <a:r>
              <a:rPr lang="en-US" b="1">
                <a:cs typeface="Courier New" panose="02070309020205020404" pitchFamily="49" charset="0"/>
              </a:rPr>
              <a:t>family values</a:t>
            </a:r>
          </a:p>
          <a:p>
            <a:pPr marL="342900" indent="-342900">
              <a:lnSpc>
                <a:spcPct val="150000"/>
              </a:lnSpc>
              <a:buFont typeface="Wingdings" panose="05000000000000000000" pitchFamily="2" charset="2"/>
              <a:buChar char="§"/>
            </a:pPr>
            <a:r>
              <a:rPr lang="en-US">
                <a:cs typeface="Courier New" panose="02070309020205020404" pitchFamily="49" charset="0"/>
              </a:rPr>
              <a:t>Honor</a:t>
            </a:r>
          </a:p>
          <a:p>
            <a:pPr marL="342900" indent="-342900">
              <a:lnSpc>
                <a:spcPct val="150000"/>
              </a:lnSpc>
              <a:buFont typeface="Wingdings" panose="05000000000000000000" pitchFamily="2" charset="2"/>
              <a:buChar char="§"/>
            </a:pPr>
            <a:r>
              <a:rPr lang="en-US">
                <a:cs typeface="Courier New" panose="02070309020205020404" pitchFamily="49" charset="0"/>
              </a:rPr>
              <a:t>Willingness to serve </a:t>
            </a:r>
            <a:br>
              <a:rPr lang="en-US">
                <a:cs typeface="Courier New" panose="02070309020205020404" pitchFamily="49" charset="0"/>
              </a:rPr>
            </a:br>
            <a:r>
              <a:rPr lang="en-US">
                <a:cs typeface="Courier New" panose="02070309020205020404" pitchFamily="49" charset="0"/>
              </a:rPr>
              <a:t>the Community</a:t>
            </a:r>
          </a:p>
          <a:p>
            <a:pPr marL="342900" indent="-342900">
              <a:lnSpc>
                <a:spcPct val="150000"/>
              </a:lnSpc>
              <a:buFont typeface="Wingdings" panose="05000000000000000000" pitchFamily="2" charset="2"/>
              <a:buChar char="§"/>
            </a:pPr>
            <a:r>
              <a:rPr lang="en-US">
                <a:cs typeface="Courier New" panose="02070309020205020404" pitchFamily="49" charset="0"/>
              </a:rPr>
              <a:t>Trustworthiness</a:t>
            </a:r>
          </a:p>
          <a:p>
            <a:pPr marL="342900" indent="-342900">
              <a:lnSpc>
                <a:spcPct val="150000"/>
              </a:lnSpc>
              <a:buFont typeface="Wingdings" panose="05000000000000000000" pitchFamily="2" charset="2"/>
              <a:buChar char="§"/>
            </a:pPr>
            <a:r>
              <a:rPr lang="en-US">
                <a:cs typeface="Courier New" panose="02070309020205020404" pitchFamily="49" charset="0"/>
              </a:rPr>
              <a:t>Steadfastness and </a:t>
            </a:r>
            <a:br>
              <a:rPr lang="en-US">
                <a:cs typeface="Courier New" panose="02070309020205020404" pitchFamily="49" charset="0"/>
              </a:rPr>
            </a:br>
            <a:r>
              <a:rPr lang="en-US">
                <a:cs typeface="Courier New" panose="02070309020205020404" pitchFamily="49" charset="0"/>
              </a:rPr>
              <a:t>intended to defend and protect</a:t>
            </a:r>
            <a:endParaRPr lang="de-DE">
              <a:cs typeface="Courier New" panose="02070309020205020404" pitchFamily="49" charset="0"/>
            </a:endParaRPr>
          </a:p>
          <a:p>
            <a:pPr marL="342900" indent="-342900">
              <a:lnSpc>
                <a:spcPct val="150000"/>
              </a:lnSpc>
              <a:buFont typeface="Wingdings" panose="05000000000000000000" pitchFamily="2" charset="2"/>
              <a:buChar char="§"/>
            </a:pPr>
            <a:r>
              <a:rPr lang="en-US">
                <a:cs typeface="Courier New" panose="02070309020205020404" pitchFamily="49" charset="0"/>
              </a:rPr>
              <a:t>Striving for prosperity</a:t>
            </a:r>
          </a:p>
          <a:p>
            <a:endParaRPr lang="de-DE">
              <a:cs typeface="Calibri" panose="020F0502020204030204" pitchFamily="34" charset="0"/>
            </a:endParaRPr>
          </a:p>
        </p:txBody>
      </p:sp>
      <p:sp>
        <p:nvSpPr>
          <p:cNvPr id="18" name="Textfeld 17"/>
          <p:cNvSpPr txBox="1"/>
          <p:nvPr/>
        </p:nvSpPr>
        <p:spPr>
          <a:xfrm>
            <a:off x="8282555" y="2358251"/>
            <a:ext cx="3843349" cy="3416320"/>
          </a:xfrm>
          <a:prstGeom prst="rect">
            <a:avLst/>
          </a:prstGeom>
          <a:noFill/>
        </p:spPr>
        <p:txBody>
          <a:bodyPr wrap="square" rtlCol="0">
            <a:spAutoFit/>
          </a:bodyPr>
          <a:lstStyle>
            <a:defPPr>
              <a:defRPr lang="de-DE"/>
            </a:defPPr>
            <a:lvl1pPr>
              <a:lnSpc>
                <a:spcPct val="150000"/>
              </a:lnSpc>
              <a:defRPr>
                <a:cs typeface="Courier New" panose="02070309020205020404" pitchFamily="49" charset="0"/>
              </a:defRPr>
            </a:lvl1pPr>
          </a:lstStyle>
          <a:p>
            <a:r>
              <a:rPr lang="en-US" b="1" err="1"/>
              <a:t>Valores</a:t>
            </a:r>
            <a:r>
              <a:rPr lang="en-US" b="1"/>
              <a:t> </a:t>
            </a:r>
            <a:r>
              <a:rPr lang="en-US" b="1" err="1"/>
              <a:t>familiares</a:t>
            </a:r>
            <a:r>
              <a:rPr lang="en-US" b="1"/>
              <a:t> </a:t>
            </a:r>
            <a:r>
              <a:rPr lang="en-US" err="1"/>
              <a:t>vividos</a:t>
            </a:r>
            <a:endParaRPr lang="en-US"/>
          </a:p>
          <a:p>
            <a:pPr marL="342900" indent="-342900">
              <a:buFont typeface="Wingdings" panose="05000000000000000000" pitchFamily="2" charset="2"/>
              <a:buChar char="§"/>
            </a:pPr>
            <a:r>
              <a:rPr lang="pt-BR"/>
              <a:t>Honra</a:t>
            </a:r>
          </a:p>
          <a:p>
            <a:pPr marL="342900" indent="-342900">
              <a:buFont typeface="Wingdings" panose="05000000000000000000" pitchFamily="2" charset="2"/>
              <a:buChar char="§"/>
            </a:pPr>
            <a:r>
              <a:rPr lang="pt-BR"/>
              <a:t>Disposição para </a:t>
            </a:r>
            <a:br>
              <a:rPr lang="pt-BR"/>
            </a:br>
            <a:r>
              <a:rPr lang="pt-BR"/>
              <a:t>servir a Comunidade</a:t>
            </a:r>
          </a:p>
          <a:p>
            <a:pPr marL="342900" indent="-342900">
              <a:buFont typeface="Wingdings" panose="05000000000000000000" pitchFamily="2" charset="2"/>
              <a:buChar char="§"/>
            </a:pPr>
            <a:r>
              <a:rPr lang="pt-BR"/>
              <a:t>Confiabilidade</a:t>
            </a:r>
          </a:p>
          <a:p>
            <a:pPr marL="342900" indent="-342900">
              <a:buFont typeface="Wingdings" panose="05000000000000000000" pitchFamily="2" charset="2"/>
              <a:buChar char="§"/>
            </a:pPr>
            <a:r>
              <a:rPr lang="pt-BR"/>
              <a:t>Firmeza e determinação </a:t>
            </a:r>
            <a:br>
              <a:rPr lang="pt-BR"/>
            </a:br>
            <a:r>
              <a:rPr lang="pt-BR"/>
              <a:t>para defender e proteger</a:t>
            </a:r>
          </a:p>
          <a:p>
            <a:pPr marL="342900" indent="-342900">
              <a:buFont typeface="Wingdings" panose="05000000000000000000" pitchFamily="2" charset="2"/>
              <a:buChar char="§"/>
            </a:pPr>
            <a:r>
              <a:rPr lang="pt-BR"/>
              <a:t>Procura pela prosperidade</a:t>
            </a:r>
            <a:endParaRPr lang="de-DE"/>
          </a:p>
        </p:txBody>
      </p:sp>
      <p:pic>
        <p:nvPicPr>
          <p:cNvPr id="20" name="Picture 8" descr="Flag of Angol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09846" y="2461517"/>
            <a:ext cx="661660" cy="439343"/>
          </a:xfrm>
          <a:prstGeom prst="rect">
            <a:avLst/>
          </a:prstGeom>
          <a:noFill/>
          <a:extLst>
            <a:ext uri="{909E8E84-426E-40DD-AFC4-6F175D3DCCD1}">
              <a14:hiddenFill xmlns:a14="http://schemas.microsoft.com/office/drawing/2010/main">
                <a:solidFill>
                  <a:srgbClr val="FFFFFF"/>
                </a:solidFill>
              </a14:hiddenFill>
            </a:ext>
          </a:extLst>
        </p:spPr>
      </p:pic>
      <p:pic>
        <p:nvPicPr>
          <p:cNvPr id="21" name="Grafik 20"/>
          <p:cNvPicPr>
            <a:picLocks noChangeAspect="1"/>
          </p:cNvPicPr>
          <p:nvPr/>
        </p:nvPicPr>
        <p:blipFill>
          <a:blip r:embed="rId3"/>
          <a:stretch>
            <a:fillRect/>
          </a:stretch>
        </p:blipFill>
        <p:spPr>
          <a:xfrm>
            <a:off x="3149930" y="2461517"/>
            <a:ext cx="722853" cy="486087"/>
          </a:xfrm>
          <a:prstGeom prst="rect">
            <a:avLst/>
          </a:prstGeom>
        </p:spPr>
      </p:pic>
      <p:pic>
        <p:nvPicPr>
          <p:cNvPr id="22" name="Grafik 21"/>
          <p:cNvPicPr>
            <a:picLocks noChangeAspect="1"/>
          </p:cNvPicPr>
          <p:nvPr/>
        </p:nvPicPr>
        <p:blipFill rotWithShape="1">
          <a:blip r:embed="rId4"/>
          <a:srcRect t="2503"/>
          <a:stretch/>
        </p:blipFill>
        <p:spPr>
          <a:xfrm>
            <a:off x="7202054" y="2461517"/>
            <a:ext cx="722853" cy="430689"/>
          </a:xfrm>
          <a:prstGeom prst="rect">
            <a:avLst/>
          </a:prstGeom>
        </p:spPr>
      </p:pic>
      <p:sp>
        <p:nvSpPr>
          <p:cNvPr id="2" name="Foliennummernplatzhalter 1"/>
          <p:cNvSpPr>
            <a:spLocks noGrp="1"/>
          </p:cNvSpPr>
          <p:nvPr>
            <p:ph type="sldNum" sz="quarter" idx="12"/>
          </p:nvPr>
        </p:nvSpPr>
        <p:spPr/>
        <p:txBody>
          <a:bodyPr/>
          <a:lstStyle/>
          <a:p>
            <a:fld id="{67EAFDB1-F3D4-4863-BCEA-E13DF22AE5EF}" type="slidenum">
              <a:rPr lang="de-DE" smtClean="0"/>
              <a:t>1</a:t>
            </a:fld>
            <a:endParaRPr lang="de-DE"/>
          </a:p>
        </p:txBody>
      </p:sp>
      <p:pic>
        <p:nvPicPr>
          <p:cNvPr id="10" name="Picture 2" descr="Ayub Irawan photos, images, assets | Adobe Stock">
            <a:hlinkClick r:id="rId5" action="ppaction://hlinksldjump"/>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
          <a:stretch/>
        </p:blipFill>
        <p:spPr bwMode="auto">
          <a:xfrm flipH="1">
            <a:off x="11440676" y="6356354"/>
            <a:ext cx="349226" cy="349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442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40546" y="796970"/>
            <a:ext cx="4077007" cy="584904"/>
          </a:xfrm>
          <a:prstGeom prst="rect">
            <a:avLst/>
          </a:prstGeom>
          <a:noFill/>
        </p:spPr>
        <p:txBody>
          <a:bodyPr wrap="square" rtlCol="0">
            <a:spAutoFit/>
          </a:bodyPr>
          <a:lstStyle/>
          <a:p>
            <a:r>
              <a:rPr lang="en-GB" sz="1801" b="1" dirty="0"/>
              <a:t>Samuel Morbey</a:t>
            </a:r>
            <a:r>
              <a:rPr lang="en-GB" sz="1000" b="1" dirty="0"/>
              <a:t> </a:t>
            </a:r>
            <a:r>
              <a:rPr lang="en-GB" sz="1000" dirty="0"/>
              <a:t>(89)</a:t>
            </a:r>
            <a:r>
              <a:rPr lang="en-GB" sz="1801" b="1" dirty="0"/>
              <a:t> </a:t>
            </a:r>
          </a:p>
          <a:p>
            <a:r>
              <a:rPr lang="en-GB" sz="1400" dirty="0"/>
              <a:t>b 1763 d 1852 </a:t>
            </a:r>
            <a:r>
              <a:rPr lang="en-GB" sz="1400" dirty="0" err="1"/>
              <a:t>Aynhoe</a:t>
            </a:r>
            <a:r>
              <a:rPr lang="en-GB" sz="1400" dirty="0"/>
              <a:t>, Northamptonshire</a:t>
            </a:r>
            <a:endParaRPr lang="de-DE" sz="1400" dirty="0"/>
          </a:p>
        </p:txBody>
      </p:sp>
      <p:sp>
        <p:nvSpPr>
          <p:cNvPr id="5" name="Textfeld 4"/>
          <p:cNvSpPr txBox="1"/>
          <p:nvPr/>
        </p:nvSpPr>
        <p:spPr>
          <a:xfrm>
            <a:off x="227013" y="2448939"/>
            <a:ext cx="2896889" cy="1400512"/>
          </a:xfrm>
          <a:prstGeom prst="rect">
            <a:avLst/>
          </a:prstGeom>
          <a:noFill/>
        </p:spPr>
        <p:txBody>
          <a:bodyPr wrap="square" rtlCol="0">
            <a:spAutoFit/>
          </a:bodyPr>
          <a:lstStyle/>
          <a:p>
            <a:r>
              <a:rPr lang="en-GB" sz="1801" b="1" dirty="0"/>
              <a:t>John</a:t>
            </a:r>
            <a:r>
              <a:rPr lang="en-GB" sz="1801" dirty="0"/>
              <a:t> Morbey</a:t>
            </a:r>
            <a:r>
              <a:rPr lang="en-GB" sz="1000" dirty="0"/>
              <a:t> (56)</a:t>
            </a:r>
            <a:r>
              <a:rPr lang="de-DE" sz="1000" dirty="0"/>
              <a:t> </a:t>
            </a:r>
            <a:r>
              <a:rPr lang="en-GB" sz="1801" dirty="0"/>
              <a:t> </a:t>
            </a:r>
          </a:p>
          <a:p>
            <a:r>
              <a:rPr lang="en-GB" sz="1400" dirty="0"/>
              <a:t>b 1786 </a:t>
            </a:r>
            <a:r>
              <a:rPr lang="en-GB" sz="1400" dirty="0">
                <a:sym typeface="Wingdings" panose="05000000000000000000" pitchFamily="2" charset="2"/>
                <a:hlinkClick r:id="rId2"/>
              </a:rPr>
              <a:t>d</a:t>
            </a:r>
            <a:r>
              <a:rPr lang="en-GB" sz="1400" dirty="0">
                <a:hlinkClick r:id="rId2"/>
              </a:rPr>
              <a:t> 15.08.1842</a:t>
            </a:r>
            <a:r>
              <a:rPr lang="en-GB" sz="1400" dirty="0"/>
              <a:t> </a:t>
            </a:r>
            <a:r>
              <a:rPr lang="en-GB" sz="1400" dirty="0" err="1">
                <a:hlinkClick r:id="rId3"/>
              </a:rPr>
              <a:t>Darenth</a:t>
            </a:r>
            <a:r>
              <a:rPr lang="en-GB" sz="1400" dirty="0">
                <a:hlinkClick r:id="rId3"/>
              </a:rPr>
              <a:t>, Kent</a:t>
            </a:r>
            <a:endParaRPr lang="en-GB" sz="1400" dirty="0"/>
          </a:p>
          <a:p>
            <a:r>
              <a:rPr lang="en-GB" sz="1400" b="1" dirty="0"/>
              <a:t>paper manufacturer</a:t>
            </a:r>
            <a:r>
              <a:rPr lang="en-GB" sz="1400" dirty="0"/>
              <a:t> for bank notes </a:t>
            </a:r>
          </a:p>
          <a:p>
            <a:r>
              <a:rPr lang="en-GB" sz="1400" dirty="0"/>
              <a:t>1835 admitted to the </a:t>
            </a:r>
            <a:br>
              <a:rPr lang="en-GB" sz="1400" dirty="0"/>
            </a:br>
            <a:r>
              <a:rPr lang="en-GB" sz="1400" dirty="0"/>
              <a:t>Freedom of the City of London</a:t>
            </a:r>
          </a:p>
          <a:p>
            <a:r>
              <a:rPr lang="en-GB" sz="1100" dirty="0">
                <a:hlinkClick r:id="rId4"/>
              </a:rPr>
              <a:t>Last residence</a:t>
            </a:r>
            <a:r>
              <a:rPr lang="en-GB" sz="1100" dirty="0"/>
              <a:t>, </a:t>
            </a:r>
            <a:r>
              <a:rPr lang="en-GB" sz="1100" dirty="0">
                <a:hlinkClick r:id="rId5"/>
              </a:rPr>
              <a:t>grave</a:t>
            </a:r>
            <a:endParaRPr lang="en-GB" sz="1100" dirty="0"/>
          </a:p>
        </p:txBody>
      </p:sp>
      <p:sp>
        <p:nvSpPr>
          <p:cNvPr id="6" name="Textfeld 5"/>
          <p:cNvSpPr txBox="1"/>
          <p:nvPr/>
        </p:nvSpPr>
        <p:spPr>
          <a:xfrm>
            <a:off x="4900346" y="2448940"/>
            <a:ext cx="3224535" cy="584904"/>
          </a:xfrm>
          <a:prstGeom prst="rect">
            <a:avLst/>
          </a:prstGeom>
          <a:noFill/>
        </p:spPr>
        <p:txBody>
          <a:bodyPr wrap="square" rtlCol="0">
            <a:spAutoFit/>
          </a:bodyPr>
          <a:lstStyle/>
          <a:p>
            <a:r>
              <a:rPr lang="en-GB" sz="1801" b="1"/>
              <a:t>Ann Maria Bray</a:t>
            </a:r>
            <a:r>
              <a:rPr lang="en-GB" sz="1801"/>
              <a:t> (Morbey)</a:t>
            </a:r>
            <a:r>
              <a:rPr lang="en-GB" sz="1000"/>
              <a:t> (47)</a:t>
            </a:r>
            <a:br>
              <a:rPr lang="en-GB" sz="1801"/>
            </a:br>
            <a:r>
              <a:rPr lang="en-GB" sz="1400"/>
              <a:t>b 1793 Brampton, d 3.01.1840 </a:t>
            </a:r>
            <a:r>
              <a:rPr lang="en-GB" sz="1400" err="1"/>
              <a:t>Darenth</a:t>
            </a:r>
            <a:endParaRPr lang="de-DE" sz="1400"/>
          </a:p>
        </p:txBody>
      </p:sp>
      <p:sp>
        <p:nvSpPr>
          <p:cNvPr id="7" name="Textfeld 6"/>
          <p:cNvSpPr txBox="1"/>
          <p:nvPr/>
        </p:nvSpPr>
        <p:spPr>
          <a:xfrm>
            <a:off x="244069" y="4640954"/>
            <a:ext cx="4006946" cy="1231234"/>
          </a:xfrm>
          <a:prstGeom prst="rect">
            <a:avLst/>
          </a:prstGeom>
          <a:solidFill>
            <a:schemeClr val="bg1"/>
          </a:solidFill>
          <a:ln>
            <a:noFill/>
          </a:ln>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801" b="1"/>
              <a:t>Edwin</a:t>
            </a:r>
            <a:r>
              <a:rPr lang="en-GB" sz="1801"/>
              <a:t> Morbey</a:t>
            </a:r>
            <a:r>
              <a:rPr lang="en-GB" sz="1000"/>
              <a:t>  (57)</a:t>
            </a:r>
          </a:p>
          <a:p>
            <a:r>
              <a:rPr lang="en-GB" sz="1400"/>
              <a:t>b 17.10.1813 </a:t>
            </a:r>
            <a:r>
              <a:rPr lang="en-GB" sz="1400" err="1"/>
              <a:t>Hardingstone</a:t>
            </a:r>
            <a:r>
              <a:rPr lang="en-GB" sz="1400"/>
              <a:t>, Northants </a:t>
            </a:r>
            <a:br>
              <a:rPr lang="en-GB" sz="1400"/>
            </a:br>
            <a:r>
              <a:rPr lang="en-GB" sz="1400">
                <a:sym typeface="Wingdings" panose="05000000000000000000" pitchFamily="2" charset="2"/>
              </a:rPr>
              <a:t>d</a:t>
            </a:r>
            <a:r>
              <a:rPr lang="en-GB" sz="1400"/>
              <a:t> 28.07.1870 Islington, Middlesex </a:t>
            </a:r>
          </a:p>
          <a:p>
            <a:br>
              <a:rPr lang="en-GB" sz="1400"/>
            </a:br>
            <a:endParaRPr lang="en-GB" sz="1400"/>
          </a:p>
        </p:txBody>
      </p:sp>
      <p:sp>
        <p:nvSpPr>
          <p:cNvPr id="8" name="Textfeld 7"/>
          <p:cNvSpPr txBox="1"/>
          <p:nvPr/>
        </p:nvSpPr>
        <p:spPr>
          <a:xfrm>
            <a:off x="4928133" y="810827"/>
            <a:ext cx="1816592" cy="369460"/>
          </a:xfrm>
          <a:prstGeom prst="rect">
            <a:avLst/>
          </a:prstGeom>
          <a:noFill/>
        </p:spPr>
        <p:txBody>
          <a:bodyPr wrap="square" rtlCol="0">
            <a:spAutoFit/>
          </a:bodyPr>
          <a:lstStyle/>
          <a:p>
            <a:r>
              <a:rPr lang="en-GB" sz="1801" b="1"/>
              <a:t>Ann </a:t>
            </a:r>
            <a:r>
              <a:rPr lang="en-GB" sz="1801"/>
              <a:t> </a:t>
            </a:r>
            <a:endParaRPr lang="de-DE" sz="1801"/>
          </a:p>
        </p:txBody>
      </p:sp>
      <p:sp>
        <p:nvSpPr>
          <p:cNvPr id="9" name="Textfeld 8"/>
          <p:cNvSpPr txBox="1"/>
          <p:nvPr/>
        </p:nvSpPr>
        <p:spPr>
          <a:xfrm>
            <a:off x="8674808" y="2448938"/>
            <a:ext cx="2734960" cy="1015791"/>
          </a:xfrm>
          <a:prstGeom prst="rect">
            <a:avLst/>
          </a:prstGeom>
          <a:noFill/>
        </p:spPr>
        <p:txBody>
          <a:bodyPr wrap="square" rtlCol="0">
            <a:spAutoFit/>
          </a:bodyPr>
          <a:lstStyle/>
          <a:p>
            <a:pPr hangingPunct="0"/>
            <a:r>
              <a:rPr lang="en-GB" sz="1801" b="1"/>
              <a:t>Edward</a:t>
            </a:r>
            <a:r>
              <a:rPr lang="en-GB" sz="1801"/>
              <a:t> Morbey</a:t>
            </a:r>
            <a:r>
              <a:rPr lang="en-GB" sz="1000"/>
              <a:t> (63)</a:t>
            </a:r>
            <a:r>
              <a:rPr lang="en-GB" sz="1801"/>
              <a:t> </a:t>
            </a:r>
          </a:p>
          <a:p>
            <a:pPr hangingPunct="0"/>
            <a:r>
              <a:rPr lang="en-GB" sz="1400"/>
              <a:t>b 1789 </a:t>
            </a:r>
            <a:r>
              <a:rPr lang="en-GB" sz="1400" err="1"/>
              <a:t>Bladon</a:t>
            </a:r>
            <a:r>
              <a:rPr lang="en-GB" sz="1400"/>
              <a:t>, Oxfordshire</a:t>
            </a:r>
            <a:br>
              <a:rPr lang="en-GB" sz="1400"/>
            </a:br>
            <a:r>
              <a:rPr lang="en-GB" sz="1400"/>
              <a:t>d 1852</a:t>
            </a:r>
            <a:br>
              <a:rPr lang="en-GB" sz="1400"/>
            </a:br>
            <a:r>
              <a:rPr lang="en-GB" sz="1400"/>
              <a:t>paper manufacturer</a:t>
            </a:r>
            <a:endParaRPr lang="de-DE" sz="1400"/>
          </a:p>
        </p:txBody>
      </p:sp>
      <p:sp>
        <p:nvSpPr>
          <p:cNvPr id="10" name="Textfeld 9"/>
          <p:cNvSpPr txBox="1"/>
          <p:nvPr/>
        </p:nvSpPr>
        <p:spPr>
          <a:xfrm>
            <a:off x="3546871" y="4635825"/>
            <a:ext cx="1639032" cy="862031"/>
          </a:xfrm>
          <a:prstGeom prst="rect">
            <a:avLst/>
          </a:prstGeom>
          <a:noFill/>
        </p:spPr>
        <p:txBody>
          <a:bodyPr wrap="square" rtlCol="0">
            <a:spAutoFit/>
          </a:bodyPr>
          <a:lstStyle/>
          <a:p>
            <a:r>
              <a:rPr lang="en-GB" sz="1801" b="1"/>
              <a:t>Henry </a:t>
            </a:r>
            <a:r>
              <a:rPr lang="en-GB" sz="1801"/>
              <a:t>Morbey</a:t>
            </a:r>
          </a:p>
          <a:p>
            <a:r>
              <a:rPr lang="en-GB" sz="1400"/>
              <a:t>b </a:t>
            </a:r>
            <a:r>
              <a:rPr lang="en-GB" sz="1400">
                <a:ea typeface="Times New Roman" panose="02020603050405020304" pitchFamily="18" charset="0"/>
                <a:cs typeface="Times New Roman" panose="02020603050405020304" pitchFamily="18" charset="0"/>
              </a:rPr>
              <a:t>1814</a:t>
            </a:r>
            <a:br>
              <a:rPr lang="en-GB" sz="1801"/>
            </a:br>
            <a:endParaRPr lang="de-DE" sz="1801"/>
          </a:p>
        </p:txBody>
      </p:sp>
      <p:sp>
        <p:nvSpPr>
          <p:cNvPr id="11" name="Rechteck 10"/>
          <p:cNvSpPr/>
          <p:nvPr/>
        </p:nvSpPr>
        <p:spPr>
          <a:xfrm>
            <a:off x="4861487" y="5550217"/>
            <a:ext cx="1471621" cy="584904"/>
          </a:xfrm>
          <a:prstGeom prst="rect">
            <a:avLst/>
          </a:prstGeom>
        </p:spPr>
        <p:txBody>
          <a:bodyPr wrap="none">
            <a:spAutoFit/>
          </a:bodyPr>
          <a:lstStyle/>
          <a:p>
            <a:r>
              <a:rPr lang="en-GB" sz="1801" b="1">
                <a:ea typeface="Times New Roman" panose="02020603050405020304" pitchFamily="18" charset="0"/>
                <a:cs typeface="Times New Roman" panose="02020603050405020304" pitchFamily="18" charset="0"/>
              </a:rPr>
              <a:t>Eliza</a:t>
            </a:r>
            <a:r>
              <a:rPr lang="en-GB" sz="1801">
                <a:ea typeface="Times New Roman" panose="02020603050405020304" pitchFamily="18" charset="0"/>
                <a:cs typeface="Times New Roman" panose="02020603050405020304" pitchFamily="18" charset="0"/>
              </a:rPr>
              <a:t> Morbey </a:t>
            </a:r>
            <a:br>
              <a:rPr lang="en-GB" sz="1801">
                <a:ea typeface="Times New Roman" panose="02020603050405020304" pitchFamily="18" charset="0"/>
                <a:cs typeface="Times New Roman" panose="02020603050405020304" pitchFamily="18" charset="0"/>
              </a:rPr>
            </a:br>
            <a:r>
              <a:rPr lang="en-GB" sz="1400">
                <a:ea typeface="Times New Roman" panose="02020603050405020304" pitchFamily="18" charset="0"/>
                <a:cs typeface="Times New Roman" panose="02020603050405020304" pitchFamily="18" charset="0"/>
              </a:rPr>
              <a:t>b 1817</a:t>
            </a:r>
            <a:endParaRPr lang="de-DE" sz="1400"/>
          </a:p>
        </p:txBody>
      </p:sp>
      <p:sp>
        <p:nvSpPr>
          <p:cNvPr id="16" name="Rectangle 4"/>
          <p:cNvSpPr>
            <a:spLocks noChangeArrowheads="1"/>
          </p:cNvSpPr>
          <p:nvPr/>
        </p:nvSpPr>
        <p:spPr bwMode="auto">
          <a:xfrm>
            <a:off x="6076489" y="4635825"/>
            <a:ext cx="2808565" cy="800347"/>
          </a:xfrm>
          <a:prstGeom prst="rect">
            <a:avLst/>
          </a:prstGeom>
          <a:noFill/>
        </p:spPr>
        <p:txBody>
          <a:bodyPr wrap="square" rtlCol="0">
            <a:spAutoFit/>
          </a:bodyPr>
          <a:lstStyle/>
          <a:p>
            <a:r>
              <a:rPr lang="en-GB" altLang="de-DE" sz="1801" b="1"/>
              <a:t>John</a:t>
            </a:r>
            <a:r>
              <a:rPr lang="en-GB" altLang="de-DE" sz="1801"/>
              <a:t> Morbey</a:t>
            </a:r>
            <a:r>
              <a:rPr lang="en-GB" altLang="de-DE" sz="1000"/>
              <a:t> </a:t>
            </a:r>
            <a:r>
              <a:rPr lang="en-GB" altLang="de-DE" sz="1000">
                <a:ea typeface="Times New Roman" panose="02020603050405020304" pitchFamily="18" charset="0"/>
                <a:cs typeface="Times New Roman" panose="02020603050405020304" pitchFamily="18" charset="0"/>
                <a:sym typeface="Wingdings" panose="05000000000000000000" pitchFamily="2" charset="2"/>
              </a:rPr>
              <a:t>(53)</a:t>
            </a:r>
            <a:r>
              <a:rPr lang="de-DE" altLang="de-DE" sz="1000">
                <a:ea typeface="Times New Roman" panose="02020603050405020304" pitchFamily="18" charset="0"/>
                <a:cs typeface="Times New Roman" panose="02020603050405020304" pitchFamily="18" charset="0"/>
                <a:sym typeface="Wingdings" panose="05000000000000000000" pitchFamily="2" charset="2"/>
              </a:rPr>
              <a:t> </a:t>
            </a:r>
            <a:endParaRPr lang="en-GB" sz="1000"/>
          </a:p>
          <a:p>
            <a:r>
              <a:rPr lang="en-GB" sz="1400"/>
              <a:t>b </a:t>
            </a:r>
            <a:r>
              <a:rPr lang="en-GB" altLang="de-DE" sz="1400">
                <a:ea typeface="Times New Roman" panose="02020603050405020304" pitchFamily="18" charset="0"/>
                <a:cs typeface="Times New Roman" panose="02020603050405020304" pitchFamily="18" charset="0"/>
              </a:rPr>
              <a:t>1822/3 </a:t>
            </a:r>
            <a:r>
              <a:rPr lang="en-GB" altLang="de-DE" sz="1400" err="1">
                <a:ea typeface="Times New Roman" panose="02020603050405020304" pitchFamily="18" charset="0"/>
                <a:cs typeface="Times New Roman" panose="02020603050405020304" pitchFamily="18" charset="0"/>
              </a:rPr>
              <a:t>Hardingstone</a:t>
            </a:r>
            <a:br>
              <a:rPr lang="en-GB" altLang="de-DE" sz="1400">
                <a:ea typeface="Times New Roman" panose="02020603050405020304" pitchFamily="18" charset="0"/>
                <a:cs typeface="Times New Roman" panose="02020603050405020304" pitchFamily="18" charset="0"/>
              </a:rPr>
            </a:br>
            <a:r>
              <a:rPr lang="en-GB" altLang="de-DE" sz="1400">
                <a:ea typeface="Times New Roman" panose="02020603050405020304" pitchFamily="18" charset="0"/>
                <a:cs typeface="Times New Roman" panose="02020603050405020304" pitchFamily="18" charset="0"/>
                <a:sym typeface="Wingdings" panose="05000000000000000000" pitchFamily="2" charset="2"/>
              </a:rPr>
              <a:t>d</a:t>
            </a:r>
            <a:r>
              <a:rPr lang="en-GB" altLang="de-DE" sz="1400">
                <a:ea typeface="Times New Roman" panose="02020603050405020304" pitchFamily="18" charset="0"/>
                <a:cs typeface="Times New Roman" panose="02020603050405020304" pitchFamily="18" charset="0"/>
              </a:rPr>
              <a:t> 1875 </a:t>
            </a:r>
            <a:r>
              <a:rPr lang="en-GB" altLang="de-DE" sz="1400">
                <a:ea typeface="Times New Roman" panose="02020603050405020304" pitchFamily="18" charset="0"/>
                <a:cs typeface="Times New Roman" panose="02020603050405020304" pitchFamily="18" charset="0"/>
                <a:sym typeface="Wingdings" panose="05000000000000000000" pitchFamily="2" charset="2"/>
              </a:rPr>
              <a:t>Westminster</a:t>
            </a:r>
            <a:r>
              <a:rPr lang="de-DE" altLang="de-DE" sz="1400">
                <a:ea typeface="Times New Roman" panose="02020603050405020304" pitchFamily="18" charset="0"/>
                <a:cs typeface="Times New Roman" panose="02020603050405020304" pitchFamily="18" charset="0"/>
                <a:sym typeface="Wingdings" panose="05000000000000000000" pitchFamily="2" charset="2"/>
              </a:rPr>
              <a:t> </a:t>
            </a:r>
          </a:p>
        </p:txBody>
      </p:sp>
      <p:cxnSp>
        <p:nvCxnSpPr>
          <p:cNvPr id="30" name="Gewinkelter Verbinder 29"/>
          <p:cNvCxnSpPr>
            <a:stCxn id="57" idx="2"/>
            <a:endCxn id="5" idx="0"/>
          </p:cNvCxnSpPr>
          <p:nvPr/>
        </p:nvCxnSpPr>
        <p:spPr>
          <a:xfrm rot="5400000">
            <a:off x="2388950" y="466796"/>
            <a:ext cx="1268652" cy="2695635"/>
          </a:xfrm>
          <a:prstGeom prst="bentConnector3">
            <a:avLst>
              <a:gd name="adj1" fmla="val 50000"/>
            </a:avLst>
          </a:prstGeom>
        </p:spPr>
        <p:style>
          <a:lnRef idx="3">
            <a:schemeClr val="dk1"/>
          </a:lnRef>
          <a:fillRef idx="0">
            <a:schemeClr val="dk1"/>
          </a:fillRef>
          <a:effectRef idx="2">
            <a:schemeClr val="dk1"/>
          </a:effectRef>
          <a:fontRef idx="minor">
            <a:schemeClr val="tx1"/>
          </a:fontRef>
        </p:style>
      </p:cxnSp>
      <p:cxnSp>
        <p:nvCxnSpPr>
          <p:cNvPr id="44" name="Gewinkelter Verbinder 43"/>
          <p:cNvCxnSpPr>
            <a:stCxn id="68" idx="2"/>
            <a:endCxn id="10" idx="0"/>
          </p:cNvCxnSpPr>
          <p:nvPr/>
        </p:nvCxnSpPr>
        <p:spPr>
          <a:xfrm rot="16200000" flipH="1">
            <a:off x="3443814" y="3713252"/>
            <a:ext cx="1843908" cy="1238"/>
          </a:xfrm>
          <a:prstGeom prst="bentConnector3">
            <a:avLst>
              <a:gd name="adj1" fmla="val 50000"/>
            </a:avLst>
          </a:prstGeom>
        </p:spPr>
        <p:style>
          <a:lnRef idx="3">
            <a:schemeClr val="dk1"/>
          </a:lnRef>
          <a:fillRef idx="0">
            <a:schemeClr val="dk1"/>
          </a:fillRef>
          <a:effectRef idx="2">
            <a:schemeClr val="dk1"/>
          </a:effectRef>
          <a:fontRef idx="minor">
            <a:schemeClr val="tx1"/>
          </a:fontRef>
        </p:style>
      </p:cxnSp>
      <p:cxnSp>
        <p:nvCxnSpPr>
          <p:cNvPr id="33" name="Gewinkelter Verbinder 32"/>
          <p:cNvCxnSpPr>
            <a:stCxn id="68" idx="2"/>
            <a:endCxn id="16" idx="0"/>
          </p:cNvCxnSpPr>
          <p:nvPr/>
        </p:nvCxnSpPr>
        <p:spPr>
          <a:xfrm rot="16200000" flipH="1">
            <a:off x="5001006" y="2156059"/>
            <a:ext cx="1843908" cy="3115623"/>
          </a:xfrm>
          <a:prstGeom prst="bentConnector3">
            <a:avLst>
              <a:gd name="adj1" fmla="val 48450"/>
            </a:avLst>
          </a:prstGeom>
        </p:spPr>
        <p:style>
          <a:lnRef idx="3">
            <a:schemeClr val="dk1"/>
          </a:lnRef>
          <a:fillRef idx="0">
            <a:schemeClr val="dk1"/>
          </a:fillRef>
          <a:effectRef idx="2">
            <a:schemeClr val="dk1"/>
          </a:effectRef>
          <a:fontRef idx="minor">
            <a:schemeClr val="tx1"/>
          </a:fontRef>
        </p:style>
      </p:cxnSp>
      <p:cxnSp>
        <p:nvCxnSpPr>
          <p:cNvPr id="36" name="Gewinkelter Verbinder 35"/>
          <p:cNvCxnSpPr/>
          <p:nvPr/>
        </p:nvCxnSpPr>
        <p:spPr>
          <a:xfrm rot="5400000">
            <a:off x="2381828" y="2653418"/>
            <a:ext cx="1849037" cy="2117607"/>
          </a:xfrm>
          <a:prstGeom prst="bentConnector3">
            <a:avLst>
              <a:gd name="adj1" fmla="val 48633"/>
            </a:avLst>
          </a:prstGeom>
        </p:spPr>
        <p:style>
          <a:lnRef idx="3">
            <a:schemeClr val="dk1"/>
          </a:lnRef>
          <a:fillRef idx="0">
            <a:schemeClr val="dk1"/>
          </a:fillRef>
          <a:effectRef idx="2">
            <a:schemeClr val="dk1"/>
          </a:effectRef>
          <a:fontRef idx="minor">
            <a:schemeClr val="tx1"/>
          </a:fontRef>
        </p:style>
      </p:cxnSp>
      <p:cxnSp>
        <p:nvCxnSpPr>
          <p:cNvPr id="46" name="Gewinkelter Verbinder 45"/>
          <p:cNvCxnSpPr>
            <a:stCxn id="57" idx="2"/>
            <a:endCxn id="9" idx="0"/>
          </p:cNvCxnSpPr>
          <p:nvPr/>
        </p:nvCxnSpPr>
        <p:spPr>
          <a:xfrm rot="16200000" flipH="1">
            <a:off x="6572365" y="-1020986"/>
            <a:ext cx="1268651" cy="5671195"/>
          </a:xfrm>
          <a:prstGeom prst="bentConnector3">
            <a:avLst>
              <a:gd name="adj1" fmla="val 50000"/>
            </a:avLst>
          </a:prstGeom>
        </p:spPr>
        <p:style>
          <a:lnRef idx="3">
            <a:schemeClr val="dk1"/>
          </a:lnRef>
          <a:fillRef idx="0">
            <a:schemeClr val="dk1"/>
          </a:fillRef>
          <a:effectRef idx="2">
            <a:schemeClr val="dk1"/>
          </a:effectRef>
          <a:fontRef idx="minor">
            <a:schemeClr val="tx1"/>
          </a:fontRef>
        </p:style>
      </p:cxnSp>
      <p:sp>
        <p:nvSpPr>
          <p:cNvPr id="65" name="Textfeld 64"/>
          <p:cNvSpPr txBox="1"/>
          <p:nvPr/>
        </p:nvSpPr>
        <p:spPr>
          <a:xfrm>
            <a:off x="10412859" y="5550217"/>
            <a:ext cx="1659512" cy="584904"/>
          </a:xfrm>
          <a:prstGeom prst="rect">
            <a:avLst/>
          </a:prstGeom>
          <a:noFill/>
        </p:spPr>
        <p:txBody>
          <a:bodyPr wrap="square" rtlCol="0">
            <a:spAutoFit/>
          </a:bodyPr>
          <a:lstStyle/>
          <a:p>
            <a:r>
              <a:rPr lang="en-GB" sz="1801" b="1"/>
              <a:t>Sophia</a:t>
            </a:r>
            <a:r>
              <a:rPr lang="en-GB" sz="1801"/>
              <a:t> Morbey</a:t>
            </a:r>
          </a:p>
          <a:p>
            <a:r>
              <a:rPr lang="en-GB" sz="1400">
                <a:ea typeface="Times New Roman" panose="02020603050405020304" pitchFamily="18" charset="0"/>
                <a:cs typeface="Times New Roman" panose="02020603050405020304" pitchFamily="18" charset="0"/>
              </a:rPr>
              <a:t>b 1830</a:t>
            </a:r>
            <a:endParaRPr lang="de-DE" sz="1801"/>
          </a:p>
        </p:txBody>
      </p:sp>
      <p:cxnSp>
        <p:nvCxnSpPr>
          <p:cNvPr id="72" name="Gewinkelter Verbinder 71"/>
          <p:cNvCxnSpPr>
            <a:stCxn id="68" idx="2"/>
          </p:cNvCxnSpPr>
          <p:nvPr/>
        </p:nvCxnSpPr>
        <p:spPr>
          <a:xfrm rot="16200000" flipH="1">
            <a:off x="7303193" y="-146127"/>
            <a:ext cx="888256" cy="6764344"/>
          </a:xfrm>
          <a:prstGeom prst="bentConnector2">
            <a:avLst/>
          </a:prstGeom>
        </p:spPr>
        <p:style>
          <a:lnRef idx="3">
            <a:schemeClr val="dk1"/>
          </a:lnRef>
          <a:fillRef idx="0">
            <a:schemeClr val="dk1"/>
          </a:fillRef>
          <a:effectRef idx="2">
            <a:schemeClr val="dk1"/>
          </a:effectRef>
          <a:fontRef idx="minor">
            <a:schemeClr val="tx1"/>
          </a:fontRef>
        </p:style>
      </p:cxnSp>
      <p:sp>
        <p:nvSpPr>
          <p:cNvPr id="29" name="Rechteck 28"/>
          <p:cNvSpPr/>
          <p:nvPr/>
        </p:nvSpPr>
        <p:spPr>
          <a:xfrm>
            <a:off x="8166682" y="5550217"/>
            <a:ext cx="2165465" cy="584904"/>
          </a:xfrm>
          <a:prstGeom prst="rect">
            <a:avLst/>
          </a:prstGeom>
        </p:spPr>
        <p:txBody>
          <a:bodyPr wrap="none">
            <a:spAutoFit/>
          </a:bodyPr>
          <a:lstStyle/>
          <a:p>
            <a:r>
              <a:rPr lang="en-GB" sz="1801" b="1">
                <a:ea typeface="Times New Roman" panose="02020603050405020304" pitchFamily="18" charset="0"/>
                <a:cs typeface="Times New Roman" panose="02020603050405020304" pitchFamily="18" charset="0"/>
              </a:rPr>
              <a:t>Anna Maria</a:t>
            </a:r>
            <a:r>
              <a:rPr lang="en-GB" sz="1801">
                <a:ea typeface="Times New Roman" panose="02020603050405020304" pitchFamily="18" charset="0"/>
                <a:cs typeface="Times New Roman" panose="02020603050405020304" pitchFamily="18" charset="0"/>
              </a:rPr>
              <a:t> Morbey </a:t>
            </a:r>
            <a:br>
              <a:rPr lang="en-GB" sz="1801">
                <a:ea typeface="Times New Roman" panose="02020603050405020304" pitchFamily="18" charset="0"/>
                <a:cs typeface="Times New Roman" panose="02020603050405020304" pitchFamily="18" charset="0"/>
              </a:rPr>
            </a:br>
            <a:r>
              <a:rPr lang="en-GB" sz="1400">
                <a:ea typeface="Times New Roman" panose="02020603050405020304" pitchFamily="18" charset="0"/>
                <a:cs typeface="Times New Roman" panose="02020603050405020304" pitchFamily="18" charset="0"/>
              </a:rPr>
              <a:t>b 1824 </a:t>
            </a:r>
            <a:r>
              <a:rPr lang="en-GB" sz="1400" err="1">
                <a:ea typeface="Times New Roman" panose="02020603050405020304" pitchFamily="18" charset="0"/>
                <a:cs typeface="Times New Roman" panose="02020603050405020304" pitchFamily="18" charset="0"/>
              </a:rPr>
              <a:t>Darenth</a:t>
            </a:r>
            <a:endParaRPr lang="de-DE" sz="1400"/>
          </a:p>
        </p:txBody>
      </p:sp>
      <p:sp>
        <p:nvSpPr>
          <p:cNvPr id="31" name="Rechteck 30"/>
          <p:cNvSpPr/>
          <p:nvPr/>
        </p:nvSpPr>
        <p:spPr>
          <a:xfrm>
            <a:off x="9233053" y="4635825"/>
            <a:ext cx="1683602" cy="584904"/>
          </a:xfrm>
          <a:prstGeom prst="rect">
            <a:avLst/>
          </a:prstGeom>
        </p:spPr>
        <p:txBody>
          <a:bodyPr wrap="none">
            <a:spAutoFit/>
          </a:bodyPr>
          <a:lstStyle/>
          <a:p>
            <a:r>
              <a:rPr lang="en-GB" sz="1801" b="1">
                <a:ea typeface="Times New Roman" panose="02020603050405020304" pitchFamily="18" charset="0"/>
                <a:cs typeface="Times New Roman" panose="02020603050405020304" pitchFamily="18" charset="0"/>
              </a:rPr>
              <a:t>Samuel</a:t>
            </a:r>
            <a:r>
              <a:rPr lang="en-GB" sz="1801">
                <a:ea typeface="Times New Roman" panose="02020603050405020304" pitchFamily="18" charset="0"/>
                <a:cs typeface="Times New Roman" panose="02020603050405020304" pitchFamily="18" charset="0"/>
              </a:rPr>
              <a:t> Morbey</a:t>
            </a:r>
            <a:br>
              <a:rPr lang="en-GB" sz="1801">
                <a:ea typeface="Times New Roman" panose="02020603050405020304" pitchFamily="18" charset="0"/>
                <a:cs typeface="Times New Roman" panose="02020603050405020304" pitchFamily="18" charset="0"/>
              </a:rPr>
            </a:br>
            <a:r>
              <a:rPr lang="en-GB" sz="1400">
                <a:ea typeface="Times New Roman" panose="02020603050405020304" pitchFamily="18" charset="0"/>
                <a:cs typeface="Times New Roman" panose="02020603050405020304" pitchFamily="18" charset="0"/>
              </a:rPr>
              <a:t>b 1826</a:t>
            </a:r>
            <a:endParaRPr lang="de-DE" sz="1400"/>
          </a:p>
        </p:txBody>
      </p:sp>
      <p:sp>
        <p:nvSpPr>
          <p:cNvPr id="41" name="Textfeld 40"/>
          <p:cNvSpPr txBox="1"/>
          <p:nvPr/>
        </p:nvSpPr>
        <p:spPr>
          <a:xfrm>
            <a:off x="3768303" y="1960955"/>
            <a:ext cx="1165960" cy="523220"/>
          </a:xfrm>
          <a:prstGeom prst="rect">
            <a:avLst/>
          </a:prstGeom>
          <a:noFill/>
        </p:spPr>
        <p:txBody>
          <a:bodyPr wrap="none" rtlCol="0">
            <a:spAutoFit/>
          </a:bodyPr>
          <a:lstStyle/>
          <a:p>
            <a:pPr algn="ctr"/>
            <a:r>
              <a:rPr lang="de-DE" sz="1400"/>
              <a:t>06.03.1810 </a:t>
            </a:r>
            <a:br>
              <a:rPr lang="de-DE" sz="1400"/>
            </a:br>
            <a:r>
              <a:rPr lang="de-DE" sz="1400" err="1"/>
              <a:t>Hardingstone</a:t>
            </a:r>
            <a:endParaRPr lang="de-DE" sz="1400"/>
          </a:p>
        </p:txBody>
      </p:sp>
      <p:sp>
        <p:nvSpPr>
          <p:cNvPr id="32" name="Textfeld 31"/>
          <p:cNvSpPr txBox="1"/>
          <p:nvPr/>
        </p:nvSpPr>
        <p:spPr>
          <a:xfrm>
            <a:off x="6827106" y="3159483"/>
            <a:ext cx="1528213" cy="369460"/>
          </a:xfrm>
          <a:prstGeom prst="rect">
            <a:avLst/>
          </a:prstGeom>
          <a:noFill/>
        </p:spPr>
        <p:txBody>
          <a:bodyPr wrap="square" rtlCol="0">
            <a:spAutoFit/>
          </a:bodyPr>
          <a:lstStyle/>
          <a:p>
            <a:r>
              <a:rPr lang="en-GB" b="1"/>
              <a:t>Elizabeth Bray</a:t>
            </a:r>
            <a:r>
              <a:rPr lang="en-GB" sz="1801" b="1"/>
              <a:t> </a:t>
            </a:r>
            <a:r>
              <a:rPr lang="en-GB" sz="1801"/>
              <a:t> </a:t>
            </a:r>
            <a:endParaRPr lang="de-DE" sz="1801"/>
          </a:p>
        </p:txBody>
      </p:sp>
      <p:cxnSp>
        <p:nvCxnSpPr>
          <p:cNvPr id="38" name="Gewinkelter Verbinder 37"/>
          <p:cNvCxnSpPr>
            <a:stCxn id="6" idx="2"/>
            <a:endCxn id="32" idx="1"/>
          </p:cNvCxnSpPr>
          <p:nvPr/>
        </p:nvCxnSpPr>
        <p:spPr>
          <a:xfrm rot="16200000" flipH="1">
            <a:off x="6514676" y="3031782"/>
            <a:ext cx="310369" cy="314492"/>
          </a:xfrm>
          <a:prstGeom prst="bentConnector2">
            <a:avLst/>
          </a:prstGeom>
        </p:spPr>
        <p:style>
          <a:lnRef idx="3">
            <a:schemeClr val="dk1"/>
          </a:lnRef>
          <a:fillRef idx="0">
            <a:schemeClr val="dk1"/>
          </a:fillRef>
          <a:effectRef idx="2">
            <a:schemeClr val="dk1"/>
          </a:effectRef>
          <a:fontRef idx="minor">
            <a:schemeClr val="tx1"/>
          </a:fontRef>
        </p:style>
      </p:cxnSp>
      <p:cxnSp>
        <p:nvCxnSpPr>
          <p:cNvPr id="13" name="Gerader Verbinder 12"/>
          <p:cNvCxnSpPr>
            <a:stCxn id="11" idx="0"/>
          </p:cNvCxnSpPr>
          <p:nvPr/>
        </p:nvCxnSpPr>
        <p:spPr>
          <a:xfrm flipH="1" flipV="1">
            <a:off x="5594279" y="3680173"/>
            <a:ext cx="3019" cy="1870044"/>
          </a:xfrm>
          <a:prstGeom prst="line">
            <a:avLst/>
          </a:prstGeom>
        </p:spPr>
        <p:style>
          <a:lnRef idx="3">
            <a:schemeClr val="dk1"/>
          </a:lnRef>
          <a:fillRef idx="0">
            <a:schemeClr val="dk1"/>
          </a:fillRef>
          <a:effectRef idx="2">
            <a:schemeClr val="dk1"/>
          </a:effectRef>
          <a:fontRef idx="minor">
            <a:schemeClr val="tx1"/>
          </a:fontRef>
        </p:style>
      </p:cxnSp>
      <p:cxnSp>
        <p:nvCxnSpPr>
          <p:cNvPr id="39" name="Gerader Verbinder 38"/>
          <p:cNvCxnSpPr/>
          <p:nvPr/>
        </p:nvCxnSpPr>
        <p:spPr>
          <a:xfrm flipH="1" flipV="1">
            <a:off x="8736125" y="3680173"/>
            <a:ext cx="3019" cy="1870044"/>
          </a:xfrm>
          <a:prstGeom prst="line">
            <a:avLst/>
          </a:prstGeom>
        </p:spPr>
        <p:style>
          <a:lnRef idx="3">
            <a:schemeClr val="dk1"/>
          </a:lnRef>
          <a:fillRef idx="0">
            <a:schemeClr val="dk1"/>
          </a:fillRef>
          <a:effectRef idx="2">
            <a:schemeClr val="dk1"/>
          </a:effectRef>
          <a:fontRef idx="minor">
            <a:schemeClr val="tx1"/>
          </a:fontRef>
        </p:style>
      </p:cxnSp>
      <p:cxnSp>
        <p:nvCxnSpPr>
          <p:cNvPr id="42" name="Gerader Verbinder 41"/>
          <p:cNvCxnSpPr/>
          <p:nvPr/>
        </p:nvCxnSpPr>
        <p:spPr>
          <a:xfrm flipH="1" flipV="1">
            <a:off x="11129493" y="3680173"/>
            <a:ext cx="3019" cy="1870044"/>
          </a:xfrm>
          <a:prstGeom prst="line">
            <a:avLst/>
          </a:prstGeom>
        </p:spPr>
        <p:style>
          <a:lnRef idx="3">
            <a:schemeClr val="dk1"/>
          </a:lnRef>
          <a:fillRef idx="0">
            <a:schemeClr val="dk1"/>
          </a:fillRef>
          <a:effectRef idx="2">
            <a:schemeClr val="dk1"/>
          </a:effectRef>
          <a:fontRef idx="minor">
            <a:schemeClr val="tx1"/>
          </a:fontRef>
        </p:style>
      </p:cxnSp>
      <p:cxnSp>
        <p:nvCxnSpPr>
          <p:cNvPr id="43" name="Gewinkelter Verbinder 42"/>
          <p:cNvCxnSpPr>
            <a:stCxn id="68" idx="2"/>
            <a:endCxn id="31" idx="0"/>
          </p:cNvCxnSpPr>
          <p:nvPr/>
        </p:nvCxnSpPr>
        <p:spPr>
          <a:xfrm rot="16200000" flipH="1">
            <a:off x="6298047" y="859018"/>
            <a:ext cx="1843908" cy="5709705"/>
          </a:xfrm>
          <a:prstGeom prst="bentConnector3">
            <a:avLst>
              <a:gd name="adj1" fmla="val 48172"/>
            </a:avLst>
          </a:prstGeom>
        </p:spPr>
        <p:style>
          <a:lnRef idx="3">
            <a:schemeClr val="dk1"/>
          </a:lnRef>
          <a:fillRef idx="0">
            <a:schemeClr val="dk1"/>
          </a:fillRef>
          <a:effectRef idx="2">
            <a:schemeClr val="dk1"/>
          </a:effectRef>
          <a:fontRef idx="minor">
            <a:schemeClr val="tx1"/>
          </a:fontRef>
        </p:style>
      </p:cxnSp>
      <p:pic>
        <p:nvPicPr>
          <p:cNvPr id="47" name="Picture 2" descr="https://th.bing.com/th?q=Link+Zeichen&amp;w=138&amp;h=138&amp;c=7&amp;o=5&amp;dpr=1.5&amp;pid=1.7&amp;mkt=de-DE&amp;cc=DE&amp;setlang=de&amp;adlt=moderate">
            <a:hlinkClick r:id="rId6" action="ppaction://hlinksldjump"/>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93751" y="4640954"/>
            <a:ext cx="269323" cy="269323"/>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Gerader Verbinder 48"/>
          <p:cNvCxnSpPr>
            <a:stCxn id="59" idx="1"/>
            <a:endCxn id="51" idx="3"/>
          </p:cNvCxnSpPr>
          <p:nvPr/>
        </p:nvCxnSpPr>
        <p:spPr>
          <a:xfrm flipH="1">
            <a:off x="2525316" y="1007436"/>
            <a:ext cx="1594159" cy="0"/>
          </a:xfrm>
          <a:prstGeom prst="line">
            <a:avLst/>
          </a:prstGeom>
        </p:spPr>
        <p:style>
          <a:lnRef idx="3">
            <a:schemeClr val="dk1"/>
          </a:lnRef>
          <a:fillRef idx="0">
            <a:schemeClr val="dk1"/>
          </a:fillRef>
          <a:effectRef idx="2">
            <a:schemeClr val="dk1"/>
          </a:effectRef>
          <a:fontRef idx="minor">
            <a:schemeClr val="tx1"/>
          </a:fontRef>
        </p:style>
      </p:cxnSp>
      <p:sp>
        <p:nvSpPr>
          <p:cNvPr id="50" name="Rechteck 49"/>
          <p:cNvSpPr/>
          <p:nvPr/>
        </p:nvSpPr>
        <p:spPr>
          <a:xfrm>
            <a:off x="4919118" y="960225"/>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hteck 50"/>
          <p:cNvSpPr/>
          <p:nvPr/>
        </p:nvSpPr>
        <p:spPr>
          <a:xfrm>
            <a:off x="2430894" y="960225"/>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2" name="Gruppieren 51"/>
          <p:cNvGrpSpPr/>
          <p:nvPr/>
        </p:nvGrpSpPr>
        <p:grpSpPr>
          <a:xfrm>
            <a:off x="4119475" y="834586"/>
            <a:ext cx="499874" cy="345701"/>
            <a:chOff x="6552841" y="767991"/>
            <a:chExt cx="499874" cy="345701"/>
          </a:xfrm>
        </p:grpSpPr>
        <p:pic>
          <p:nvPicPr>
            <p:cNvPr id="56" name="Grafik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3175">
              <a:noFill/>
            </a:ln>
          </p:spPr>
        </p:pic>
        <p:sp>
          <p:nvSpPr>
            <p:cNvPr id="57" name="Rechteck 56"/>
            <p:cNvSpPr/>
            <p:nvPr/>
          </p:nvSpPr>
          <p:spPr>
            <a:xfrm>
              <a:off x="6757248" y="101927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p:cNvSpPr/>
            <p:nvPr/>
          </p:nvSpPr>
          <p:spPr>
            <a:xfrm>
              <a:off x="6958293"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Rechteck 58"/>
            <p:cNvSpPr/>
            <p:nvPr/>
          </p:nvSpPr>
          <p:spPr>
            <a:xfrm>
              <a:off x="6552841"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p:cNvSpPr/>
            <p:nvPr/>
          </p:nvSpPr>
          <p:spPr>
            <a:xfrm>
              <a:off x="6757248" y="767991"/>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61" name="Gerader Verbinder 60"/>
          <p:cNvCxnSpPr>
            <a:stCxn id="50" idx="1"/>
            <a:endCxn id="58" idx="3"/>
          </p:cNvCxnSpPr>
          <p:nvPr/>
        </p:nvCxnSpPr>
        <p:spPr>
          <a:xfrm flipH="1">
            <a:off x="4619349" y="1007436"/>
            <a:ext cx="299769" cy="0"/>
          </a:xfrm>
          <a:prstGeom prst="line">
            <a:avLst/>
          </a:prstGeom>
        </p:spPr>
        <p:style>
          <a:lnRef idx="3">
            <a:schemeClr val="dk1"/>
          </a:lnRef>
          <a:fillRef idx="0">
            <a:schemeClr val="dk1"/>
          </a:fillRef>
          <a:effectRef idx="2">
            <a:schemeClr val="dk1"/>
          </a:effectRef>
          <a:fontRef idx="minor">
            <a:schemeClr val="tx1"/>
          </a:fontRef>
        </p:style>
      </p:cxnSp>
      <p:cxnSp>
        <p:nvCxnSpPr>
          <p:cNvPr id="62" name="Gerader Verbinder 61"/>
          <p:cNvCxnSpPr>
            <a:stCxn id="70" idx="1"/>
            <a:endCxn id="64" idx="3"/>
          </p:cNvCxnSpPr>
          <p:nvPr/>
        </p:nvCxnSpPr>
        <p:spPr>
          <a:xfrm flipH="1">
            <a:off x="2519372" y="2619066"/>
            <a:ext cx="1594159" cy="0"/>
          </a:xfrm>
          <a:prstGeom prst="line">
            <a:avLst/>
          </a:prstGeom>
        </p:spPr>
        <p:style>
          <a:lnRef idx="3">
            <a:schemeClr val="dk1"/>
          </a:lnRef>
          <a:fillRef idx="0">
            <a:schemeClr val="dk1"/>
          </a:fillRef>
          <a:effectRef idx="2">
            <a:schemeClr val="dk1"/>
          </a:effectRef>
          <a:fontRef idx="minor">
            <a:schemeClr val="tx1"/>
          </a:fontRef>
        </p:style>
      </p:cxnSp>
      <p:sp>
        <p:nvSpPr>
          <p:cNvPr id="63" name="Rechteck 62"/>
          <p:cNvSpPr/>
          <p:nvPr/>
        </p:nvSpPr>
        <p:spPr>
          <a:xfrm>
            <a:off x="4913174" y="2571855"/>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echteck 63"/>
          <p:cNvSpPr/>
          <p:nvPr/>
        </p:nvSpPr>
        <p:spPr>
          <a:xfrm>
            <a:off x="2424950" y="2571855"/>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6" name="Gruppieren 65"/>
          <p:cNvGrpSpPr/>
          <p:nvPr/>
        </p:nvGrpSpPr>
        <p:grpSpPr>
          <a:xfrm>
            <a:off x="4113531" y="2446216"/>
            <a:ext cx="499874" cy="345701"/>
            <a:chOff x="6552841" y="767991"/>
            <a:chExt cx="499874" cy="345701"/>
          </a:xfrm>
        </p:grpSpPr>
        <p:pic>
          <p:nvPicPr>
            <p:cNvPr id="67" name="Grafik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3175">
              <a:noFill/>
            </a:ln>
          </p:spPr>
        </p:pic>
        <p:sp>
          <p:nvSpPr>
            <p:cNvPr id="68" name="Rechteck 67"/>
            <p:cNvSpPr/>
            <p:nvPr/>
          </p:nvSpPr>
          <p:spPr>
            <a:xfrm>
              <a:off x="6757248" y="101927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Rechteck 68"/>
            <p:cNvSpPr/>
            <p:nvPr/>
          </p:nvSpPr>
          <p:spPr>
            <a:xfrm>
              <a:off x="6958293"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Rechteck 69"/>
            <p:cNvSpPr/>
            <p:nvPr/>
          </p:nvSpPr>
          <p:spPr>
            <a:xfrm>
              <a:off x="6552841"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p:cNvSpPr/>
            <p:nvPr/>
          </p:nvSpPr>
          <p:spPr>
            <a:xfrm>
              <a:off x="6757248" y="767991"/>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73" name="Gerader Verbinder 72"/>
          <p:cNvCxnSpPr>
            <a:stCxn id="63" idx="1"/>
            <a:endCxn id="69" idx="3"/>
          </p:cNvCxnSpPr>
          <p:nvPr/>
        </p:nvCxnSpPr>
        <p:spPr>
          <a:xfrm flipH="1">
            <a:off x="4613405" y="2619066"/>
            <a:ext cx="299769" cy="0"/>
          </a:xfrm>
          <a:prstGeom prst="line">
            <a:avLst/>
          </a:prstGeom>
        </p:spPr>
        <p:style>
          <a:lnRef idx="3">
            <a:schemeClr val="dk1"/>
          </a:lnRef>
          <a:fillRef idx="0">
            <a:schemeClr val="dk1"/>
          </a:fillRef>
          <a:effectRef idx="2">
            <a:schemeClr val="dk1"/>
          </a:effectRef>
          <a:fontRef idx="minor">
            <a:schemeClr val="tx1"/>
          </a:fontRef>
        </p:style>
      </p:cxnSp>
      <p:sp>
        <p:nvSpPr>
          <p:cNvPr id="53" name="Textfeld 52"/>
          <p:cNvSpPr txBox="1"/>
          <p:nvPr/>
        </p:nvSpPr>
        <p:spPr>
          <a:xfrm>
            <a:off x="240546" y="5517793"/>
            <a:ext cx="4634474" cy="784830"/>
          </a:xfrm>
          <a:prstGeom prst="rect">
            <a:avLst/>
          </a:prstGeom>
          <a:solidFill>
            <a:schemeClr val="bg2"/>
          </a:solidFill>
        </p:spPr>
        <p:txBody>
          <a:bodyPr wrap="square" rtlCol="0">
            <a:spAutoFit/>
          </a:bodyPr>
          <a:lstStyle/>
          <a:p>
            <a:pPr defTabSz="268288"/>
            <a:r>
              <a:rPr lang="en-GB" sz="1400" b="1"/>
              <a:t>Legend</a:t>
            </a:r>
            <a:br>
              <a:rPr lang="en-GB" sz="1400" b="1"/>
            </a:br>
            <a:endParaRPr lang="en-GB" sz="300" b="1"/>
          </a:p>
          <a:p>
            <a:pPr defTabSz="268288"/>
            <a:r>
              <a:rPr lang="en-GB" sz="1400"/>
              <a:t>date format 	b 	born		d    deceased	</a:t>
            </a:r>
          </a:p>
          <a:p>
            <a:pPr defTabSz="268288"/>
            <a:r>
              <a:rPr lang="en-GB" sz="1400" err="1"/>
              <a:t>dd.mm.yyyy</a:t>
            </a:r>
            <a:r>
              <a:rPr lang="en-GB" sz="1400"/>
              <a:t> 	m    married	 &gt; 	children	&gt;&gt; grandchildren</a:t>
            </a:r>
          </a:p>
        </p:txBody>
      </p:sp>
      <p:sp>
        <p:nvSpPr>
          <p:cNvPr id="3" name="Textfeld 2"/>
          <p:cNvSpPr txBox="1"/>
          <p:nvPr/>
        </p:nvSpPr>
        <p:spPr>
          <a:xfrm>
            <a:off x="240546" y="3783612"/>
            <a:ext cx="1946367" cy="261610"/>
          </a:xfrm>
          <a:prstGeom prst="rect">
            <a:avLst/>
          </a:prstGeom>
          <a:noFill/>
        </p:spPr>
        <p:txBody>
          <a:bodyPr wrap="none" rtlCol="0">
            <a:spAutoFit/>
          </a:bodyPr>
          <a:lstStyle/>
          <a:p>
            <a:r>
              <a:rPr lang="de-DE" sz="1100" err="1">
                <a:hlinkClick r:id="rId9"/>
              </a:rPr>
              <a:t>KAS</a:t>
            </a:r>
            <a:r>
              <a:rPr lang="de-DE" sz="1100">
                <a:hlinkClick r:id="rId9"/>
              </a:rPr>
              <a:t> Kent </a:t>
            </a:r>
            <a:r>
              <a:rPr lang="de-DE" sz="1100" err="1">
                <a:hlinkClick r:id="rId9"/>
              </a:rPr>
              <a:t>Archeological</a:t>
            </a:r>
            <a:r>
              <a:rPr lang="de-DE" sz="1100">
                <a:hlinkClick r:id="rId9"/>
              </a:rPr>
              <a:t> Society</a:t>
            </a:r>
            <a:endParaRPr lang="de-DE" sz="1100"/>
          </a:p>
        </p:txBody>
      </p:sp>
      <p:sp>
        <p:nvSpPr>
          <p:cNvPr id="12" name="Foliennummernplatzhalter 11"/>
          <p:cNvSpPr>
            <a:spLocks noGrp="1"/>
          </p:cNvSpPr>
          <p:nvPr>
            <p:ph type="sldNum" sz="quarter" idx="12"/>
          </p:nvPr>
        </p:nvSpPr>
        <p:spPr/>
        <p:txBody>
          <a:bodyPr/>
          <a:lstStyle/>
          <a:p>
            <a:fld id="{67EAFDB1-F3D4-4863-BCEA-E13DF22AE5EF}" type="slidenum">
              <a:rPr lang="de-DE" smtClean="0"/>
              <a:t>10</a:t>
            </a:fld>
            <a:endParaRPr lang="de-DE"/>
          </a:p>
        </p:txBody>
      </p:sp>
      <p:pic>
        <p:nvPicPr>
          <p:cNvPr id="76" name="Picture 2" descr="Ayub Irawan photos, images, assets | Adobe Stock">
            <a:hlinkClick r:id="" action="ppaction://hlinkshowjump?jump=lastslideviewed"/>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526"/>
          <a:stretch/>
        </p:blipFill>
        <p:spPr bwMode="auto">
          <a:xfrm>
            <a:off x="657941" y="6432484"/>
            <a:ext cx="294928" cy="34913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Ayub Irawan photos, images, assets | Adobe Stock">
            <a:hlinkClick r:id="rId11" action="ppaction://hlinksldjump"/>
          </p:cNvPr>
          <p:cNvPicPr>
            <a:picLocks noChangeAspect="1" noChangeArrowheads="1"/>
          </p:cNvPicPr>
          <p:nvPr/>
        </p:nvPicPr>
        <p:blipFill rotWithShape="1">
          <a:blip r:embed="rId10" cstate="print">
            <a:duotone>
              <a:prstClr val="black"/>
              <a:schemeClr val="accent3">
                <a:tint val="45000"/>
                <a:satMod val="400000"/>
              </a:schemeClr>
            </a:duotone>
            <a:extLst>
              <a:ext uri="{28A0092B-C50C-407E-A947-70E740481C1C}">
                <a14:useLocalDpi xmlns:a14="http://schemas.microsoft.com/office/drawing/2010/main" val="0"/>
              </a:ext>
            </a:extLst>
          </a:blip>
          <a:srcRect l="-26"/>
          <a:stretch/>
        </p:blipFill>
        <p:spPr bwMode="auto">
          <a:xfrm>
            <a:off x="268212" y="6432484"/>
            <a:ext cx="349226" cy="349135"/>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descr="Ein Bild, das Wappen, Emblem, Symbol, Krone enthält.&#10;&#10;KI-generierte Inhalte können fehlerhaft sein.">
            <a:extLst>
              <a:ext uri="{FF2B5EF4-FFF2-40B4-BE49-F238E27FC236}">
                <a16:creationId xmlns:a16="http://schemas.microsoft.com/office/drawing/2014/main" id="{7CABE6F8-C984-9C8D-FF56-7E04F32694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58445" y="221430"/>
            <a:ext cx="1364015" cy="2046021"/>
          </a:xfrm>
          <a:prstGeom prst="rect">
            <a:avLst/>
          </a:prstGeom>
        </p:spPr>
      </p:pic>
    </p:spTree>
    <p:extLst>
      <p:ext uri="{BB962C8B-B14F-4D97-AF65-F5344CB8AC3E}">
        <p14:creationId xmlns:p14="http://schemas.microsoft.com/office/powerpoint/2010/main" val="1321273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938738" y="6537716"/>
            <a:ext cx="2607631" cy="263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5005410" y="2453506"/>
            <a:ext cx="4152174" cy="800347"/>
          </a:xfrm>
          <a:prstGeom prst="rect">
            <a:avLst/>
          </a:prstGeom>
          <a:solidFill>
            <a:schemeClr val="bg1"/>
          </a:solidFill>
          <a:ln>
            <a:noFill/>
          </a:ln>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de-DE"/>
            </a:defPPr>
            <a:lvl1pPr>
              <a:defRPr sz="1801"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a:t>Edwin John</a:t>
            </a:r>
            <a:r>
              <a:rPr lang="en-GB" b="0"/>
              <a:t> Morbey</a:t>
            </a:r>
            <a:r>
              <a:rPr lang="en-GB" sz="1000" b="0"/>
              <a:t> (36)</a:t>
            </a:r>
            <a:br>
              <a:rPr lang="en-GB" b="0"/>
            </a:br>
            <a:r>
              <a:rPr lang="en-GB" altLang="de-DE" sz="1400" b="0">
                <a:ea typeface="Times New Roman" panose="02020603050405020304" pitchFamily="18" charset="0"/>
                <a:cs typeface="Arial" panose="020B0604020202020204" pitchFamily="34" charset="0"/>
              </a:rPr>
              <a:t>b </a:t>
            </a:r>
            <a:r>
              <a:rPr lang="en-GB" sz="1400" b="0"/>
              <a:t>30.11.1841 </a:t>
            </a:r>
            <a:r>
              <a:rPr lang="en-GB" sz="1400" b="0" err="1"/>
              <a:t>Sundridge</a:t>
            </a:r>
            <a:r>
              <a:rPr lang="en-GB" sz="1400" b="0"/>
              <a:t>, Kent, England </a:t>
            </a:r>
          </a:p>
          <a:p>
            <a:r>
              <a:rPr lang="en-GB" sz="1400" b="0">
                <a:sym typeface="Wingdings" panose="05000000000000000000" pitchFamily="2" charset="2"/>
              </a:rPr>
              <a:t>d </a:t>
            </a:r>
            <a:r>
              <a:rPr lang="en-GB" sz="1400" b="0"/>
              <a:t>01.12.1877 Mindelo</a:t>
            </a:r>
            <a:r>
              <a:rPr lang="en-GB" sz="1400"/>
              <a:t>, Cape Verde </a:t>
            </a:r>
            <a:r>
              <a:rPr lang="en-GB" sz="1400" b="0"/>
              <a:t>Islands</a:t>
            </a:r>
            <a:endParaRPr lang="de-DE" sz="1400" b="0"/>
          </a:p>
        </p:txBody>
      </p:sp>
      <p:sp>
        <p:nvSpPr>
          <p:cNvPr id="8" name="Textfeld 7"/>
          <p:cNvSpPr txBox="1"/>
          <p:nvPr/>
        </p:nvSpPr>
        <p:spPr>
          <a:xfrm>
            <a:off x="5005410" y="574575"/>
            <a:ext cx="2540959" cy="584904"/>
          </a:xfrm>
          <a:prstGeom prst="rect">
            <a:avLst/>
          </a:prstGeom>
          <a:noFill/>
          <a:ln>
            <a:noFill/>
          </a:ln>
        </p:spPr>
        <p:txBody>
          <a:bodyPr wrap="square" rtlCol="0">
            <a:spAutoFit/>
          </a:bodyPr>
          <a:lstStyle/>
          <a:p>
            <a:r>
              <a:rPr lang="en-GB" sz="1801" b="1"/>
              <a:t>Eliza M. Child</a:t>
            </a:r>
            <a:r>
              <a:rPr lang="en-GB" sz="1801"/>
              <a:t> (Morbey) </a:t>
            </a:r>
            <a:br>
              <a:rPr lang="en-GB" sz="1801"/>
            </a:br>
            <a:r>
              <a:rPr lang="en-GB" altLang="de-DE" sz="1400">
                <a:ea typeface="Times New Roman" panose="02020603050405020304" pitchFamily="18" charset="0"/>
                <a:cs typeface="Arial" panose="020B0604020202020204" pitchFamily="34" charset="0"/>
              </a:rPr>
              <a:t>b </a:t>
            </a:r>
            <a:r>
              <a:rPr lang="en-GB" sz="1400"/>
              <a:t>1822</a:t>
            </a:r>
            <a:r>
              <a:rPr lang="en-GB" sz="1400" b="1"/>
              <a:t> </a:t>
            </a:r>
            <a:r>
              <a:rPr lang="en-GB" sz="1400"/>
              <a:t> </a:t>
            </a:r>
            <a:endParaRPr lang="de-DE" sz="1400"/>
          </a:p>
        </p:txBody>
      </p:sp>
      <p:sp>
        <p:nvSpPr>
          <p:cNvPr id="10" name="Textfeld 9"/>
          <p:cNvSpPr txBox="1"/>
          <p:nvPr/>
        </p:nvSpPr>
        <p:spPr>
          <a:xfrm>
            <a:off x="5005410" y="5269640"/>
            <a:ext cx="3090626" cy="584904"/>
          </a:xfrm>
          <a:prstGeom prst="rect">
            <a:avLst/>
          </a:prstGeom>
          <a:noFill/>
        </p:spPr>
        <p:txBody>
          <a:bodyPr wrap="square" rtlCol="0">
            <a:spAutoFit/>
          </a:bodyPr>
          <a:lstStyle/>
          <a:p>
            <a:r>
              <a:rPr lang="en-GB" sz="1801" b="1"/>
              <a:t>Aubert </a:t>
            </a:r>
            <a:r>
              <a:rPr lang="en-GB" sz="1801"/>
              <a:t>Charles Morbey</a:t>
            </a:r>
          </a:p>
          <a:p>
            <a:r>
              <a:rPr lang="en-GB" altLang="de-DE" sz="1400">
                <a:ea typeface="Times New Roman" panose="02020603050405020304" pitchFamily="18" charset="0"/>
                <a:cs typeface="Arial" panose="020B0604020202020204" pitchFamily="34" charset="0"/>
              </a:rPr>
              <a:t>b </a:t>
            </a:r>
            <a:r>
              <a:rPr lang="en-GB" sz="1400"/>
              <a:t>1846 Gravesend</a:t>
            </a:r>
            <a:endParaRPr lang="de-DE" sz="1400"/>
          </a:p>
        </p:txBody>
      </p:sp>
      <p:sp>
        <p:nvSpPr>
          <p:cNvPr id="11" name="Rechteck 10"/>
          <p:cNvSpPr/>
          <p:nvPr/>
        </p:nvSpPr>
        <p:spPr>
          <a:xfrm>
            <a:off x="5005410" y="3392217"/>
            <a:ext cx="2196820" cy="584904"/>
          </a:xfrm>
          <a:prstGeom prst="rect">
            <a:avLst/>
          </a:prstGeom>
        </p:spPr>
        <p:txBody>
          <a:bodyPr wrap="none">
            <a:spAutoFit/>
          </a:bodyPr>
          <a:lstStyle/>
          <a:p>
            <a:r>
              <a:rPr lang="en-GB" sz="1801" b="1">
                <a:ea typeface="Times New Roman" panose="02020603050405020304" pitchFamily="18" charset="0"/>
                <a:cs typeface="Times New Roman" panose="02020603050405020304" pitchFamily="18" charset="0"/>
              </a:rPr>
              <a:t>Eliza</a:t>
            </a:r>
            <a:r>
              <a:rPr lang="en-GB" sz="1801">
                <a:ea typeface="Times New Roman" panose="02020603050405020304" pitchFamily="18" charset="0"/>
                <a:cs typeface="Times New Roman" panose="02020603050405020304" pitchFamily="18" charset="0"/>
              </a:rPr>
              <a:t>  Sophia Morbey </a:t>
            </a:r>
          </a:p>
          <a:p>
            <a:r>
              <a:rPr lang="en-GB" altLang="de-DE" sz="1400">
                <a:ea typeface="Times New Roman" panose="02020603050405020304" pitchFamily="18" charset="0"/>
                <a:cs typeface="Arial" panose="020B0604020202020204" pitchFamily="34" charset="0"/>
              </a:rPr>
              <a:t>b </a:t>
            </a:r>
            <a:r>
              <a:rPr lang="en-GB" sz="1400">
                <a:ea typeface="Times New Roman" panose="02020603050405020304" pitchFamily="18" charset="0"/>
                <a:cs typeface="Times New Roman" panose="02020603050405020304" pitchFamily="18" charset="0"/>
              </a:rPr>
              <a:t>1843 </a:t>
            </a:r>
            <a:r>
              <a:rPr lang="en-GB" sz="1400" err="1">
                <a:ea typeface="Times New Roman" panose="02020603050405020304" pitchFamily="18" charset="0"/>
                <a:cs typeface="Times New Roman" panose="02020603050405020304" pitchFamily="18" charset="0"/>
              </a:rPr>
              <a:t>Sundrige</a:t>
            </a:r>
            <a:endParaRPr lang="de-DE" sz="1400"/>
          </a:p>
        </p:txBody>
      </p:sp>
      <p:sp>
        <p:nvSpPr>
          <p:cNvPr id="16" name="Rectangle 4"/>
          <p:cNvSpPr>
            <a:spLocks noChangeArrowheads="1"/>
          </p:cNvSpPr>
          <p:nvPr/>
        </p:nvSpPr>
        <p:spPr bwMode="auto">
          <a:xfrm>
            <a:off x="5005410" y="4115485"/>
            <a:ext cx="3466281" cy="1015791"/>
          </a:xfrm>
          <a:prstGeom prst="rect">
            <a:avLst/>
          </a:prstGeom>
          <a:noFill/>
        </p:spPr>
        <p:txBody>
          <a:bodyPr wrap="square" rtlCol="0">
            <a:spAutoFit/>
          </a:bodyPr>
          <a:lstStyle/>
          <a:p>
            <a:pPr lvl="0" eaLnBrk="0" fontAlgn="base" hangingPunct="0">
              <a:spcBef>
                <a:spcPct val="0"/>
              </a:spcBef>
              <a:spcAft>
                <a:spcPct val="0"/>
              </a:spcAft>
            </a:pPr>
            <a:r>
              <a:rPr lang="en-GB" altLang="de-DE" sz="1801" b="1">
                <a:ea typeface="Times New Roman" panose="02020603050405020304" pitchFamily="18" charset="0"/>
                <a:cs typeface="Arial" panose="020B0604020202020204" pitchFamily="34" charset="0"/>
              </a:rPr>
              <a:t>William</a:t>
            </a:r>
            <a:r>
              <a:rPr lang="en-GB" altLang="de-DE" sz="1801">
                <a:ea typeface="Times New Roman" panose="02020603050405020304" pitchFamily="18" charset="0"/>
                <a:cs typeface="Arial" panose="020B0604020202020204" pitchFamily="34" charset="0"/>
              </a:rPr>
              <a:t> Matthew Morbey</a:t>
            </a:r>
            <a:r>
              <a:rPr lang="en-GB" altLang="de-DE" sz="1000">
                <a:ea typeface="Times New Roman" panose="02020603050405020304" pitchFamily="18" charset="0"/>
                <a:cs typeface="Arial" panose="020B0604020202020204" pitchFamily="34" charset="0"/>
              </a:rPr>
              <a:t> (48)</a:t>
            </a:r>
            <a:r>
              <a:rPr lang="en-GB" altLang="de-DE" sz="1801">
                <a:ea typeface="Times New Roman" panose="02020603050405020304" pitchFamily="18" charset="0"/>
                <a:cs typeface="Arial" panose="020B0604020202020204" pitchFamily="34" charset="0"/>
              </a:rPr>
              <a:t> </a:t>
            </a:r>
          </a:p>
          <a:p>
            <a:pPr lvl="0" eaLnBrk="0" fontAlgn="base" hangingPunct="0">
              <a:spcBef>
                <a:spcPct val="0"/>
              </a:spcBef>
              <a:spcAft>
                <a:spcPct val="0"/>
              </a:spcAft>
            </a:pPr>
            <a:r>
              <a:rPr lang="en-GB" altLang="de-DE" sz="1400">
                <a:ea typeface="Times New Roman" panose="02020603050405020304" pitchFamily="18" charset="0"/>
                <a:cs typeface="Arial" panose="020B0604020202020204" pitchFamily="34" charset="0"/>
              </a:rPr>
              <a:t>b  04.1844 </a:t>
            </a:r>
            <a:r>
              <a:rPr lang="en-GB" altLang="de-DE" sz="1400" err="1">
                <a:ea typeface="Times New Roman" panose="02020603050405020304" pitchFamily="18" charset="0"/>
                <a:cs typeface="Arial" panose="020B0604020202020204" pitchFamily="34" charset="0"/>
              </a:rPr>
              <a:t>Sundridge</a:t>
            </a:r>
            <a:r>
              <a:rPr lang="en-GB" altLang="de-DE" sz="1400">
                <a:ea typeface="Times New Roman" panose="02020603050405020304" pitchFamily="18" charset="0"/>
                <a:cs typeface="Arial" panose="020B0604020202020204" pitchFamily="34" charset="0"/>
              </a:rPr>
              <a:t>, Kent </a:t>
            </a:r>
            <a:br>
              <a:rPr lang="en-GB" altLang="de-DE" sz="1400">
                <a:ea typeface="Times New Roman" panose="02020603050405020304" pitchFamily="18" charset="0"/>
                <a:cs typeface="Arial" panose="020B0604020202020204" pitchFamily="34" charset="0"/>
              </a:rPr>
            </a:br>
            <a:r>
              <a:rPr lang="en-GB" altLang="de-DE" sz="1400">
                <a:ea typeface="Times New Roman" panose="02020603050405020304" pitchFamily="18" charset="0"/>
                <a:sym typeface="Wingdings" panose="05000000000000000000" pitchFamily="2" charset="2"/>
                <a:hlinkClick r:id="rId2"/>
              </a:rPr>
              <a:t>d</a:t>
            </a:r>
            <a:r>
              <a:rPr lang="en-GB" altLang="de-DE" sz="1400">
                <a:ea typeface="Times New Roman" panose="02020603050405020304" pitchFamily="18" charset="0"/>
                <a:cs typeface="Arial" panose="020B0604020202020204" pitchFamily="34" charset="0"/>
                <a:hlinkClick r:id="rId2"/>
              </a:rPr>
              <a:t> 12.12.1893 Parkside, South </a:t>
            </a:r>
            <a:r>
              <a:rPr lang="en-GB" altLang="de-DE" sz="1400" b="1">
                <a:ea typeface="Times New Roman" panose="02020603050405020304" pitchFamily="18" charset="0"/>
                <a:cs typeface="Arial" panose="020B0604020202020204" pitchFamily="34" charset="0"/>
                <a:sym typeface="Wingdings" panose="05000000000000000000" pitchFamily="2" charset="2"/>
                <a:hlinkClick r:id="rId2"/>
              </a:rPr>
              <a:t>Australia</a:t>
            </a:r>
            <a:r>
              <a:rPr lang="en-GB" altLang="de-DE" sz="1400">
                <a:ea typeface="Times New Roman" panose="02020603050405020304" pitchFamily="18" charset="0"/>
                <a:cs typeface="Arial" panose="020B0604020202020204" pitchFamily="34" charset="0"/>
                <a:sym typeface="Wingdings" panose="05000000000000000000" pitchFamily="2" charset="2"/>
                <a:hlinkClick r:id="rId2"/>
              </a:rPr>
              <a:t> (Adelaide)  </a:t>
            </a:r>
            <a:endParaRPr lang="en-GB" altLang="de-DE" sz="1400">
              <a:ea typeface="Times New Roman" panose="02020603050405020304" pitchFamily="18" charset="0"/>
              <a:sym typeface="Wingdings" panose="05000000000000000000" pitchFamily="2" charset="2"/>
            </a:endParaRPr>
          </a:p>
        </p:txBody>
      </p:sp>
      <p:sp>
        <p:nvSpPr>
          <p:cNvPr id="23" name="Textfeld 22">
            <a:hlinkClick r:id="rId3" action="ppaction://hlinksldjump"/>
          </p:cNvPr>
          <p:cNvSpPr txBox="1"/>
          <p:nvPr/>
        </p:nvSpPr>
        <p:spPr>
          <a:xfrm>
            <a:off x="240011" y="574575"/>
            <a:ext cx="4341944" cy="2739340"/>
          </a:xfrm>
          <a:prstGeom prst="rect">
            <a:avLst/>
          </a:prstGeom>
          <a:noFill/>
        </p:spPr>
        <p:txBody>
          <a:bodyPr wrap="square" rtlCol="0">
            <a:spAutoFit/>
          </a:bodyPr>
          <a:lstStyle/>
          <a:p>
            <a:r>
              <a:rPr lang="en-GB" sz="1801" b="1" dirty="0"/>
              <a:t>Edwin Morbey</a:t>
            </a:r>
            <a:r>
              <a:rPr lang="en-GB" sz="1000" dirty="0"/>
              <a:t> (57)</a:t>
            </a:r>
          </a:p>
          <a:p>
            <a:r>
              <a:rPr lang="en-GB" sz="1400" dirty="0"/>
              <a:t>b 17.10.1813 </a:t>
            </a:r>
            <a:r>
              <a:rPr lang="en-GB" sz="1400" dirty="0" err="1"/>
              <a:t>Hardingstone</a:t>
            </a:r>
            <a:r>
              <a:rPr lang="en-GB" sz="1400" dirty="0"/>
              <a:t>, Northants </a:t>
            </a:r>
            <a:br>
              <a:rPr lang="en-GB" sz="1400" dirty="0"/>
            </a:br>
            <a:r>
              <a:rPr lang="en-GB" sz="1400" dirty="0">
                <a:sym typeface="Wingdings" panose="05000000000000000000" pitchFamily="2" charset="2"/>
              </a:rPr>
              <a:t>d</a:t>
            </a:r>
            <a:r>
              <a:rPr lang="en-GB" sz="1400" dirty="0"/>
              <a:t> 28.07.1870 Islington, Middlesex </a:t>
            </a:r>
          </a:p>
          <a:p>
            <a:r>
              <a:rPr lang="en-GB" sz="1400" dirty="0"/>
              <a:t>paper manufacturer</a:t>
            </a:r>
          </a:p>
          <a:p>
            <a:r>
              <a:rPr lang="en-GB" sz="1400" dirty="0"/>
              <a:t>b</a:t>
            </a:r>
            <a:r>
              <a:rPr lang="de-DE" sz="1400" dirty="0" err="1"/>
              <a:t>rewer‘s</a:t>
            </a:r>
            <a:r>
              <a:rPr lang="de-DE" sz="1400" dirty="0"/>
              <a:t> </a:t>
            </a:r>
            <a:r>
              <a:rPr lang="de-DE" sz="1400" dirty="0" err="1"/>
              <a:t>clerk</a:t>
            </a:r>
            <a:br>
              <a:rPr lang="en-GB" sz="1400" dirty="0"/>
            </a:br>
            <a:r>
              <a:rPr lang="en-GB" sz="1400" dirty="0"/>
              <a:t>stationer's clerk</a:t>
            </a:r>
          </a:p>
          <a:p>
            <a:r>
              <a:rPr lang="de-DE" sz="1400" dirty="0" err="1"/>
              <a:t>commercial</a:t>
            </a:r>
            <a:r>
              <a:rPr lang="de-DE" sz="1400" dirty="0"/>
              <a:t> </a:t>
            </a:r>
            <a:r>
              <a:rPr lang="de-DE" sz="1400" dirty="0" err="1"/>
              <a:t>traveller</a:t>
            </a:r>
            <a:r>
              <a:rPr lang="de-DE" sz="1400" dirty="0"/>
              <a:t> </a:t>
            </a:r>
            <a:r>
              <a:rPr lang="de-DE" sz="1400" dirty="0" err="1"/>
              <a:t>for</a:t>
            </a:r>
            <a:r>
              <a:rPr lang="de-DE" sz="1400" dirty="0"/>
              <a:t> a </a:t>
            </a:r>
            <a:r>
              <a:rPr lang="de-DE" sz="1400" dirty="0" err="1"/>
              <a:t>paper</a:t>
            </a:r>
            <a:r>
              <a:rPr lang="de-DE" sz="1400" dirty="0"/>
              <a:t> </a:t>
            </a:r>
            <a:r>
              <a:rPr lang="de-DE" sz="1400" dirty="0" err="1"/>
              <a:t>manufacture</a:t>
            </a:r>
            <a:r>
              <a:rPr lang="de-DE" sz="1400" dirty="0"/>
              <a:t> in Bristol</a:t>
            </a:r>
          </a:p>
          <a:p>
            <a:r>
              <a:rPr lang="de-DE" sz="1400" dirty="0"/>
              <a:t>ff</a:t>
            </a:r>
            <a:br>
              <a:rPr lang="de-DE" sz="1400" dirty="0"/>
            </a:br>
            <a:br>
              <a:rPr lang="en-GB" sz="1400" dirty="0"/>
            </a:br>
            <a:endParaRPr lang="en-GB" sz="1400" dirty="0"/>
          </a:p>
          <a:p>
            <a:endParaRPr lang="en-GB" sz="1400" dirty="0"/>
          </a:p>
          <a:p>
            <a:endParaRPr lang="en-GB" sz="1400" dirty="0"/>
          </a:p>
        </p:txBody>
      </p:sp>
      <p:sp>
        <p:nvSpPr>
          <p:cNvPr id="29" name="Textfeld 28"/>
          <p:cNvSpPr txBox="1"/>
          <p:nvPr/>
        </p:nvSpPr>
        <p:spPr>
          <a:xfrm>
            <a:off x="5005410" y="5992907"/>
            <a:ext cx="2787220" cy="769570"/>
          </a:xfrm>
          <a:prstGeom prst="rect">
            <a:avLst/>
          </a:prstGeom>
          <a:noFill/>
        </p:spPr>
        <p:txBody>
          <a:bodyPr wrap="square" rtlCol="0">
            <a:spAutoFit/>
          </a:bodyPr>
          <a:lstStyle/>
          <a:p>
            <a:r>
              <a:rPr lang="en-GB" sz="1801" b="1"/>
              <a:t>Samuel</a:t>
            </a:r>
            <a:r>
              <a:rPr lang="en-GB" sz="1801"/>
              <a:t> Frank Morbey</a:t>
            </a:r>
            <a:r>
              <a:rPr lang="en-GB" sz="1000"/>
              <a:t> (39)</a:t>
            </a:r>
            <a:br>
              <a:rPr lang="en-GB" sz="1801"/>
            </a:br>
            <a:r>
              <a:rPr lang="en-GB" altLang="de-DE" sz="1400">
                <a:ea typeface="Times New Roman" panose="02020603050405020304" pitchFamily="18" charset="0"/>
                <a:cs typeface="Arial" panose="020B0604020202020204" pitchFamily="34" charset="0"/>
              </a:rPr>
              <a:t>b </a:t>
            </a:r>
            <a:r>
              <a:rPr lang="en-GB" sz="1400"/>
              <a:t>1847 Blackheath,  </a:t>
            </a:r>
            <a:r>
              <a:rPr lang="en-GB" sz="1400">
                <a:sym typeface="Wingdings" panose="05000000000000000000" pitchFamily="2" charset="2"/>
              </a:rPr>
              <a:t>d</a:t>
            </a:r>
            <a:r>
              <a:rPr lang="en-GB" sz="1400"/>
              <a:t> 1885</a:t>
            </a:r>
            <a:br>
              <a:rPr lang="en-GB" sz="1400"/>
            </a:br>
            <a:r>
              <a:rPr lang="en-GB" sz="1100"/>
              <a:t>&gt; b 1870 Ada Eleanor Morbey</a:t>
            </a:r>
          </a:p>
        </p:txBody>
      </p:sp>
      <p:sp>
        <p:nvSpPr>
          <p:cNvPr id="15" name="Rectangle 4"/>
          <p:cNvSpPr>
            <a:spLocks noChangeArrowheads="1"/>
          </p:cNvSpPr>
          <p:nvPr/>
        </p:nvSpPr>
        <p:spPr bwMode="auto">
          <a:xfrm>
            <a:off x="8855306" y="2461973"/>
            <a:ext cx="3350134" cy="800347"/>
          </a:xfrm>
          <a:prstGeom prst="rect">
            <a:avLst/>
          </a:prstGeom>
          <a:noFill/>
        </p:spPr>
        <p:txBody>
          <a:bodyPr wrap="square" rtlCol="0">
            <a:spAutoFit/>
          </a:bodyPr>
          <a:lstStyle/>
          <a:p>
            <a:pPr eaLnBrk="0" fontAlgn="base" hangingPunct="0">
              <a:spcBef>
                <a:spcPct val="0"/>
              </a:spcBef>
              <a:spcAft>
                <a:spcPct val="0"/>
              </a:spcAft>
            </a:pPr>
            <a:r>
              <a:rPr lang="en-GB" altLang="de-DE" sz="1801" b="1">
                <a:ea typeface="Times New Roman" panose="02020603050405020304" pitchFamily="18" charset="0"/>
                <a:cs typeface="Arial" panose="020B0604020202020204" pitchFamily="34" charset="0"/>
              </a:rPr>
              <a:t>Gorge</a:t>
            </a:r>
            <a:r>
              <a:rPr lang="en-GB" altLang="de-DE" sz="1801">
                <a:ea typeface="Times New Roman" panose="02020603050405020304" pitchFamily="18" charset="0"/>
                <a:cs typeface="Arial" panose="020B0604020202020204" pitchFamily="34" charset="0"/>
              </a:rPr>
              <a:t> Foster </a:t>
            </a:r>
            <a:r>
              <a:rPr lang="en-GB" sz="1801">
                <a:ea typeface="Times New Roman" panose="02020603050405020304" pitchFamily="18" charset="0"/>
                <a:cs typeface="Times New Roman" panose="02020603050405020304" pitchFamily="18" charset="0"/>
              </a:rPr>
              <a:t>Morbey</a:t>
            </a:r>
            <a:r>
              <a:rPr lang="en-GB" altLang="de-DE" sz="1000">
                <a:ea typeface="Times New Roman" panose="02020603050405020304" pitchFamily="18" charset="0"/>
                <a:cs typeface="Arial" panose="020B0604020202020204" pitchFamily="34" charset="0"/>
              </a:rPr>
              <a:t> (79)</a:t>
            </a:r>
          </a:p>
          <a:p>
            <a:pPr eaLnBrk="0" fontAlgn="base" hangingPunct="0">
              <a:spcBef>
                <a:spcPct val="0"/>
              </a:spcBef>
              <a:spcAft>
                <a:spcPct val="0"/>
              </a:spcAft>
            </a:pPr>
            <a:r>
              <a:rPr lang="en-GB" altLang="de-DE" sz="1400">
                <a:ea typeface="Times New Roman" panose="02020603050405020304" pitchFamily="18" charset="0"/>
                <a:cs typeface="Arial" panose="020B0604020202020204" pitchFamily="34" charset="0"/>
              </a:rPr>
              <a:t>b 1849 </a:t>
            </a:r>
            <a:r>
              <a:rPr lang="en-GB" altLang="de-DE" sz="1400" err="1">
                <a:ea typeface="Times New Roman" panose="02020603050405020304" pitchFamily="18" charset="0"/>
                <a:cs typeface="Arial" panose="020B0604020202020204" pitchFamily="34" charset="0"/>
              </a:rPr>
              <a:t>Chalford</a:t>
            </a:r>
            <a:r>
              <a:rPr lang="en-GB" altLang="de-DE" sz="1400">
                <a:ea typeface="Times New Roman" panose="02020603050405020304" pitchFamily="18" charset="0"/>
                <a:cs typeface="Arial" panose="020B0604020202020204" pitchFamily="34" charset="0"/>
              </a:rPr>
              <a:t>, Gloucester </a:t>
            </a:r>
            <a:br>
              <a:rPr lang="en-GB" altLang="de-DE" sz="1400">
                <a:ea typeface="Times New Roman" panose="02020603050405020304" pitchFamily="18" charset="0"/>
                <a:cs typeface="Arial" panose="020B0604020202020204" pitchFamily="34" charset="0"/>
              </a:rPr>
            </a:br>
            <a:r>
              <a:rPr lang="en-GB" altLang="de-DE" sz="1400">
                <a:ea typeface="Times New Roman" panose="02020603050405020304" pitchFamily="18" charset="0"/>
                <a:cs typeface="Arial" panose="020B0604020202020204" pitchFamily="34" charset="0"/>
                <a:sym typeface="Wingdings" panose="05000000000000000000" pitchFamily="2" charset="2"/>
              </a:rPr>
              <a:t>d</a:t>
            </a:r>
            <a:r>
              <a:rPr lang="en-GB" altLang="de-DE" sz="1400">
                <a:ea typeface="Times New Roman" panose="02020603050405020304" pitchFamily="18" charset="0"/>
                <a:cs typeface="Arial" panose="020B0604020202020204" pitchFamily="34" charset="0"/>
              </a:rPr>
              <a:t> 1928 </a:t>
            </a:r>
            <a:r>
              <a:rPr lang="en-GB" altLang="de-DE" sz="1400">
                <a:ea typeface="Times New Roman" panose="02020603050405020304" pitchFamily="18" charset="0"/>
                <a:cs typeface="Arial" panose="020B0604020202020204" pitchFamily="34" charset="0"/>
                <a:sym typeface="Wingdings" panose="05000000000000000000" pitchFamily="2" charset="2"/>
              </a:rPr>
              <a:t>London</a:t>
            </a:r>
            <a:r>
              <a:rPr lang="de-DE" altLang="de-DE" sz="1400">
                <a:ea typeface="Times New Roman" panose="02020603050405020304" pitchFamily="18" charset="0"/>
                <a:cs typeface="Arial" panose="020B0604020202020204" pitchFamily="34" charset="0"/>
                <a:sym typeface="Wingdings" panose="05000000000000000000" pitchFamily="2" charset="2"/>
              </a:rPr>
              <a:t> </a:t>
            </a:r>
          </a:p>
        </p:txBody>
      </p:sp>
      <p:sp>
        <p:nvSpPr>
          <p:cNvPr id="12" name="Textfeld 11"/>
          <p:cNvSpPr txBox="1"/>
          <p:nvPr/>
        </p:nvSpPr>
        <p:spPr>
          <a:xfrm>
            <a:off x="8855306" y="3292963"/>
            <a:ext cx="3045498" cy="584904"/>
          </a:xfrm>
          <a:prstGeom prst="rect">
            <a:avLst/>
          </a:prstGeom>
          <a:noFill/>
        </p:spPr>
        <p:txBody>
          <a:bodyPr wrap="square" rtlCol="0">
            <a:spAutoFit/>
          </a:bodyPr>
          <a:lstStyle/>
          <a:p>
            <a:r>
              <a:rPr lang="en-GB" sz="1801" b="1"/>
              <a:t>Mary</a:t>
            </a:r>
            <a:r>
              <a:rPr lang="en-GB" sz="1801"/>
              <a:t> Elizabeth </a:t>
            </a:r>
            <a:r>
              <a:rPr lang="en-GB" sz="1801">
                <a:ea typeface="Times New Roman" panose="02020603050405020304" pitchFamily="18" charset="0"/>
                <a:cs typeface="Times New Roman" panose="02020603050405020304" pitchFamily="18" charset="0"/>
              </a:rPr>
              <a:t>Morbey</a:t>
            </a:r>
            <a:endParaRPr lang="en-GB" sz="1801"/>
          </a:p>
          <a:p>
            <a:r>
              <a:rPr lang="en-GB" altLang="de-DE" sz="1400">
                <a:ea typeface="Times New Roman" panose="02020603050405020304" pitchFamily="18" charset="0"/>
                <a:cs typeface="Arial" panose="020B0604020202020204" pitchFamily="34" charset="0"/>
              </a:rPr>
              <a:t>b </a:t>
            </a:r>
            <a:r>
              <a:rPr lang="en-GB" sz="1400"/>
              <a:t>1850 </a:t>
            </a:r>
            <a:r>
              <a:rPr lang="en-GB" sz="1400" err="1"/>
              <a:t>Chalford</a:t>
            </a:r>
            <a:endParaRPr lang="en-GB" sz="1400"/>
          </a:p>
        </p:txBody>
      </p:sp>
      <p:sp>
        <p:nvSpPr>
          <p:cNvPr id="13" name="Textfeld 12"/>
          <p:cNvSpPr txBox="1"/>
          <p:nvPr/>
        </p:nvSpPr>
        <p:spPr>
          <a:xfrm>
            <a:off x="8855306" y="4123953"/>
            <a:ext cx="2916482" cy="584904"/>
          </a:xfrm>
          <a:prstGeom prst="rect">
            <a:avLst/>
          </a:prstGeom>
          <a:noFill/>
        </p:spPr>
        <p:txBody>
          <a:bodyPr wrap="square" rtlCol="0">
            <a:spAutoFit/>
          </a:bodyPr>
          <a:lstStyle/>
          <a:p>
            <a:r>
              <a:rPr lang="en-GB" sz="1801" b="1"/>
              <a:t>Thomas</a:t>
            </a:r>
            <a:r>
              <a:rPr lang="en-GB" sz="1801"/>
              <a:t> Harry </a:t>
            </a:r>
            <a:r>
              <a:rPr lang="en-GB" sz="1801">
                <a:ea typeface="Times New Roman" panose="02020603050405020304" pitchFamily="18" charset="0"/>
                <a:cs typeface="Times New Roman" panose="02020603050405020304" pitchFamily="18" charset="0"/>
              </a:rPr>
              <a:t>Morbey</a:t>
            </a:r>
            <a:endParaRPr lang="en-GB" sz="1801"/>
          </a:p>
          <a:p>
            <a:r>
              <a:rPr lang="en-GB" altLang="de-DE" sz="1400">
                <a:ea typeface="Times New Roman" panose="02020603050405020304" pitchFamily="18" charset="0"/>
                <a:cs typeface="Arial" panose="020B0604020202020204" pitchFamily="34" charset="0"/>
              </a:rPr>
              <a:t>b </a:t>
            </a:r>
            <a:r>
              <a:rPr lang="en-GB" sz="1400"/>
              <a:t>1853 Gloucester</a:t>
            </a:r>
          </a:p>
        </p:txBody>
      </p:sp>
      <p:sp>
        <p:nvSpPr>
          <p:cNvPr id="14" name="Textfeld 13"/>
          <p:cNvSpPr txBox="1"/>
          <p:nvPr/>
        </p:nvSpPr>
        <p:spPr>
          <a:xfrm>
            <a:off x="8855306" y="4954943"/>
            <a:ext cx="3489094" cy="769570"/>
          </a:xfrm>
          <a:prstGeom prst="rect">
            <a:avLst/>
          </a:prstGeom>
          <a:noFill/>
        </p:spPr>
        <p:txBody>
          <a:bodyPr wrap="square" rtlCol="0">
            <a:spAutoFit/>
          </a:bodyPr>
          <a:lstStyle/>
          <a:p>
            <a:pPr hangingPunct="0"/>
            <a:r>
              <a:rPr lang="en-GB" b="1"/>
              <a:t>Walter </a:t>
            </a:r>
            <a:r>
              <a:rPr lang="en-GB"/>
              <a:t>Edward </a:t>
            </a:r>
            <a:r>
              <a:rPr lang="en-GB" sz="1801">
                <a:ea typeface="Times New Roman" panose="02020603050405020304" pitchFamily="18" charset="0"/>
                <a:cs typeface="Times New Roman" panose="02020603050405020304" pitchFamily="18" charset="0"/>
              </a:rPr>
              <a:t>Morbey</a:t>
            </a:r>
            <a:r>
              <a:rPr lang="en-GB" sz="1000"/>
              <a:t> (79) </a:t>
            </a:r>
          </a:p>
          <a:p>
            <a:pPr hangingPunct="0"/>
            <a:r>
              <a:rPr lang="en-GB" altLang="de-DE" sz="1400">
                <a:ea typeface="Times New Roman" panose="02020603050405020304" pitchFamily="18" charset="0"/>
                <a:cs typeface="Arial" panose="020B0604020202020204" pitchFamily="34" charset="0"/>
              </a:rPr>
              <a:t>b </a:t>
            </a:r>
            <a:r>
              <a:rPr lang="en-GB" sz="1400"/>
              <a:t>1853 Bristol, </a:t>
            </a:r>
            <a:r>
              <a:rPr lang="en-GB" sz="1400">
                <a:sym typeface="Wingdings" panose="05000000000000000000" pitchFamily="2" charset="2"/>
              </a:rPr>
              <a:t>d</a:t>
            </a:r>
            <a:r>
              <a:rPr lang="en-GB" sz="1400"/>
              <a:t> 1932</a:t>
            </a:r>
            <a:br>
              <a:rPr lang="en-GB" sz="1400"/>
            </a:br>
            <a:r>
              <a:rPr lang="en-GB" sz="1100"/>
              <a:t>&gt;&gt;  Edward Keith Morbey, </a:t>
            </a:r>
            <a:r>
              <a:rPr lang="en-GB" sz="1100" err="1"/>
              <a:t>Bengeo</a:t>
            </a:r>
            <a:r>
              <a:rPr lang="en-GB" sz="1100"/>
              <a:t>, Hertford</a:t>
            </a:r>
            <a:endParaRPr lang="de-DE" sz="1100"/>
          </a:p>
        </p:txBody>
      </p:sp>
      <p:sp>
        <p:nvSpPr>
          <p:cNvPr id="17" name="Textfeld 16"/>
          <p:cNvSpPr txBox="1"/>
          <p:nvPr/>
        </p:nvSpPr>
        <p:spPr>
          <a:xfrm>
            <a:off x="8855306" y="6001374"/>
            <a:ext cx="3045499" cy="800219"/>
          </a:xfrm>
          <a:prstGeom prst="rect">
            <a:avLst/>
          </a:prstGeom>
          <a:noFill/>
        </p:spPr>
        <p:txBody>
          <a:bodyPr wrap="square" rtlCol="0">
            <a:spAutoFit/>
          </a:bodyPr>
          <a:lstStyle/>
          <a:p>
            <a:r>
              <a:rPr lang="en-GB" b="1"/>
              <a:t>Robert</a:t>
            </a:r>
            <a:r>
              <a:rPr lang="en-GB"/>
              <a:t> Osborne Morbey </a:t>
            </a:r>
            <a:br>
              <a:rPr lang="en-GB"/>
            </a:br>
            <a:r>
              <a:rPr lang="en-GB" sz="1400"/>
              <a:t>or Robert Haynes Morbey?</a:t>
            </a:r>
            <a:endParaRPr lang="en-GB"/>
          </a:p>
          <a:p>
            <a:r>
              <a:rPr lang="en-GB" altLang="de-DE" sz="1400">
                <a:ea typeface="Times New Roman" panose="02020603050405020304" pitchFamily="18" charset="0"/>
                <a:cs typeface="Arial" panose="020B0604020202020204" pitchFamily="34" charset="0"/>
              </a:rPr>
              <a:t>b </a:t>
            </a:r>
            <a:r>
              <a:rPr lang="en-GB" sz="1400"/>
              <a:t>1856/7 Bristol</a:t>
            </a:r>
          </a:p>
        </p:txBody>
      </p:sp>
      <p:cxnSp>
        <p:nvCxnSpPr>
          <p:cNvPr id="21" name="Gewinkelter Verbinder 20"/>
          <p:cNvCxnSpPr>
            <a:stCxn id="48" idx="2"/>
            <a:endCxn id="11" idx="1"/>
          </p:cNvCxnSpPr>
          <p:nvPr/>
        </p:nvCxnSpPr>
        <p:spPr>
          <a:xfrm rot="16200000" flipH="1">
            <a:off x="3396084" y="2075343"/>
            <a:ext cx="2780706" cy="43794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winkelter Verbinder 21"/>
          <p:cNvCxnSpPr>
            <a:stCxn id="48" idx="2"/>
            <a:endCxn id="16" idx="1"/>
          </p:cNvCxnSpPr>
          <p:nvPr/>
        </p:nvCxnSpPr>
        <p:spPr>
          <a:xfrm rot="16200000" flipH="1">
            <a:off x="2926728" y="2544699"/>
            <a:ext cx="3719418" cy="43794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winkelter Verbinder 24"/>
          <p:cNvCxnSpPr>
            <a:stCxn id="41" idx="4"/>
            <a:endCxn id="15" idx="1"/>
          </p:cNvCxnSpPr>
          <p:nvPr/>
        </p:nvCxnSpPr>
        <p:spPr>
          <a:xfrm rot="16200000" flipH="1">
            <a:off x="8318315" y="2325156"/>
            <a:ext cx="700446" cy="37353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winkelter Verbinder 25"/>
          <p:cNvCxnSpPr/>
          <p:nvPr/>
        </p:nvCxnSpPr>
        <p:spPr>
          <a:xfrm>
            <a:off x="4583450" y="936862"/>
            <a:ext cx="434772" cy="5479743"/>
          </a:xfrm>
          <a:prstGeom prst="bentConnector3">
            <a:avLst>
              <a:gd name="adj1" fmla="val -2337"/>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winkelter Verbinder 30"/>
          <p:cNvCxnSpPr/>
          <p:nvPr/>
        </p:nvCxnSpPr>
        <p:spPr>
          <a:xfrm>
            <a:off x="4583450" y="940099"/>
            <a:ext cx="434772" cy="4664143"/>
          </a:xfrm>
          <a:prstGeom prst="bentConnector3">
            <a:avLst>
              <a:gd name="adj1" fmla="val -2337"/>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winkelter Verbinder 35"/>
          <p:cNvCxnSpPr>
            <a:stCxn id="41" idx="4"/>
            <a:endCxn id="13" idx="1"/>
          </p:cNvCxnSpPr>
          <p:nvPr/>
        </p:nvCxnSpPr>
        <p:spPr>
          <a:xfrm rot="16200000" flipH="1">
            <a:off x="7541186" y="3102285"/>
            <a:ext cx="2254704" cy="37353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Ellipse 40"/>
          <p:cNvSpPr/>
          <p:nvPr/>
        </p:nvSpPr>
        <p:spPr>
          <a:xfrm>
            <a:off x="8457168" y="2107574"/>
            <a:ext cx="49206" cy="5412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2" name="Gewinkelter Verbinder 41"/>
          <p:cNvCxnSpPr>
            <a:stCxn id="41" idx="4"/>
            <a:endCxn id="12" idx="1"/>
          </p:cNvCxnSpPr>
          <p:nvPr/>
        </p:nvCxnSpPr>
        <p:spPr>
          <a:xfrm rot="16200000" flipH="1">
            <a:off x="7956681" y="2686790"/>
            <a:ext cx="1423714" cy="37353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winkelter Verbinder 46"/>
          <p:cNvCxnSpPr>
            <a:stCxn id="41" idx="4"/>
            <a:endCxn id="14" idx="1"/>
          </p:cNvCxnSpPr>
          <p:nvPr/>
        </p:nvCxnSpPr>
        <p:spPr>
          <a:xfrm rot="16200000" flipH="1">
            <a:off x="7079525" y="3563946"/>
            <a:ext cx="3178027" cy="37353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winkelter Verbinder 49"/>
          <p:cNvCxnSpPr>
            <a:stCxn id="41" idx="4"/>
            <a:endCxn id="17" idx="1"/>
          </p:cNvCxnSpPr>
          <p:nvPr/>
        </p:nvCxnSpPr>
        <p:spPr>
          <a:xfrm rot="16200000" flipH="1">
            <a:off x="6548647" y="4094824"/>
            <a:ext cx="4239783" cy="37353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r Verbinder 59"/>
          <p:cNvCxnSpPr/>
          <p:nvPr/>
        </p:nvCxnSpPr>
        <p:spPr>
          <a:xfrm flipV="1">
            <a:off x="4581956" y="2135263"/>
            <a:ext cx="3906591" cy="95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feld 81"/>
          <p:cNvSpPr txBox="1"/>
          <p:nvPr/>
        </p:nvSpPr>
        <p:spPr>
          <a:xfrm>
            <a:off x="4067935" y="271203"/>
            <a:ext cx="1005403" cy="307777"/>
          </a:xfrm>
          <a:prstGeom prst="rect">
            <a:avLst/>
          </a:prstGeom>
          <a:noFill/>
        </p:spPr>
        <p:txBody>
          <a:bodyPr wrap="none" rtlCol="0">
            <a:spAutoFit/>
          </a:bodyPr>
          <a:lstStyle/>
          <a:p>
            <a:r>
              <a:rPr lang="de-DE" sz="1400"/>
              <a:t>07.09.1840</a:t>
            </a:r>
          </a:p>
        </p:txBody>
      </p:sp>
      <p:pic>
        <p:nvPicPr>
          <p:cNvPr id="38" name="Picture 2" descr="https://th.bing.com/th?q=Link+Zeichen&amp;w=138&amp;h=138&amp;c=7&amp;o=5&amp;dpr=1.5&amp;pid=1.7&amp;mkt=de-DE&amp;cc=DE&amp;setlang=de&amp;adlt=moderate">
            <a:hlinkClick r:id="rId4" action="ppaction://hlinksldjump"/>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61374" y="2453506"/>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barrosbrito.com/pictures/eliza_morbey.jp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128283" y="3597219"/>
            <a:ext cx="1962313" cy="263931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www.barrosbrito.com/pictures/edwin_morbey_3i.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8212" y="3597219"/>
            <a:ext cx="1709498" cy="261553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s://th.bing.com/th?q=Link+Zeichen&amp;w=138&amp;h=138&amp;c=7&amp;o=5&amp;dpr=1.5&amp;pid=1.7&amp;mkt=de-DE&amp;cc=DE&amp;setlang=de&amp;adlt=moderate">
            <a:hlinkClick r:id="rId9" action="ppaction://hlinksldjump"/>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2451692" y="447801"/>
            <a:ext cx="269323" cy="269323"/>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Gewinkelter Verbinder 54"/>
          <p:cNvCxnSpPr>
            <a:stCxn id="49" idx="2"/>
            <a:endCxn id="7" idx="1"/>
          </p:cNvCxnSpPr>
          <p:nvPr/>
        </p:nvCxnSpPr>
        <p:spPr>
          <a:xfrm rot="16200000" flipH="1">
            <a:off x="3830488" y="1678758"/>
            <a:ext cx="1913580" cy="436264"/>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p:cNvCxnSpPr>
            <a:stCxn id="52" idx="1"/>
            <a:endCxn id="45" idx="3"/>
          </p:cNvCxnSpPr>
          <p:nvPr/>
        </p:nvCxnSpPr>
        <p:spPr>
          <a:xfrm flipH="1">
            <a:off x="1998594" y="767249"/>
            <a:ext cx="2318934" cy="0"/>
          </a:xfrm>
          <a:prstGeom prst="line">
            <a:avLst/>
          </a:prstGeom>
          <a:ln w="12700"/>
        </p:spPr>
        <p:style>
          <a:lnRef idx="3">
            <a:schemeClr val="dk1"/>
          </a:lnRef>
          <a:fillRef idx="0">
            <a:schemeClr val="dk1"/>
          </a:fillRef>
          <a:effectRef idx="2">
            <a:schemeClr val="dk1"/>
          </a:effectRef>
          <a:fontRef idx="minor">
            <a:schemeClr val="tx1"/>
          </a:fontRef>
        </p:style>
      </p:cxnSp>
      <p:sp>
        <p:nvSpPr>
          <p:cNvPr id="44" name="Rechteck 43"/>
          <p:cNvSpPr/>
          <p:nvPr/>
        </p:nvSpPr>
        <p:spPr>
          <a:xfrm>
            <a:off x="5032891" y="720038"/>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p:cNvSpPr/>
          <p:nvPr/>
        </p:nvSpPr>
        <p:spPr>
          <a:xfrm>
            <a:off x="1904172" y="720038"/>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6" name="Gruppieren 45"/>
          <p:cNvGrpSpPr/>
          <p:nvPr/>
        </p:nvGrpSpPr>
        <p:grpSpPr>
          <a:xfrm>
            <a:off x="4317528" y="594399"/>
            <a:ext cx="499874" cy="345701"/>
            <a:chOff x="6552841" y="767991"/>
            <a:chExt cx="499874" cy="345701"/>
          </a:xfrm>
        </p:grpSpPr>
        <p:pic>
          <p:nvPicPr>
            <p:cNvPr id="48" name="Grafik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12700">
              <a:noFill/>
            </a:ln>
          </p:spPr>
        </p:pic>
        <p:sp>
          <p:nvSpPr>
            <p:cNvPr id="49" name="Rechteck 48"/>
            <p:cNvSpPr/>
            <p:nvPr/>
          </p:nvSpPr>
          <p:spPr>
            <a:xfrm>
              <a:off x="6757248" y="101927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hteck 50"/>
            <p:cNvSpPr/>
            <p:nvPr/>
          </p:nvSpPr>
          <p:spPr>
            <a:xfrm>
              <a:off x="6958293"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p:cNvSpPr/>
            <p:nvPr/>
          </p:nvSpPr>
          <p:spPr>
            <a:xfrm>
              <a:off x="6552841"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p:cNvSpPr/>
            <p:nvPr/>
          </p:nvSpPr>
          <p:spPr>
            <a:xfrm>
              <a:off x="6757248" y="767991"/>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54" name="Gerader Verbinder 53"/>
          <p:cNvCxnSpPr>
            <a:stCxn id="44" idx="1"/>
            <a:endCxn id="51" idx="3"/>
          </p:cNvCxnSpPr>
          <p:nvPr/>
        </p:nvCxnSpPr>
        <p:spPr>
          <a:xfrm flipH="1">
            <a:off x="4817402" y="767249"/>
            <a:ext cx="215489" cy="0"/>
          </a:xfrm>
          <a:prstGeom prst="line">
            <a:avLst/>
          </a:prstGeom>
          <a:ln w="12700"/>
        </p:spPr>
        <p:style>
          <a:lnRef idx="3">
            <a:schemeClr val="dk1"/>
          </a:lnRef>
          <a:fillRef idx="0">
            <a:schemeClr val="dk1"/>
          </a:fillRef>
          <a:effectRef idx="2">
            <a:schemeClr val="dk1"/>
          </a:effectRef>
          <a:fontRef idx="minor">
            <a:schemeClr val="tx1"/>
          </a:fontRef>
        </p:style>
      </p:cxnSp>
      <p:sp>
        <p:nvSpPr>
          <p:cNvPr id="65" name="Textfeld 64"/>
          <p:cNvSpPr txBox="1"/>
          <p:nvPr/>
        </p:nvSpPr>
        <p:spPr>
          <a:xfrm>
            <a:off x="9153854" y="306062"/>
            <a:ext cx="1511487" cy="1815882"/>
          </a:xfrm>
          <a:prstGeom prst="rect">
            <a:avLst/>
          </a:prstGeom>
          <a:solidFill>
            <a:schemeClr val="bg2"/>
          </a:solidFill>
        </p:spPr>
        <p:txBody>
          <a:bodyPr wrap="square" rtlCol="0">
            <a:spAutoFit/>
          </a:bodyPr>
          <a:lstStyle/>
          <a:p>
            <a:pPr defTabSz="268288"/>
            <a:r>
              <a:rPr lang="en-GB" sz="1400" b="1"/>
              <a:t>Legend</a:t>
            </a:r>
          </a:p>
          <a:p>
            <a:pPr defTabSz="268288"/>
            <a:r>
              <a:rPr lang="en-GB" sz="1400"/>
              <a:t>date format </a:t>
            </a:r>
            <a:br>
              <a:rPr lang="en-GB" sz="1400"/>
            </a:br>
            <a:r>
              <a:rPr lang="en-GB" sz="1400"/>
              <a:t>	</a:t>
            </a:r>
            <a:r>
              <a:rPr lang="en-GB" sz="1400" err="1"/>
              <a:t>dd.mm.yyyy</a:t>
            </a:r>
            <a:endParaRPr lang="en-GB" sz="1400"/>
          </a:p>
          <a:p>
            <a:pPr defTabSz="268288"/>
            <a:r>
              <a:rPr lang="en-GB" sz="1400"/>
              <a:t>b 	born</a:t>
            </a:r>
          </a:p>
          <a:p>
            <a:pPr defTabSz="268288"/>
            <a:r>
              <a:rPr lang="en-GB" sz="1400"/>
              <a:t>m    married</a:t>
            </a:r>
          </a:p>
          <a:p>
            <a:pPr defTabSz="268288"/>
            <a:r>
              <a:rPr lang="en-GB" sz="1400"/>
              <a:t>d    deceased</a:t>
            </a:r>
          </a:p>
          <a:p>
            <a:pPr defTabSz="268288"/>
            <a:r>
              <a:rPr lang="en-GB" sz="1400"/>
              <a:t>&gt; 	children</a:t>
            </a:r>
            <a:br>
              <a:rPr lang="en-GB" sz="1400"/>
            </a:br>
            <a:r>
              <a:rPr lang="en-GB" sz="1400"/>
              <a:t>&gt;&gt; 	grandchildren</a:t>
            </a:r>
          </a:p>
        </p:txBody>
      </p:sp>
      <p:pic>
        <p:nvPicPr>
          <p:cNvPr id="57" name="Picture 2" descr="Ayub Irawan photos, images, assets | Adobe Stock">
            <a:hlinkClick r:id="" action="ppaction://hlinkshowjump?jump=lastslideviewed"/>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5526"/>
          <a:stretch/>
        </p:blipFill>
        <p:spPr bwMode="auto">
          <a:xfrm>
            <a:off x="657941" y="6432484"/>
            <a:ext cx="294928" cy="349135"/>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2"/>
          </p:nvPr>
        </p:nvSpPr>
        <p:spPr/>
        <p:txBody>
          <a:bodyPr/>
          <a:lstStyle/>
          <a:p>
            <a:fld id="{67EAFDB1-F3D4-4863-BCEA-E13DF22AE5EF}" type="slidenum">
              <a:rPr lang="de-DE" smtClean="0"/>
              <a:t>11</a:t>
            </a:fld>
            <a:endParaRPr lang="de-DE"/>
          </a:p>
        </p:txBody>
      </p:sp>
      <p:pic>
        <p:nvPicPr>
          <p:cNvPr id="56" name="Picture 2" descr="Ayub Irawan photos, images, assets | Adobe Stock">
            <a:hlinkClick r:id="rId12" action="ppaction://hlinksldjump"/>
          </p:cNvPr>
          <p:cNvPicPr>
            <a:picLocks noChangeAspect="1" noChangeArrowheads="1"/>
          </p:cNvPicPr>
          <p:nvPr/>
        </p:nvPicPr>
        <p:blipFill rotWithShape="1">
          <a:blip r:embed="rId11" cstate="print">
            <a:duotone>
              <a:prstClr val="black"/>
              <a:schemeClr val="accent3">
                <a:tint val="45000"/>
                <a:satMod val="400000"/>
              </a:schemeClr>
            </a:duotone>
            <a:extLst>
              <a:ext uri="{28A0092B-C50C-407E-A947-70E740481C1C}">
                <a14:useLocalDpi xmlns:a14="http://schemas.microsoft.com/office/drawing/2010/main" val="0"/>
              </a:ext>
            </a:extLst>
          </a:blip>
          <a:srcRect l="-26"/>
          <a:stretch/>
        </p:blipFill>
        <p:spPr bwMode="auto">
          <a:xfrm>
            <a:off x="268212" y="6432484"/>
            <a:ext cx="349226" cy="349135"/>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descr="Ein Bild, das Wappen, Emblem, Symbol, Krone enthält.&#10;&#10;KI-generierte Inhalte können fehlerhaft sein.">
            <a:extLst>
              <a:ext uri="{FF2B5EF4-FFF2-40B4-BE49-F238E27FC236}">
                <a16:creationId xmlns:a16="http://schemas.microsoft.com/office/drawing/2014/main" id="{22DBBCC7-7593-437C-159C-6CFA8498211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58445" y="221430"/>
            <a:ext cx="1364015" cy="2046021"/>
          </a:xfrm>
          <a:prstGeom prst="rect">
            <a:avLst/>
          </a:prstGeom>
        </p:spPr>
      </p:pic>
    </p:spTree>
    <p:extLst>
      <p:ext uri="{BB962C8B-B14F-4D97-AF65-F5344CB8AC3E}">
        <p14:creationId xmlns:p14="http://schemas.microsoft.com/office/powerpoint/2010/main" val="3069891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362389" y="201806"/>
            <a:ext cx="11499528" cy="523220"/>
          </a:xfrm>
          <a:prstGeom prst="rect">
            <a:avLst/>
          </a:prstGeom>
          <a:noFill/>
        </p:spPr>
        <p:txBody>
          <a:bodyPr wrap="square" rtlCol="0">
            <a:spAutoFit/>
          </a:bodyPr>
          <a:lstStyle/>
          <a:p>
            <a:r>
              <a:rPr lang="en-US" sz="2800">
                <a:latin typeface="Berlin Sans FB" panose="020E0602020502020306" pitchFamily="34" charset="0"/>
                <a:cs typeface="Courier New" panose="02070309020205020404" pitchFamily="49" charset="0"/>
              </a:rPr>
              <a:t>Morbey</a:t>
            </a:r>
            <a:r>
              <a:rPr lang="en-US" sz="2000">
                <a:latin typeface="Berlin Sans FB" panose="020E0602020502020306" pitchFamily="34" charset="0"/>
              </a:rPr>
              <a:t> family tree </a:t>
            </a:r>
            <a:r>
              <a:rPr lang="en-US" sz="2000" err="1">
                <a:latin typeface="Berlin Sans FB" panose="020E0602020502020306" pitchFamily="34" charset="0"/>
              </a:rPr>
              <a:t>german</a:t>
            </a:r>
            <a:r>
              <a:rPr lang="en-US" sz="2000">
                <a:latin typeface="Berlin Sans FB" panose="020E0602020502020306" pitchFamily="34" charset="0"/>
              </a:rPr>
              <a:t> branch</a:t>
            </a:r>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l="8307" t="13138" r="-658" b="21548"/>
          <a:stretch/>
        </p:blipFill>
        <p:spPr>
          <a:xfrm>
            <a:off x="8169368" y="4290107"/>
            <a:ext cx="4062127" cy="2154711"/>
          </a:xfrm>
          <a:prstGeom prst="rect">
            <a:avLst/>
          </a:prstGeom>
        </p:spPr>
      </p:pic>
      <p:pic>
        <p:nvPicPr>
          <p:cNvPr id="14" name="Picture 2" descr="Instalações carvoeira inglesas, c. 18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5303" y="201806"/>
            <a:ext cx="3062704" cy="161440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Keine Fotobeschreibung verfügb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2172" y="2077272"/>
            <a:ext cx="3518514" cy="2321051"/>
          </a:xfrm>
          <a:prstGeom prst="rect">
            <a:avLst/>
          </a:prstGeom>
          <a:noFill/>
          <a:extLst>
            <a:ext uri="{909E8E84-426E-40DD-AFC4-6F175D3DCCD1}">
              <a14:hiddenFill xmlns:a14="http://schemas.microsoft.com/office/drawing/2010/main">
                <a:solidFill>
                  <a:srgbClr val="FFFFFF"/>
                </a:solidFill>
              </a14:hiddenFill>
            </a:ext>
          </a:extLst>
        </p:spPr>
      </p:pic>
      <p:pic>
        <p:nvPicPr>
          <p:cNvPr id="15" name="Grafik 14"/>
          <p:cNvPicPr>
            <a:picLocks noChangeAspect="1"/>
          </p:cNvPicPr>
          <p:nvPr/>
        </p:nvPicPr>
        <p:blipFill>
          <a:blip r:embed="rId5"/>
          <a:stretch>
            <a:fillRect/>
          </a:stretch>
        </p:blipFill>
        <p:spPr>
          <a:xfrm>
            <a:off x="6911022" y="208473"/>
            <a:ext cx="1929098" cy="1601073"/>
          </a:xfrm>
          <a:prstGeom prst="rect">
            <a:avLst/>
          </a:prstGeom>
        </p:spPr>
      </p:pic>
      <p:pic>
        <p:nvPicPr>
          <p:cNvPr id="16" name="Grafik 15"/>
          <p:cNvPicPr>
            <a:picLocks noChangeAspect="1"/>
          </p:cNvPicPr>
          <p:nvPr/>
        </p:nvPicPr>
        <p:blipFill>
          <a:blip r:embed="rId6"/>
          <a:stretch>
            <a:fillRect/>
          </a:stretch>
        </p:blipFill>
        <p:spPr>
          <a:xfrm>
            <a:off x="6678393" y="2254615"/>
            <a:ext cx="1932971" cy="4287416"/>
          </a:xfrm>
          <a:prstGeom prst="rect">
            <a:avLst/>
          </a:prstGeom>
        </p:spPr>
      </p:pic>
      <p:pic>
        <p:nvPicPr>
          <p:cNvPr id="17" name="Grafik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856488"/>
            <a:ext cx="6528285" cy="3685543"/>
          </a:xfrm>
          <a:prstGeom prst="rect">
            <a:avLst/>
          </a:prstGeom>
        </p:spPr>
      </p:pic>
      <p:pic>
        <p:nvPicPr>
          <p:cNvPr id="3" name="Grafik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378614" y="4433628"/>
            <a:ext cx="1160717" cy="773037"/>
          </a:xfrm>
          <a:prstGeom prst="rect">
            <a:avLst/>
          </a:prstGeom>
        </p:spPr>
      </p:pic>
      <p:sp>
        <p:nvSpPr>
          <p:cNvPr id="19" name="Rechteck 18">
            <a:hlinkClick r:id="rId9"/>
          </p:cNvPr>
          <p:cNvSpPr/>
          <p:nvPr/>
        </p:nvSpPr>
        <p:spPr>
          <a:xfrm>
            <a:off x="4255645" y="5091249"/>
            <a:ext cx="1392596" cy="230832"/>
          </a:xfrm>
          <a:prstGeom prst="rect">
            <a:avLst/>
          </a:prstGeom>
        </p:spPr>
        <p:txBody>
          <a:bodyPr wrap="square">
            <a:spAutoFit/>
          </a:bodyPr>
          <a:lstStyle/>
          <a:p>
            <a:r>
              <a:rPr lang="de-DE" sz="900" err="1"/>
              <a:t>Morb</a:t>
            </a:r>
            <a:r>
              <a:rPr lang="pt-PT" sz="900"/>
              <a:t>é - </a:t>
            </a:r>
            <a:r>
              <a:rPr lang="de-DE" sz="900"/>
              <a:t>Weekend House</a:t>
            </a:r>
          </a:p>
        </p:txBody>
      </p:sp>
      <p:sp>
        <p:nvSpPr>
          <p:cNvPr id="20" name="Rechteck 19">
            <a:hlinkClick r:id="rId9"/>
          </p:cNvPr>
          <p:cNvSpPr/>
          <p:nvPr/>
        </p:nvSpPr>
        <p:spPr>
          <a:xfrm>
            <a:off x="4544281" y="4510292"/>
            <a:ext cx="1903816" cy="230832"/>
          </a:xfrm>
          <a:prstGeom prst="rect">
            <a:avLst/>
          </a:prstGeom>
        </p:spPr>
        <p:txBody>
          <a:bodyPr wrap="square">
            <a:spAutoFit/>
          </a:bodyPr>
          <a:lstStyle/>
          <a:p>
            <a:r>
              <a:rPr lang="pt-PT" sz="900"/>
              <a:t>Pé de Verde - one thousand hectares</a:t>
            </a:r>
            <a:endParaRPr lang="de-DE" sz="900"/>
          </a:p>
        </p:txBody>
      </p:sp>
      <p:sp>
        <p:nvSpPr>
          <p:cNvPr id="22" name="Rechteck 21">
            <a:hlinkClick r:id="rId9"/>
          </p:cNvPr>
          <p:cNvSpPr/>
          <p:nvPr/>
        </p:nvSpPr>
        <p:spPr>
          <a:xfrm>
            <a:off x="1525117" y="3935275"/>
            <a:ext cx="969432" cy="230832"/>
          </a:xfrm>
          <a:prstGeom prst="rect">
            <a:avLst/>
          </a:prstGeom>
        </p:spPr>
        <p:txBody>
          <a:bodyPr wrap="square">
            <a:spAutoFit/>
          </a:bodyPr>
          <a:lstStyle/>
          <a:p>
            <a:r>
              <a:rPr lang="pt-PT" sz="900"/>
              <a:t>City House </a:t>
            </a:r>
            <a:endParaRPr lang="de-DE" sz="900"/>
          </a:p>
        </p:txBody>
      </p:sp>
      <p:pic>
        <p:nvPicPr>
          <p:cNvPr id="9" name="Grafik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82914" y="3428435"/>
            <a:ext cx="1712834" cy="963469"/>
          </a:xfrm>
          <a:prstGeom prst="rect">
            <a:avLst/>
          </a:prstGeom>
        </p:spPr>
      </p:pic>
      <p:sp>
        <p:nvSpPr>
          <p:cNvPr id="25" name="Rechteck 24">
            <a:hlinkClick r:id="rId9"/>
          </p:cNvPr>
          <p:cNvSpPr/>
          <p:nvPr/>
        </p:nvSpPr>
        <p:spPr>
          <a:xfrm>
            <a:off x="3116058" y="2429611"/>
            <a:ext cx="3625365" cy="415498"/>
          </a:xfrm>
          <a:prstGeom prst="rect">
            <a:avLst/>
          </a:prstGeom>
        </p:spPr>
        <p:txBody>
          <a:bodyPr wrap="square">
            <a:spAutoFit/>
          </a:bodyPr>
          <a:lstStyle/>
          <a:p>
            <a:r>
              <a:rPr lang="pt-PT" sz="1050"/>
              <a:t> Edwin John Morbey works as </a:t>
            </a:r>
            <a:r>
              <a:rPr lang="en-GB" sz="1050"/>
              <a:t>accountant</a:t>
            </a:r>
            <a:r>
              <a:rPr lang="pt-PT" sz="1050"/>
              <a:t> for </a:t>
            </a:r>
            <a:r>
              <a:rPr lang="en-US" sz="1050"/>
              <a:t>Millers &amp; </a:t>
            </a:r>
            <a:r>
              <a:rPr lang="en-US" sz="1050" err="1"/>
              <a:t>Corys</a:t>
            </a:r>
            <a:r>
              <a:rPr lang="en-US" sz="1050"/>
              <a:t> shipping coal and oil bunkering in </a:t>
            </a:r>
            <a:r>
              <a:rPr lang="en-US" sz="1050" err="1"/>
              <a:t>Mindelo</a:t>
            </a:r>
            <a:endParaRPr lang="de-DE" sz="1050"/>
          </a:p>
        </p:txBody>
      </p:sp>
      <p:cxnSp>
        <p:nvCxnSpPr>
          <p:cNvPr id="8" name="Gerade Verbindung mit Pfeil 7"/>
          <p:cNvCxnSpPr/>
          <p:nvPr/>
        </p:nvCxnSpPr>
        <p:spPr>
          <a:xfrm>
            <a:off x="1470084" y="4113213"/>
            <a:ext cx="5175560" cy="0"/>
          </a:xfrm>
          <a:prstGeom prst="straightConnector1">
            <a:avLst/>
          </a:prstGeom>
          <a:ln w="12700">
            <a:solidFill>
              <a:schemeClr val="tx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Gerade Verbindung mit Pfeil 27"/>
          <p:cNvCxnSpPr/>
          <p:nvPr/>
        </p:nvCxnSpPr>
        <p:spPr>
          <a:xfrm>
            <a:off x="4483101" y="4684974"/>
            <a:ext cx="1706032" cy="0"/>
          </a:xfrm>
          <a:prstGeom prst="straightConnector1">
            <a:avLst/>
          </a:prstGeom>
          <a:ln w="63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Gerade Verbindung mit Pfeil 30"/>
          <p:cNvCxnSpPr/>
          <p:nvPr/>
        </p:nvCxnSpPr>
        <p:spPr>
          <a:xfrm flipH="1" flipV="1">
            <a:off x="4095839" y="4221537"/>
            <a:ext cx="231759" cy="403120"/>
          </a:xfrm>
          <a:prstGeom prst="straightConnector1">
            <a:avLst/>
          </a:prstGeom>
          <a:ln w="63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Gerade Verbindung mit Pfeil 32"/>
          <p:cNvCxnSpPr/>
          <p:nvPr/>
        </p:nvCxnSpPr>
        <p:spPr>
          <a:xfrm>
            <a:off x="4199468" y="5264605"/>
            <a:ext cx="1354665" cy="0"/>
          </a:xfrm>
          <a:prstGeom prst="straightConnector1">
            <a:avLst/>
          </a:prstGeom>
          <a:ln w="63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xtfeld 25">
            <a:hlinkClick r:id="rId11" action="ppaction://hlinksldjump"/>
          </p:cNvPr>
          <p:cNvSpPr txBox="1"/>
          <p:nvPr/>
        </p:nvSpPr>
        <p:spPr>
          <a:xfrm>
            <a:off x="362389" y="1210257"/>
            <a:ext cx="4880393" cy="923714"/>
          </a:xfrm>
          <a:prstGeom prst="rect">
            <a:avLst/>
          </a:prstGeom>
          <a:solidFill>
            <a:schemeClr val="bg1"/>
          </a:solidFill>
          <a:effectLst>
            <a:outerShdw blurRad="50800" dist="38100" dir="10800000" algn="r" rotWithShape="0">
              <a:prstClr val="black">
                <a:alpha val="40000"/>
              </a:prstClr>
            </a:outerShdw>
          </a:effectLst>
        </p:spPr>
        <p:txBody>
          <a:bodyPr wrap="square" rtlCol="0">
            <a:spAutoFit/>
          </a:bodyPr>
          <a:lstStyle/>
          <a:p>
            <a:r>
              <a:rPr lang="en-GB" sz="1801" b="1"/>
              <a:t>03 Steamships Era: Coal trade in Cape Verde </a:t>
            </a:r>
            <a:br>
              <a:rPr lang="en-GB" sz="1801" b="1"/>
            </a:br>
            <a:r>
              <a:rPr lang="en-GB" sz="1801" b="1"/>
              <a:t>      Morbey Portuguese Branch spread out </a:t>
            </a:r>
            <a:br>
              <a:rPr lang="en-GB" sz="1801" b="1"/>
            </a:br>
            <a:r>
              <a:rPr lang="en-GB" sz="1801" b="1"/>
              <a:t>      </a:t>
            </a:r>
            <a:r>
              <a:rPr lang="en-GB" sz="1400"/>
              <a:t>Cape Verde, Portugal, Angola, Mozambique </a:t>
            </a:r>
          </a:p>
        </p:txBody>
      </p:sp>
      <p:sp>
        <p:nvSpPr>
          <p:cNvPr id="27" name="Rechteck 26">
            <a:hlinkClick r:id="rId9"/>
          </p:cNvPr>
          <p:cNvSpPr/>
          <p:nvPr/>
        </p:nvSpPr>
        <p:spPr>
          <a:xfrm>
            <a:off x="2351817" y="5137415"/>
            <a:ext cx="1303802" cy="369332"/>
          </a:xfrm>
          <a:prstGeom prst="rect">
            <a:avLst/>
          </a:prstGeom>
        </p:spPr>
        <p:txBody>
          <a:bodyPr wrap="square">
            <a:spAutoFit/>
          </a:bodyPr>
          <a:lstStyle/>
          <a:p>
            <a:r>
              <a:rPr lang="pt-PT" sz="900"/>
              <a:t>7,8 km from City House to Morbé</a:t>
            </a:r>
            <a:endParaRPr lang="de-DE" sz="900"/>
          </a:p>
        </p:txBody>
      </p:sp>
      <p:pic>
        <p:nvPicPr>
          <p:cNvPr id="2" name="Grafik 1"/>
          <p:cNvPicPr>
            <a:picLocks noChangeAspect="1"/>
          </p:cNvPicPr>
          <p:nvPr/>
        </p:nvPicPr>
        <p:blipFill rotWithShape="1">
          <a:blip r:embed="rId12" cstate="print">
            <a:extLst>
              <a:ext uri="{28A0092B-C50C-407E-A947-70E740481C1C}">
                <a14:useLocalDpi xmlns:a14="http://schemas.microsoft.com/office/drawing/2010/main" val="0"/>
              </a:ext>
            </a:extLst>
          </a:blip>
          <a:srcRect l="5264" t="13335" r="8755" b="43565"/>
          <a:stretch/>
        </p:blipFill>
        <p:spPr>
          <a:xfrm>
            <a:off x="2029865" y="5502305"/>
            <a:ext cx="3251508" cy="1222441"/>
          </a:xfrm>
          <a:prstGeom prst="rect">
            <a:avLst/>
          </a:prstGeom>
        </p:spPr>
      </p:pic>
      <p:sp>
        <p:nvSpPr>
          <p:cNvPr id="12" name="Rechteck 11">
            <a:hlinkClick r:id="rId9"/>
          </p:cNvPr>
          <p:cNvSpPr/>
          <p:nvPr/>
        </p:nvSpPr>
        <p:spPr>
          <a:xfrm>
            <a:off x="6843202" y="1913534"/>
            <a:ext cx="4024203" cy="253916"/>
          </a:xfrm>
          <a:prstGeom prst="rect">
            <a:avLst/>
          </a:prstGeom>
        </p:spPr>
        <p:txBody>
          <a:bodyPr wrap="square">
            <a:spAutoFit/>
          </a:bodyPr>
          <a:lstStyle/>
          <a:p>
            <a:r>
              <a:rPr lang="de-DE" sz="1050"/>
              <a:t>City House </a:t>
            </a:r>
            <a:r>
              <a:rPr lang="de-DE" sz="1050" err="1"/>
              <a:t>of</a:t>
            </a:r>
            <a:r>
              <a:rPr lang="de-DE" sz="1050"/>
              <a:t> Edwin John Morbey in </a:t>
            </a:r>
            <a:r>
              <a:rPr lang="de-DE" sz="1050" err="1"/>
              <a:t>Mindelo</a:t>
            </a:r>
            <a:r>
              <a:rPr lang="de-DE" sz="1050"/>
              <a:t>, Cape Verde 1860</a:t>
            </a:r>
          </a:p>
        </p:txBody>
      </p:sp>
      <p:sp>
        <p:nvSpPr>
          <p:cNvPr id="10" name="Ellipse 9"/>
          <p:cNvSpPr/>
          <p:nvPr/>
        </p:nvSpPr>
        <p:spPr>
          <a:xfrm>
            <a:off x="7119299" y="274229"/>
            <a:ext cx="378373" cy="378373"/>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5336117" y="749862"/>
            <a:ext cx="2914553" cy="738664"/>
          </a:xfrm>
          <a:prstGeom prst="rect">
            <a:avLst/>
          </a:prstGeom>
        </p:spPr>
        <p:txBody>
          <a:bodyPr wrap="square">
            <a:spAutoFit/>
          </a:bodyPr>
          <a:lstStyle/>
          <a:p>
            <a:r>
              <a:rPr lang="en-US" sz="1050" err="1"/>
              <a:t>Mindelo</a:t>
            </a:r>
            <a:r>
              <a:rPr lang="en-US" sz="1050"/>
              <a:t> became a vital coaling station for steamships crossing the Atlantic, especially after 1850. The business of Millers &amp; </a:t>
            </a:r>
            <a:r>
              <a:rPr lang="en-US" sz="1050" err="1"/>
              <a:t>Corys</a:t>
            </a:r>
            <a:r>
              <a:rPr lang="en-US" sz="1050"/>
              <a:t> was supplying these ships with coal.</a:t>
            </a:r>
            <a:endParaRPr lang="de-DE" sz="1050"/>
          </a:p>
        </p:txBody>
      </p:sp>
      <p:pic>
        <p:nvPicPr>
          <p:cNvPr id="30" name="Grafik 29"/>
          <p:cNvPicPr>
            <a:picLocks noChangeAspect="1"/>
          </p:cNvPicPr>
          <p:nvPr/>
        </p:nvPicPr>
        <p:blipFill rotWithShape="1">
          <a:blip r:embed="rId13"/>
          <a:srcRect t="2503"/>
          <a:stretch/>
        </p:blipFill>
        <p:spPr>
          <a:xfrm>
            <a:off x="76793" y="3504587"/>
            <a:ext cx="630118" cy="375435"/>
          </a:xfrm>
          <a:prstGeom prst="rect">
            <a:avLst/>
          </a:prstGeom>
        </p:spPr>
      </p:pic>
      <p:pic>
        <p:nvPicPr>
          <p:cNvPr id="32" name="Grafik 31"/>
          <p:cNvPicPr>
            <a:picLocks noChangeAspect="1"/>
          </p:cNvPicPr>
          <p:nvPr/>
        </p:nvPicPr>
        <p:blipFill>
          <a:blip r:embed="rId14"/>
          <a:stretch>
            <a:fillRect/>
          </a:stretch>
        </p:blipFill>
        <p:spPr>
          <a:xfrm>
            <a:off x="77152" y="3008965"/>
            <a:ext cx="629084" cy="416193"/>
          </a:xfrm>
          <a:prstGeom prst="rect">
            <a:avLst/>
          </a:prstGeom>
        </p:spPr>
      </p:pic>
      <p:sp>
        <p:nvSpPr>
          <p:cNvPr id="4" name="Foliennummernplatzhalter 3"/>
          <p:cNvSpPr>
            <a:spLocks noGrp="1"/>
          </p:cNvSpPr>
          <p:nvPr>
            <p:ph type="sldNum" sz="quarter" idx="12"/>
          </p:nvPr>
        </p:nvSpPr>
        <p:spPr/>
        <p:txBody>
          <a:bodyPr/>
          <a:lstStyle/>
          <a:p>
            <a:fld id="{67EAFDB1-F3D4-4863-BCEA-E13DF22AE5EF}" type="slidenum">
              <a:rPr lang="de-DE" smtClean="0"/>
              <a:t>12</a:t>
            </a:fld>
            <a:endParaRPr lang="de-DE"/>
          </a:p>
        </p:txBody>
      </p:sp>
    </p:spTree>
    <p:extLst>
      <p:ext uri="{BB962C8B-B14F-4D97-AF65-F5344CB8AC3E}">
        <p14:creationId xmlns:p14="http://schemas.microsoft.com/office/powerpoint/2010/main" val="3141391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Menschliches Gesicht, Kleidung, Himmel, Person enthält.&#10;&#10;KI-generierte Inhalte können fehlerhaft sein.">
            <a:extLst>
              <a:ext uri="{FF2B5EF4-FFF2-40B4-BE49-F238E27FC236}">
                <a16:creationId xmlns:a16="http://schemas.microsoft.com/office/drawing/2014/main" id="{14AFE613-2B34-472C-3FE4-9770DF4BE838}"/>
              </a:ext>
            </a:extLst>
          </p:cNvPr>
          <p:cNvPicPr>
            <a:picLocks noChangeAspect="1"/>
          </p:cNvPicPr>
          <p:nvPr/>
        </p:nvPicPr>
        <p:blipFill>
          <a:blip r:embed="rId2" cstate="print">
            <a:extLst>
              <a:ext uri="{28A0092B-C50C-407E-A947-70E740481C1C}">
                <a14:useLocalDpi xmlns:a14="http://schemas.microsoft.com/office/drawing/2010/main" val="0"/>
              </a:ext>
            </a:extLst>
          </a:blip>
          <a:srcRect l="15711" r="13958" b="12324"/>
          <a:stretch>
            <a:fillRect/>
          </a:stretch>
        </p:blipFill>
        <p:spPr>
          <a:xfrm>
            <a:off x="96452" y="4109839"/>
            <a:ext cx="1958186" cy="1627410"/>
          </a:xfrm>
          <a:prstGeom prst="rect">
            <a:avLst/>
          </a:prstGeom>
        </p:spPr>
      </p:pic>
      <p:pic>
        <p:nvPicPr>
          <p:cNvPr id="43" name="Grafik 42"/>
          <p:cNvPicPr>
            <a:picLocks noChangeAspect="1"/>
          </p:cNvPicPr>
          <p:nvPr/>
        </p:nvPicPr>
        <p:blipFill>
          <a:blip r:embed="rId3"/>
          <a:stretch>
            <a:fillRect/>
          </a:stretch>
        </p:blipFill>
        <p:spPr>
          <a:xfrm>
            <a:off x="10252701" y="50529"/>
            <a:ext cx="1892531" cy="1621541"/>
          </a:xfrm>
          <a:prstGeom prst="rect">
            <a:avLst/>
          </a:prstGeom>
        </p:spPr>
      </p:pic>
      <p:sp>
        <p:nvSpPr>
          <p:cNvPr id="8" name="Textfeld 7"/>
          <p:cNvSpPr txBox="1"/>
          <p:nvPr/>
        </p:nvSpPr>
        <p:spPr>
          <a:xfrm>
            <a:off x="5005410" y="641028"/>
            <a:ext cx="4437995" cy="800347"/>
          </a:xfrm>
          <a:prstGeom prst="rect">
            <a:avLst/>
          </a:prstGeom>
          <a:noFill/>
        </p:spPr>
        <p:txBody>
          <a:bodyPr wrap="square" rtlCol="0">
            <a:spAutoFit/>
          </a:bodyPr>
          <a:lstStyle/>
          <a:p>
            <a:r>
              <a:rPr lang="en-GB" b="1" dirty="0"/>
              <a:t>Inácia de Assunção Pereira </a:t>
            </a:r>
            <a:r>
              <a:rPr lang="en-GB" b="1" dirty="0" err="1"/>
              <a:t>d´Eça</a:t>
            </a:r>
            <a:r>
              <a:rPr lang="en-GB" b="1" dirty="0"/>
              <a:t> </a:t>
            </a:r>
            <a:r>
              <a:rPr lang="pt-BR" sz="1801" dirty="0">
                <a:ea typeface="Times New Roman" panose="02020603050405020304" pitchFamily="18" charset="0"/>
                <a:cs typeface="Times New Roman" panose="02020603050405020304" pitchFamily="18" charset="0"/>
              </a:rPr>
              <a:t>(Morbey)</a:t>
            </a:r>
            <a:r>
              <a:rPr lang="pt-BR" sz="1000" dirty="0">
                <a:ea typeface="Times New Roman" panose="02020603050405020304" pitchFamily="18" charset="0"/>
                <a:cs typeface="Times New Roman" panose="02020603050405020304" pitchFamily="18" charset="0"/>
              </a:rPr>
              <a:t> </a:t>
            </a:r>
            <a:r>
              <a:rPr lang="en-GB" sz="1000" dirty="0"/>
              <a:t>(43) </a:t>
            </a:r>
          </a:p>
          <a:p>
            <a:r>
              <a:rPr lang="en-GB" sz="1400" dirty="0"/>
              <a:t>b 01.05.1845 </a:t>
            </a:r>
            <a:r>
              <a:rPr lang="en-GB" sz="1400" dirty="0" err="1"/>
              <a:t>Boavista</a:t>
            </a:r>
            <a:r>
              <a:rPr lang="en-GB" sz="1400" dirty="0"/>
              <a:t> </a:t>
            </a:r>
          </a:p>
          <a:p>
            <a:r>
              <a:rPr lang="en-GB" sz="1400" dirty="0">
                <a:sym typeface="Wingdings" panose="05000000000000000000" pitchFamily="2" charset="2"/>
              </a:rPr>
              <a:t>d 27.05.</a:t>
            </a:r>
            <a:r>
              <a:rPr lang="en-GB" sz="1400" dirty="0"/>
              <a:t>1888 Min­delo</a:t>
            </a:r>
            <a:endParaRPr lang="de-DE" sz="1400" dirty="0"/>
          </a:p>
        </p:txBody>
      </p:sp>
      <p:sp>
        <p:nvSpPr>
          <p:cNvPr id="7" name="Textfeld 6"/>
          <p:cNvSpPr txBox="1"/>
          <p:nvPr/>
        </p:nvSpPr>
        <p:spPr>
          <a:xfrm>
            <a:off x="231113" y="641028"/>
            <a:ext cx="4152174" cy="3293337"/>
          </a:xfrm>
          <a:prstGeom prst="rect">
            <a:avLst/>
          </a:prstGeom>
          <a:solidFill>
            <a:schemeClr val="bg1"/>
          </a:solidFill>
          <a:ln>
            <a:solidFill>
              <a:schemeClr val="accent6">
                <a:lumMod val="20000"/>
                <a:lumOff val="80000"/>
              </a:schemeClr>
            </a:solidFill>
          </a:ln>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de-DE"/>
            </a:defPPr>
            <a:lvl1pPr>
              <a:defRPr sz="1801"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t>Edwin John Morbey</a:t>
            </a:r>
            <a:r>
              <a:rPr lang="en-GB" sz="1000" b="0" dirty="0"/>
              <a:t> (36)</a:t>
            </a:r>
            <a:br>
              <a:rPr lang="en-GB" dirty="0"/>
            </a:br>
            <a:r>
              <a:rPr lang="en-GB" sz="1400" b="0" dirty="0"/>
              <a:t>b 30.11.1841 Sundridge, Kent, England </a:t>
            </a:r>
          </a:p>
          <a:p>
            <a:r>
              <a:rPr lang="en-GB" sz="1400" b="0" dirty="0">
                <a:sym typeface="Wingdings" panose="05000000000000000000" pitchFamily="2" charset="2"/>
              </a:rPr>
              <a:t>d </a:t>
            </a:r>
            <a:r>
              <a:rPr lang="en-GB" sz="1400" b="0" dirty="0"/>
              <a:t>01.12.1877 Mindelo, Cape Verde Islands</a:t>
            </a:r>
          </a:p>
          <a:p>
            <a:r>
              <a:rPr lang="en-GB" sz="1400" b="0" dirty="0"/>
              <a:t>Book-keeping accountant for Millers &amp; Corys Limited (carbon trade company)</a:t>
            </a:r>
          </a:p>
          <a:p>
            <a:endParaRPr lang="en-GB" sz="1400" b="0" dirty="0"/>
          </a:p>
          <a:p>
            <a:endParaRPr lang="en-GB" sz="1400" b="0" dirty="0"/>
          </a:p>
          <a:p>
            <a:r>
              <a:rPr lang="en-GB" sz="1400" b="0" dirty="0"/>
              <a:t>03.1874 Honorary-Consul of Brazil, S. Vicente</a:t>
            </a:r>
          </a:p>
          <a:p>
            <a:r>
              <a:rPr lang="en-GB" sz="1400" b="0" dirty="0"/>
              <a:t>03.1877 Vice-Consul of Belgium, S. Vicent</a:t>
            </a:r>
          </a:p>
          <a:p>
            <a:br>
              <a:rPr lang="en-GB" sz="1400" b="0" dirty="0"/>
            </a:br>
            <a:r>
              <a:rPr lang="en-GB" sz="1400" b="0" dirty="0"/>
              <a:t>Property 1.000 hectares in </a:t>
            </a:r>
            <a:r>
              <a:rPr lang="en-GB" sz="1400" b="0" dirty="0" err="1"/>
              <a:t>Pé</a:t>
            </a:r>
            <a:r>
              <a:rPr lang="en-GB" sz="1400" b="0" dirty="0"/>
              <a:t> de Verde, S. Vicente</a:t>
            </a:r>
          </a:p>
          <a:p>
            <a:endParaRPr lang="en-GB" sz="1400" b="0" dirty="0"/>
          </a:p>
          <a:p>
            <a:r>
              <a:rPr lang="en-GB" sz="1200" b="0" dirty="0"/>
              <a:t>Notice</a:t>
            </a:r>
            <a:br>
              <a:rPr lang="en-GB" sz="1200" b="0" dirty="0"/>
            </a:br>
            <a:r>
              <a:rPr lang="en-GB" sz="1200" b="0" dirty="0"/>
              <a:t>03.1874   Thomaz Macaulay Miller was consul of Germany and Russia and vice-consul of England</a:t>
            </a:r>
          </a:p>
        </p:txBody>
      </p:sp>
      <p:sp>
        <p:nvSpPr>
          <p:cNvPr id="10" name="Textfeld 9"/>
          <p:cNvSpPr txBox="1"/>
          <p:nvPr/>
        </p:nvSpPr>
        <p:spPr>
          <a:xfrm>
            <a:off x="8975667" y="1640825"/>
            <a:ext cx="3308028" cy="1600566"/>
          </a:xfrm>
          <a:prstGeom prst="rect">
            <a:avLst/>
          </a:prstGeom>
          <a:noFill/>
        </p:spPr>
        <p:txBody>
          <a:bodyPr wrap="square" rtlCol="0">
            <a:spAutoFit/>
          </a:bodyPr>
          <a:lstStyle/>
          <a:p>
            <a:r>
              <a:rPr lang="pt-BR" sz="1801" b="1" dirty="0"/>
              <a:t>Charles Arthur</a:t>
            </a:r>
            <a:r>
              <a:rPr lang="pt-BR" sz="1600" dirty="0">
                <a:ea typeface="Times New Roman" panose="02020603050405020304" pitchFamily="18" charset="0"/>
                <a:cs typeface="Times New Roman" panose="02020603050405020304" pitchFamily="18" charset="0"/>
              </a:rPr>
              <a:t> Morbey</a:t>
            </a:r>
            <a:r>
              <a:rPr lang="pt-BR" sz="1000" dirty="0"/>
              <a:t> (47)</a:t>
            </a:r>
          </a:p>
          <a:p>
            <a:r>
              <a:rPr lang="pt-BR" sz="1400" dirty="0"/>
              <a:t>b 1872 Mindelo, </a:t>
            </a:r>
            <a:r>
              <a:rPr lang="en-GB" sz="1400" dirty="0">
                <a:sym typeface="Wingdings" panose="05000000000000000000" pitchFamily="2" charset="2"/>
              </a:rPr>
              <a:t>d </a:t>
            </a:r>
            <a:r>
              <a:rPr lang="pt-BR" sz="1400" dirty="0"/>
              <a:t>1919 São Vicente </a:t>
            </a:r>
            <a:br>
              <a:rPr lang="pt-BR" sz="1400" dirty="0"/>
            </a:br>
            <a:r>
              <a:rPr lang="pt-BR" sz="1100" dirty="0"/>
              <a:t>m Adelina Ferro Coimbra </a:t>
            </a:r>
          </a:p>
          <a:p>
            <a:r>
              <a:rPr lang="pt-BR" sz="1100" dirty="0"/>
              <a:t>&gt; b 1905 d 1990  Winniefried Florence Morbey</a:t>
            </a:r>
          </a:p>
          <a:p>
            <a:r>
              <a:rPr lang="pt-BR" sz="1100" dirty="0"/>
              <a:t>&gt;&gt;                </a:t>
            </a:r>
            <a:r>
              <a:rPr lang="pt-BR" sz="1100" dirty="0">
                <a:hlinkClick r:id="rId4"/>
              </a:rPr>
              <a:t>Maria Fernanda Morbey de Almeida</a:t>
            </a:r>
            <a:endParaRPr lang="pt-BR" sz="1100" dirty="0"/>
          </a:p>
          <a:p>
            <a:r>
              <a:rPr lang="pt-BR" sz="1100" dirty="0"/>
              <a:t>&gt;&gt;&gt; b 1961 </a:t>
            </a:r>
            <a:r>
              <a:rPr lang="pt-BR" sz="1100" dirty="0">
                <a:hlinkClick r:id="rId5"/>
              </a:rPr>
              <a:t>Carlos José Morbey Almeida Duarte Silva</a:t>
            </a:r>
            <a:br>
              <a:rPr lang="pt-BR" sz="1100" b="1" dirty="0"/>
            </a:br>
            <a:r>
              <a:rPr lang="pt-BR" sz="1100" b="1" dirty="0"/>
              <a:t>           </a:t>
            </a:r>
            <a:r>
              <a:rPr lang="pt-BR" sz="1100" dirty="0"/>
              <a:t>living in Mindelo, Casa BENVINDO</a:t>
            </a:r>
            <a:br>
              <a:rPr lang="pt-BR" sz="1100" dirty="0"/>
            </a:br>
            <a:r>
              <a:rPr lang="pt-BR" sz="1100" dirty="0"/>
              <a:t>           m Luise &gt;&gt;&gt;&gt; Gabriel, Guilherme 	</a:t>
            </a:r>
          </a:p>
        </p:txBody>
      </p:sp>
      <p:sp>
        <p:nvSpPr>
          <p:cNvPr id="11" name="Rechteck 10"/>
          <p:cNvSpPr/>
          <p:nvPr/>
        </p:nvSpPr>
        <p:spPr>
          <a:xfrm>
            <a:off x="5005410" y="1770656"/>
            <a:ext cx="3476360" cy="1015791"/>
          </a:xfrm>
          <a:prstGeom prst="rect">
            <a:avLst/>
          </a:prstGeom>
        </p:spPr>
        <p:txBody>
          <a:bodyPr wrap="square">
            <a:spAutoFit/>
          </a:bodyPr>
          <a:lstStyle/>
          <a:p>
            <a:r>
              <a:rPr lang="pt-BR" sz="1801" b="1">
                <a:ea typeface="Times New Roman" panose="02020603050405020304" pitchFamily="18" charset="0"/>
                <a:cs typeface="Times New Roman" panose="02020603050405020304" pitchFamily="18" charset="0"/>
              </a:rPr>
              <a:t>Eliza </a:t>
            </a:r>
            <a:r>
              <a:rPr lang="pt-BR" sz="1801">
                <a:ea typeface="Times New Roman" panose="02020603050405020304" pitchFamily="18" charset="0"/>
                <a:cs typeface="Times New Roman" panose="02020603050405020304" pitchFamily="18" charset="0"/>
              </a:rPr>
              <a:t>Winifred Morbey (Arrobas)</a:t>
            </a:r>
            <a:r>
              <a:rPr lang="pt-BR" sz="1000">
                <a:ea typeface="Times New Roman" panose="02020603050405020304" pitchFamily="18" charset="0"/>
                <a:cs typeface="Times New Roman" panose="02020603050405020304" pitchFamily="18" charset="0"/>
              </a:rPr>
              <a:t> (94)</a:t>
            </a:r>
          </a:p>
          <a:p>
            <a:r>
              <a:rPr lang="pt-BR" sz="1400">
                <a:ea typeface="Times New Roman" panose="02020603050405020304" pitchFamily="18" charset="0"/>
                <a:cs typeface="Times New Roman" panose="02020603050405020304" pitchFamily="18" charset="0"/>
              </a:rPr>
              <a:t>b 1866 Mindelo, d 1960 Lisbon</a:t>
            </a:r>
            <a:br>
              <a:rPr lang="pt-BR" sz="1400">
                <a:ea typeface="Times New Roman" panose="02020603050405020304" pitchFamily="18" charset="0"/>
                <a:cs typeface="Times New Roman" panose="02020603050405020304" pitchFamily="18" charset="0"/>
              </a:rPr>
            </a:br>
            <a:r>
              <a:rPr lang="pt-BR" sz="1400">
                <a:cs typeface="Times New Roman" panose="02020603050405020304" pitchFamily="18" charset="0"/>
              </a:rPr>
              <a:t>Known as Tita, </a:t>
            </a:r>
            <a:br>
              <a:rPr lang="pt-BR" sz="1400">
                <a:cs typeface="Times New Roman" panose="02020603050405020304" pitchFamily="18" charset="0"/>
              </a:rPr>
            </a:br>
            <a:r>
              <a:rPr lang="pt-BR" sz="1400">
                <a:cs typeface="Times New Roman" panose="02020603050405020304" pitchFamily="18" charset="0"/>
              </a:rPr>
              <a:t>m Cor. Caetano Maria Barreiros </a:t>
            </a:r>
            <a:r>
              <a:rPr lang="pt-BR" sz="1400" b="1">
                <a:cs typeface="Times New Roman" panose="02020603050405020304" pitchFamily="18" charset="0"/>
              </a:rPr>
              <a:t>Arrobas</a:t>
            </a:r>
            <a:endParaRPr lang="de-DE" sz="1400" b="1"/>
          </a:p>
        </p:txBody>
      </p:sp>
      <p:sp>
        <p:nvSpPr>
          <p:cNvPr id="16" name="Rectangle 4"/>
          <p:cNvSpPr>
            <a:spLocks noChangeArrowheads="1"/>
          </p:cNvSpPr>
          <p:nvPr/>
        </p:nvSpPr>
        <p:spPr bwMode="auto">
          <a:xfrm>
            <a:off x="8975668" y="3339832"/>
            <a:ext cx="3466281" cy="584904"/>
          </a:xfrm>
          <a:prstGeom prst="rect">
            <a:avLst/>
          </a:prstGeom>
          <a:noFill/>
        </p:spPr>
        <p:txBody>
          <a:bodyPr wrap="square" rtlCol="0">
            <a:spAutoFit/>
          </a:bodyPr>
          <a:lstStyle/>
          <a:p>
            <a:pPr eaLnBrk="0" fontAlgn="base" hangingPunct="0">
              <a:spcBef>
                <a:spcPct val="0"/>
              </a:spcBef>
              <a:spcAft>
                <a:spcPct val="0"/>
              </a:spcAft>
            </a:pPr>
            <a:r>
              <a:rPr lang="en-GB" altLang="de-DE" sz="1801" b="1">
                <a:ea typeface="Times New Roman" panose="02020603050405020304" pitchFamily="18" charset="0"/>
                <a:cs typeface="Arial" panose="020B0604020202020204" pitchFamily="34" charset="0"/>
              </a:rPr>
              <a:t>Frank Bertram</a:t>
            </a:r>
            <a:r>
              <a:rPr lang="pt-BR" sz="1801">
                <a:ea typeface="Times New Roman" panose="02020603050405020304" pitchFamily="18" charset="0"/>
                <a:cs typeface="Times New Roman" panose="02020603050405020304" pitchFamily="18" charset="0"/>
              </a:rPr>
              <a:t> Morbey </a:t>
            </a:r>
            <a:r>
              <a:rPr lang="en-GB" altLang="de-DE" sz="1000">
                <a:ea typeface="Times New Roman" panose="02020603050405020304" pitchFamily="18" charset="0"/>
                <a:cs typeface="Arial" panose="020B0604020202020204" pitchFamily="34" charset="0"/>
              </a:rPr>
              <a:t>(23)</a:t>
            </a:r>
          </a:p>
          <a:p>
            <a:pPr lvl="0" eaLnBrk="0" fontAlgn="base" hangingPunct="0">
              <a:spcBef>
                <a:spcPct val="0"/>
              </a:spcBef>
              <a:spcAft>
                <a:spcPct val="0"/>
              </a:spcAft>
            </a:pPr>
            <a:r>
              <a:rPr lang="en-GB" altLang="de-DE" sz="1400">
                <a:ea typeface="Times New Roman" panose="02020603050405020304" pitchFamily="18" charset="0"/>
                <a:cs typeface="Arial" panose="020B0604020202020204" pitchFamily="34" charset="0"/>
              </a:rPr>
              <a:t>b 1873 Mindelo, </a:t>
            </a:r>
            <a:r>
              <a:rPr lang="en-GB" altLang="de-DE" sz="1400">
                <a:sym typeface="Wingdings" panose="05000000000000000000" pitchFamily="2" charset="2"/>
              </a:rPr>
              <a:t>d </a:t>
            </a:r>
            <a:r>
              <a:rPr lang="en-GB" altLang="de-DE" sz="1400">
                <a:ea typeface="Times New Roman" panose="02020603050405020304" pitchFamily="18" charset="0"/>
                <a:cs typeface="Arial" panose="020B0604020202020204" pitchFamily="34" charset="0"/>
              </a:rPr>
              <a:t>1895 </a:t>
            </a:r>
            <a:r>
              <a:rPr lang="en-GB" altLang="de-DE" sz="1400" err="1">
                <a:ea typeface="Times New Roman" panose="02020603050405020304" pitchFamily="18" charset="0"/>
                <a:cs typeface="Arial" panose="020B0604020202020204" pitchFamily="34" charset="0"/>
              </a:rPr>
              <a:t>Mindelo</a:t>
            </a:r>
            <a:endParaRPr lang="en-GB" altLang="de-DE" sz="1400">
              <a:ea typeface="Times New Roman" panose="02020603050405020304" pitchFamily="18" charset="0"/>
              <a:cs typeface="Arial" panose="020B0604020202020204" pitchFamily="34" charset="0"/>
            </a:endParaRPr>
          </a:p>
        </p:txBody>
      </p:sp>
      <p:sp>
        <p:nvSpPr>
          <p:cNvPr id="15" name="Rectangle 4"/>
          <p:cNvSpPr>
            <a:spLocks noChangeArrowheads="1"/>
          </p:cNvSpPr>
          <p:nvPr/>
        </p:nvSpPr>
        <p:spPr bwMode="auto">
          <a:xfrm>
            <a:off x="8975668" y="4023177"/>
            <a:ext cx="3038704" cy="584904"/>
          </a:xfrm>
          <a:prstGeom prst="rect">
            <a:avLst/>
          </a:prstGeom>
          <a:solidFill>
            <a:schemeClr val="bg1"/>
          </a:solid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pPr eaLnBrk="0" fontAlgn="base" hangingPunct="0">
              <a:spcBef>
                <a:spcPct val="0"/>
              </a:spcBef>
              <a:spcAft>
                <a:spcPct val="0"/>
              </a:spcAft>
            </a:pPr>
            <a:r>
              <a:rPr lang="en-US" altLang="de-DE" sz="1801" b="1">
                <a:ea typeface="Times New Roman" panose="02020603050405020304" pitchFamily="18" charset="0"/>
                <a:cs typeface="Arial" panose="020B0604020202020204" pitchFamily="34" charset="0"/>
              </a:rPr>
              <a:t>Thomas </a:t>
            </a:r>
            <a:r>
              <a:rPr lang="en-US" altLang="de-DE" sz="1801" b="1" err="1">
                <a:ea typeface="Times New Roman" panose="02020603050405020304" pitchFamily="18" charset="0"/>
                <a:cs typeface="Arial" panose="020B0604020202020204" pitchFamily="34" charset="0"/>
              </a:rPr>
              <a:t>Macauley</a:t>
            </a:r>
            <a:r>
              <a:rPr lang="en-US" altLang="de-DE" sz="1801" b="1">
                <a:ea typeface="Times New Roman" panose="02020603050405020304" pitchFamily="18" charset="0"/>
                <a:cs typeface="Arial" panose="020B0604020202020204" pitchFamily="34" charset="0"/>
              </a:rPr>
              <a:t> </a:t>
            </a:r>
            <a:r>
              <a:rPr lang="pt-BR" sz="1801">
                <a:ea typeface="Times New Roman" panose="02020603050405020304" pitchFamily="18" charset="0"/>
                <a:cs typeface="Times New Roman" panose="02020603050405020304" pitchFamily="18" charset="0"/>
              </a:rPr>
              <a:t>Morbey </a:t>
            </a:r>
            <a:r>
              <a:rPr lang="en-US" altLang="de-DE" sz="1000">
                <a:ea typeface="Times New Roman" panose="02020603050405020304" pitchFamily="18" charset="0"/>
                <a:cs typeface="Arial" panose="020B0604020202020204" pitchFamily="34" charset="0"/>
              </a:rPr>
              <a:t>(79)</a:t>
            </a:r>
          </a:p>
          <a:p>
            <a:pPr eaLnBrk="0" fontAlgn="base" hangingPunct="0">
              <a:spcBef>
                <a:spcPct val="0"/>
              </a:spcBef>
              <a:spcAft>
                <a:spcPct val="0"/>
              </a:spcAft>
            </a:pPr>
            <a:r>
              <a:rPr lang="en-US" altLang="de-DE" sz="1400">
                <a:ea typeface="Times New Roman" panose="02020603050405020304" pitchFamily="18" charset="0"/>
                <a:cs typeface="Arial" panose="020B0604020202020204" pitchFamily="34" charset="0"/>
              </a:rPr>
              <a:t>b 1875 Mindelo, </a:t>
            </a:r>
            <a:r>
              <a:rPr lang="en-GB" altLang="de-DE" sz="1400">
                <a:sym typeface="Wingdings" panose="05000000000000000000" pitchFamily="2" charset="2"/>
              </a:rPr>
              <a:t>d </a:t>
            </a:r>
            <a:r>
              <a:rPr lang="en-US" altLang="de-DE" sz="1400">
                <a:ea typeface="Times New Roman" panose="02020603050405020304" pitchFamily="18" charset="0"/>
                <a:cs typeface="Arial" panose="020B0604020202020204" pitchFamily="34" charset="0"/>
              </a:rPr>
              <a:t>1954 Lisbon</a:t>
            </a:r>
            <a:endParaRPr lang="en-US" altLang="de-DE" sz="1000">
              <a:ea typeface="Times New Roman" panose="02020603050405020304" pitchFamily="18" charset="0"/>
              <a:cs typeface="Arial" panose="020B0604020202020204" pitchFamily="34" charset="0"/>
            </a:endParaRPr>
          </a:p>
        </p:txBody>
      </p:sp>
      <p:sp>
        <p:nvSpPr>
          <p:cNvPr id="12" name="Textfeld 11"/>
          <p:cNvSpPr txBox="1"/>
          <p:nvPr/>
        </p:nvSpPr>
        <p:spPr>
          <a:xfrm>
            <a:off x="8975667" y="4706522"/>
            <a:ext cx="3216333" cy="1646733"/>
          </a:xfrm>
          <a:prstGeom prst="rect">
            <a:avLst/>
          </a:prstGeom>
          <a:noFill/>
        </p:spPr>
        <p:txBody>
          <a:bodyPr wrap="square" rtlCol="0">
            <a:spAutoFit/>
          </a:bodyPr>
          <a:lstStyle/>
          <a:p>
            <a:r>
              <a:rPr lang="pt-BR" sz="1801" b="1"/>
              <a:t>Tereza de Jesus Alice</a:t>
            </a:r>
            <a:r>
              <a:rPr lang="pt-BR" sz="1600">
                <a:ea typeface="Times New Roman" panose="02020603050405020304" pitchFamily="18" charset="0"/>
                <a:cs typeface="Times New Roman" panose="02020603050405020304" pitchFamily="18" charset="0"/>
              </a:rPr>
              <a:t> </a:t>
            </a:r>
            <a:r>
              <a:rPr lang="pt-BR" sz="1400">
                <a:ea typeface="Times New Roman" panose="02020603050405020304" pitchFamily="18" charset="0"/>
                <a:cs typeface="Times New Roman" panose="02020603050405020304" pitchFamily="18" charset="0"/>
              </a:rPr>
              <a:t>Morbey (Afonso) </a:t>
            </a:r>
            <a:r>
              <a:rPr lang="pt-BR" sz="1000"/>
              <a:t>(96)</a:t>
            </a:r>
          </a:p>
          <a:p>
            <a:r>
              <a:rPr lang="pt-BR" sz="1400"/>
              <a:t>b 1877 Mindelo, </a:t>
            </a:r>
            <a:r>
              <a:rPr lang="en-GB" sz="1400">
                <a:sym typeface="Wingdings" panose="05000000000000000000" pitchFamily="2" charset="2"/>
              </a:rPr>
              <a:t>d </a:t>
            </a:r>
            <a:r>
              <a:rPr lang="pt-BR" sz="1400"/>
              <a:t>1973 Oeiras </a:t>
            </a:r>
            <a:br>
              <a:rPr lang="pt-BR" sz="1400"/>
            </a:br>
            <a:r>
              <a:rPr lang="pt-BR" sz="1100"/>
              <a:t>m Maximiano José Leite </a:t>
            </a:r>
            <a:r>
              <a:rPr lang="pt-BR" sz="1100" b="1"/>
              <a:t>Afonso</a:t>
            </a:r>
          </a:p>
          <a:p>
            <a:r>
              <a:rPr lang="pt-BR" sz="1100"/>
              <a:t>&gt;                        José Morbey Afonso</a:t>
            </a:r>
            <a:br>
              <a:rPr lang="pt-BR" sz="1100"/>
            </a:br>
            <a:r>
              <a:rPr lang="pt-BR" sz="1100"/>
              <a:t>&gt;                        Edward Morbey Afonso</a:t>
            </a:r>
            <a:br>
              <a:rPr lang="pt-BR" sz="1100"/>
            </a:br>
            <a:r>
              <a:rPr lang="pt-BR" sz="1100"/>
              <a:t>&gt;                        António Morbey Afonso</a:t>
            </a:r>
          </a:p>
          <a:p>
            <a:r>
              <a:rPr lang="pt-BR" sz="1100"/>
              <a:t>&gt; 1914 - 2010 </a:t>
            </a:r>
            <a:r>
              <a:rPr lang="pt-BR" sz="1100" b="1"/>
              <a:t>Jorge Morbey </a:t>
            </a:r>
            <a:r>
              <a:rPr lang="pt-BR" sz="1100"/>
              <a:t>Afonso (95)</a:t>
            </a:r>
            <a:endParaRPr lang="en-GB" sz="1100"/>
          </a:p>
        </p:txBody>
      </p:sp>
      <p:grpSp>
        <p:nvGrpSpPr>
          <p:cNvPr id="18" name="Gruppieren 17"/>
          <p:cNvGrpSpPr/>
          <p:nvPr/>
        </p:nvGrpSpPr>
        <p:grpSpPr>
          <a:xfrm>
            <a:off x="4447625" y="775780"/>
            <a:ext cx="246025" cy="188622"/>
            <a:chOff x="6505958" y="408026"/>
            <a:chExt cx="246024" cy="228584"/>
          </a:xfrm>
        </p:grpSpPr>
        <p:sp>
          <p:nvSpPr>
            <p:cNvPr id="19" name="Rechteck 18"/>
            <p:cNvSpPr/>
            <p:nvPr/>
          </p:nvSpPr>
          <p:spPr>
            <a:xfrm>
              <a:off x="6505958" y="540644"/>
              <a:ext cx="246024" cy="95966"/>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1"/>
            </a:p>
          </p:txBody>
        </p:sp>
        <p:sp>
          <p:nvSpPr>
            <p:cNvPr id="20" name="Gleich 19"/>
            <p:cNvSpPr/>
            <p:nvPr/>
          </p:nvSpPr>
          <p:spPr>
            <a:xfrm>
              <a:off x="6505958" y="408026"/>
              <a:ext cx="246024" cy="228584"/>
            </a:xfrm>
            <a:prstGeom prst="mathEqual">
              <a:avLst>
                <a:gd name="adj1" fmla="val 3568"/>
                <a:gd name="adj2" fmla="val 22669"/>
              </a:avLst>
            </a:prstGeom>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1">
                <a:solidFill>
                  <a:schemeClr val="tx1"/>
                </a:solidFill>
              </a:endParaRPr>
            </a:p>
          </p:txBody>
        </p:sp>
      </p:grpSp>
      <p:cxnSp>
        <p:nvCxnSpPr>
          <p:cNvPr id="25" name="Gewinkelter Verbinder 24"/>
          <p:cNvCxnSpPr>
            <a:endCxn id="10" idx="1"/>
          </p:cNvCxnSpPr>
          <p:nvPr/>
        </p:nvCxnSpPr>
        <p:spPr>
          <a:xfrm rot="16200000" flipH="1">
            <a:off x="8364038" y="1829478"/>
            <a:ext cx="729363" cy="49389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winkelter Verbinder 25"/>
          <p:cNvCxnSpPr>
            <a:stCxn id="40" idx="4"/>
            <a:endCxn id="11" idx="1"/>
          </p:cNvCxnSpPr>
          <p:nvPr/>
        </p:nvCxnSpPr>
        <p:spPr>
          <a:xfrm rot="16200000" flipH="1">
            <a:off x="4443730" y="1716872"/>
            <a:ext cx="695444" cy="42791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winkelter Verbinder 35"/>
          <p:cNvCxnSpPr>
            <a:stCxn id="41" idx="4"/>
            <a:endCxn id="15" idx="1"/>
          </p:cNvCxnSpPr>
          <p:nvPr/>
        </p:nvCxnSpPr>
        <p:spPr>
          <a:xfrm rot="16200000" flipH="1">
            <a:off x="7362459" y="2702419"/>
            <a:ext cx="2732521" cy="493897"/>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Ellipse 39"/>
          <p:cNvSpPr/>
          <p:nvPr/>
        </p:nvSpPr>
        <p:spPr>
          <a:xfrm>
            <a:off x="4552892" y="1533902"/>
            <a:ext cx="49206" cy="492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p:cNvSpPr/>
          <p:nvPr/>
        </p:nvSpPr>
        <p:spPr>
          <a:xfrm>
            <a:off x="8457168" y="1533902"/>
            <a:ext cx="49206" cy="492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2" name="Gewinkelter Verbinder 41"/>
          <p:cNvCxnSpPr>
            <a:stCxn id="41" idx="4"/>
            <a:endCxn id="12" idx="1"/>
          </p:cNvCxnSpPr>
          <p:nvPr/>
        </p:nvCxnSpPr>
        <p:spPr>
          <a:xfrm rot="16200000" flipH="1">
            <a:off x="6755329" y="3309550"/>
            <a:ext cx="3946781" cy="493896"/>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4"/>
          <p:cNvSpPr>
            <a:spLocks noChangeArrowheads="1"/>
          </p:cNvSpPr>
          <p:nvPr/>
        </p:nvSpPr>
        <p:spPr bwMode="auto">
          <a:xfrm>
            <a:off x="5005410" y="3122113"/>
            <a:ext cx="3316213" cy="800347"/>
          </a:xfrm>
          <a:prstGeom prst="rect">
            <a:avLst/>
          </a:prstGeom>
          <a:noFill/>
        </p:spPr>
        <p:txBody>
          <a:bodyPr wrap="square" rtlCol="0">
            <a:spAutoFit/>
          </a:bodyPr>
          <a:lstStyle/>
          <a:p>
            <a:pPr eaLnBrk="0" fontAlgn="base" hangingPunct="0">
              <a:spcBef>
                <a:spcPct val="0"/>
              </a:spcBef>
              <a:spcAft>
                <a:spcPct val="0"/>
              </a:spcAft>
            </a:pPr>
            <a:r>
              <a:rPr lang="pt-BR" altLang="de-DE" sz="1801" b="1">
                <a:ea typeface="Times New Roman" panose="02020603050405020304" pitchFamily="18" charset="0"/>
                <a:cs typeface="Arial" panose="020B0604020202020204" pitchFamily="34" charset="0"/>
              </a:rPr>
              <a:t>Edwin d´Eça</a:t>
            </a:r>
            <a:r>
              <a:rPr lang="pt-BR" sz="1801" b="1">
                <a:ea typeface="Times New Roman" panose="02020603050405020304" pitchFamily="18" charset="0"/>
                <a:cs typeface="Times New Roman" panose="02020603050405020304" pitchFamily="18" charset="0"/>
              </a:rPr>
              <a:t> </a:t>
            </a:r>
            <a:r>
              <a:rPr lang="pt-BR" sz="1801">
                <a:ea typeface="Times New Roman" panose="02020603050405020304" pitchFamily="18" charset="0"/>
                <a:cs typeface="Times New Roman" panose="02020603050405020304" pitchFamily="18" charset="0"/>
              </a:rPr>
              <a:t>Morbey</a:t>
            </a:r>
            <a:r>
              <a:rPr lang="pt-BR" sz="1000">
                <a:ea typeface="Times New Roman" panose="02020603050405020304" pitchFamily="18" charset="0"/>
                <a:cs typeface="Times New Roman" panose="02020603050405020304" pitchFamily="18" charset="0"/>
              </a:rPr>
              <a:t> (23)</a:t>
            </a:r>
            <a:r>
              <a:rPr lang="pt-BR" altLang="de-DE" sz="1000" b="1">
                <a:ea typeface="Times New Roman" panose="02020603050405020304" pitchFamily="18" charset="0"/>
                <a:cs typeface="Arial" panose="020B0604020202020204" pitchFamily="34" charset="0"/>
              </a:rPr>
              <a:t> </a:t>
            </a:r>
          </a:p>
          <a:p>
            <a:pPr eaLnBrk="0" fontAlgn="base" hangingPunct="0">
              <a:spcBef>
                <a:spcPct val="0"/>
              </a:spcBef>
              <a:spcAft>
                <a:spcPct val="0"/>
              </a:spcAft>
            </a:pPr>
            <a:r>
              <a:rPr lang="pt-BR" altLang="de-DE" sz="1400">
                <a:ea typeface="Times New Roman" panose="02020603050405020304" pitchFamily="18" charset="0"/>
                <a:cs typeface="Arial" panose="020B0604020202020204" pitchFamily="34" charset="0"/>
              </a:rPr>
              <a:t>b 1867 Mindelo, d 1890 Mindelo</a:t>
            </a:r>
            <a:br>
              <a:rPr lang="pt-BR" altLang="de-DE" sz="1400">
                <a:ea typeface="Times New Roman" panose="02020603050405020304" pitchFamily="18" charset="0"/>
                <a:cs typeface="Arial" panose="020B0604020202020204" pitchFamily="34" charset="0"/>
              </a:rPr>
            </a:br>
            <a:r>
              <a:rPr lang="pt-BR" altLang="de-DE" sz="1400">
                <a:ea typeface="Times New Roman" panose="02020603050405020304" pitchFamily="18" charset="0"/>
                <a:cs typeface="Arial" panose="020B0604020202020204" pitchFamily="34" charset="0"/>
              </a:rPr>
              <a:t>Consul of USA in Mindelo</a:t>
            </a:r>
            <a:endParaRPr lang="de-DE" altLang="de-DE" sz="1400">
              <a:ea typeface="Times New Roman" panose="02020603050405020304" pitchFamily="18" charset="0"/>
              <a:cs typeface="Arial" panose="020B0604020202020204" pitchFamily="34" charset="0"/>
              <a:sym typeface="Wingdings" panose="05000000000000000000" pitchFamily="2" charset="2"/>
            </a:endParaRPr>
          </a:p>
        </p:txBody>
      </p:sp>
      <p:sp>
        <p:nvSpPr>
          <p:cNvPr id="33" name="Rectangle 4"/>
          <p:cNvSpPr>
            <a:spLocks noChangeArrowheads="1"/>
          </p:cNvSpPr>
          <p:nvPr/>
        </p:nvSpPr>
        <p:spPr bwMode="auto">
          <a:xfrm>
            <a:off x="5005410" y="4258126"/>
            <a:ext cx="3316213" cy="1015791"/>
          </a:xfrm>
          <a:prstGeom prst="rect">
            <a:avLst/>
          </a:prstGeom>
          <a:solidFill>
            <a:schemeClr val="bg1"/>
          </a:solid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pPr eaLnBrk="0" fontAlgn="base" hangingPunct="0">
              <a:spcBef>
                <a:spcPct val="0"/>
              </a:spcBef>
              <a:spcAft>
                <a:spcPct val="0"/>
              </a:spcAft>
            </a:pPr>
            <a:r>
              <a:rPr lang="en-US" altLang="de-DE" sz="1801" b="1">
                <a:ea typeface="Times New Roman" panose="02020603050405020304" pitchFamily="18" charset="0"/>
                <a:cs typeface="Arial" panose="020B0604020202020204" pitchFamily="34" charset="0"/>
              </a:rPr>
              <a:t>Guilherme Reginald</a:t>
            </a:r>
            <a:r>
              <a:rPr lang="en-US" altLang="de-DE" sz="1801">
                <a:ea typeface="Times New Roman" panose="02020603050405020304" pitchFamily="18" charset="0"/>
                <a:cs typeface="Arial" panose="020B0604020202020204" pitchFamily="34" charset="0"/>
              </a:rPr>
              <a:t> Morbey</a:t>
            </a:r>
            <a:r>
              <a:rPr lang="en-US" altLang="de-DE" sz="1000">
                <a:ea typeface="Times New Roman" panose="02020603050405020304" pitchFamily="18" charset="0"/>
                <a:cs typeface="Arial" panose="020B0604020202020204" pitchFamily="34" charset="0"/>
              </a:rPr>
              <a:t> (71)</a:t>
            </a:r>
            <a:r>
              <a:rPr lang="en-US" altLang="de-DE" sz="1000" b="1">
                <a:ea typeface="Times New Roman" panose="02020603050405020304" pitchFamily="18" charset="0"/>
                <a:cs typeface="Arial" panose="020B0604020202020204" pitchFamily="34" charset="0"/>
              </a:rPr>
              <a:t> </a:t>
            </a:r>
          </a:p>
          <a:p>
            <a:pPr eaLnBrk="0" fontAlgn="base" hangingPunct="0">
              <a:spcBef>
                <a:spcPct val="0"/>
              </a:spcBef>
              <a:spcAft>
                <a:spcPct val="0"/>
              </a:spcAft>
            </a:pPr>
            <a:r>
              <a:rPr lang="en-US" altLang="de-DE" sz="1400">
                <a:ea typeface="Times New Roman" panose="02020603050405020304" pitchFamily="18" charset="0"/>
                <a:cs typeface="Arial" panose="020B0604020202020204" pitchFamily="34" charset="0"/>
              </a:rPr>
              <a:t>or William Reginald Morbey</a:t>
            </a:r>
          </a:p>
          <a:p>
            <a:pPr eaLnBrk="0" fontAlgn="base" hangingPunct="0">
              <a:spcBef>
                <a:spcPct val="0"/>
              </a:spcBef>
              <a:spcAft>
                <a:spcPct val="0"/>
              </a:spcAft>
            </a:pPr>
            <a:r>
              <a:rPr lang="en-US" altLang="de-DE" sz="1400">
                <a:ea typeface="Times New Roman" panose="02020603050405020304" pitchFamily="18" charset="0"/>
                <a:cs typeface="Arial" panose="020B0604020202020204" pitchFamily="34" charset="0"/>
              </a:rPr>
              <a:t>b 1869 Mindelo, d 1940 Lisbon </a:t>
            </a:r>
          </a:p>
          <a:p>
            <a:pPr eaLnBrk="0" fontAlgn="base" hangingPunct="0">
              <a:spcBef>
                <a:spcPct val="0"/>
              </a:spcBef>
              <a:spcAft>
                <a:spcPct val="0"/>
              </a:spcAft>
            </a:pPr>
            <a:r>
              <a:rPr lang="en-US" altLang="de-DE" sz="1400">
                <a:ea typeface="Times New Roman" panose="02020603050405020304" pitchFamily="18" charset="0"/>
                <a:cs typeface="Arial" panose="020B0604020202020204" pitchFamily="34" charset="0"/>
              </a:rPr>
              <a:t>civil servant</a:t>
            </a:r>
            <a:endParaRPr lang="de-DE" altLang="de-DE" sz="1400" b="1">
              <a:ea typeface="Times New Roman" panose="02020603050405020304" pitchFamily="18" charset="0"/>
              <a:cs typeface="Arial" panose="020B0604020202020204" pitchFamily="34" charset="0"/>
              <a:sym typeface="Wingdings" panose="05000000000000000000" pitchFamily="2" charset="2"/>
            </a:endParaRPr>
          </a:p>
        </p:txBody>
      </p:sp>
      <p:cxnSp>
        <p:nvCxnSpPr>
          <p:cNvPr id="45" name="Gewinkelter Verbinder 44"/>
          <p:cNvCxnSpPr>
            <a:stCxn id="41" idx="4"/>
            <a:endCxn id="16" idx="1"/>
          </p:cNvCxnSpPr>
          <p:nvPr/>
        </p:nvCxnSpPr>
        <p:spPr>
          <a:xfrm rot="16200000" flipH="1">
            <a:off x="7704131" y="2360747"/>
            <a:ext cx="2049176" cy="493897"/>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winkelter Verbinder 50"/>
          <p:cNvCxnSpPr>
            <a:stCxn id="40" idx="4"/>
            <a:endCxn id="32" idx="1"/>
          </p:cNvCxnSpPr>
          <p:nvPr/>
        </p:nvCxnSpPr>
        <p:spPr>
          <a:xfrm rot="16200000" flipH="1">
            <a:off x="3821863" y="2338739"/>
            <a:ext cx="1939179" cy="42791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winkelter Verbinder 57"/>
          <p:cNvCxnSpPr>
            <a:stCxn id="40" idx="4"/>
            <a:endCxn id="33" idx="1"/>
          </p:cNvCxnSpPr>
          <p:nvPr/>
        </p:nvCxnSpPr>
        <p:spPr>
          <a:xfrm rot="16200000" flipH="1">
            <a:off x="3199995" y="2960607"/>
            <a:ext cx="3182914" cy="427915"/>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winkelter Verbinder 61"/>
          <p:cNvCxnSpPr>
            <a:endCxn id="35" idx="1"/>
          </p:cNvCxnSpPr>
          <p:nvPr/>
        </p:nvCxnSpPr>
        <p:spPr>
          <a:xfrm rot="16200000" flipH="1">
            <a:off x="3015211" y="3954194"/>
            <a:ext cx="3617848" cy="493279"/>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r Verbinder 69"/>
          <p:cNvCxnSpPr>
            <a:stCxn id="40" idx="0"/>
            <a:endCxn id="19" idx="2"/>
          </p:cNvCxnSpPr>
          <p:nvPr/>
        </p:nvCxnSpPr>
        <p:spPr>
          <a:xfrm flipH="1" flipV="1">
            <a:off x="4570638" y="964402"/>
            <a:ext cx="6857" cy="569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r Verbinder 70"/>
          <p:cNvCxnSpPr/>
          <p:nvPr/>
        </p:nvCxnSpPr>
        <p:spPr>
          <a:xfrm flipH="1">
            <a:off x="4602098" y="1558499"/>
            <a:ext cx="39042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feld 73"/>
          <p:cNvSpPr txBox="1"/>
          <p:nvPr/>
        </p:nvSpPr>
        <p:spPr>
          <a:xfrm>
            <a:off x="3700882" y="173466"/>
            <a:ext cx="1734386" cy="523220"/>
          </a:xfrm>
          <a:prstGeom prst="rect">
            <a:avLst/>
          </a:prstGeom>
          <a:noFill/>
        </p:spPr>
        <p:txBody>
          <a:bodyPr wrap="none" rtlCol="0">
            <a:spAutoFit/>
          </a:bodyPr>
          <a:lstStyle/>
          <a:p>
            <a:pPr algn="ctr"/>
            <a:r>
              <a:rPr lang="de-DE" sz="1400"/>
              <a:t>S</a:t>
            </a:r>
            <a:r>
              <a:rPr lang="pt-PT" sz="1400"/>
              <a:t>ão Vicente, </a:t>
            </a:r>
            <a:r>
              <a:rPr lang="de-DE" sz="1400"/>
              <a:t>Mindelo</a:t>
            </a:r>
          </a:p>
          <a:p>
            <a:pPr algn="ctr"/>
            <a:r>
              <a:rPr lang="de-DE" sz="1400"/>
              <a:t>29.04.1865</a:t>
            </a:r>
          </a:p>
        </p:txBody>
      </p:sp>
      <p:pic>
        <p:nvPicPr>
          <p:cNvPr id="28" name="Picture 2" descr="https://th.bing.com/th?q=Link+Zeichen&amp;w=138&amp;h=138&amp;c=7&amp;o=5&amp;dpr=1.5&amp;pid=1.7&amp;mkt=de-DE&amp;cc=DE&amp;setlang=de&amp;adlt=moderate">
            <a:hlinkClick r:id="rId6" action="ppaction://hlinksldjump"/>
          </p:cNvPr>
          <p:cNvPicPr>
            <a:picLocks noChangeAspect="1" noChangeArrowheads="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15931" y="4301755"/>
            <a:ext cx="269323" cy="269323"/>
          </a:xfrm>
          <a:prstGeom prst="rect">
            <a:avLst/>
          </a:prstGeom>
          <a:solidFill>
            <a:schemeClr val="accent6">
              <a:lumMod val="75000"/>
            </a:schemeClr>
          </a:solidFill>
        </p:spPr>
      </p:pic>
      <p:pic>
        <p:nvPicPr>
          <p:cNvPr id="29" name="Picture 2" descr="https://th.bing.com/th?q=Link+Zeichen&amp;w=138&amp;h=138&amp;c=7&amp;o=5&amp;dpr=1.5&amp;pid=1.7&amp;mkt=de-DE&amp;cc=DE&amp;setlang=de&amp;adlt=moderate">
            <a:hlinkClick r:id="rId8" action="ppaction://hlinksldjump"/>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2192709" y="500087"/>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s://th.bing.com/th?q=Link+Zeichen&amp;w=138&amp;h=138&amp;c=7&amp;o=5&amp;dpr=1.5&amp;pid=1.7&amp;mkt=de-DE&amp;cc=DE&amp;setlang=de&amp;adlt=moderate">
            <a:hlinkClick r:id="rId9" action="ppaction://hlinksldjump"/>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879710" y="3945526"/>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barrosbrito.com/pictures/inacia_eca.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48554" y="4113213"/>
            <a:ext cx="1718039" cy="2465387"/>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4"/>
          <p:cNvSpPr>
            <a:spLocks noChangeArrowheads="1"/>
          </p:cNvSpPr>
          <p:nvPr/>
        </p:nvSpPr>
        <p:spPr bwMode="auto">
          <a:xfrm>
            <a:off x="5070775" y="5609584"/>
            <a:ext cx="7212920" cy="800347"/>
          </a:xfrm>
          <a:prstGeom prst="rect">
            <a:avLst/>
          </a:prstGeom>
          <a:noFill/>
        </p:spPr>
        <p:txBody>
          <a:bodyPr wrap="square" rtlCol="0">
            <a:spAutoFit/>
          </a:bodyPr>
          <a:lstStyle/>
          <a:p>
            <a:pPr eaLnBrk="0" fontAlgn="base" hangingPunct="0">
              <a:spcBef>
                <a:spcPct val="0"/>
              </a:spcBef>
              <a:spcAft>
                <a:spcPct val="0"/>
              </a:spcAft>
            </a:pPr>
            <a:r>
              <a:rPr lang="pt-BR" altLang="de-DE" sz="1801" b="1">
                <a:ea typeface="Times New Roman" panose="02020603050405020304" pitchFamily="18" charset="0"/>
                <a:cs typeface="Arial" panose="020B0604020202020204" pitchFamily="34" charset="0"/>
              </a:rPr>
              <a:t>Annie Florence</a:t>
            </a:r>
            <a:r>
              <a:rPr lang="pt-BR" altLang="de-DE" sz="1801">
                <a:ea typeface="Times New Roman" panose="02020603050405020304" pitchFamily="18" charset="0"/>
                <a:cs typeface="Arial" panose="020B0604020202020204" pitchFamily="34" charset="0"/>
              </a:rPr>
              <a:t> Morbey (Ferro)</a:t>
            </a:r>
            <a:r>
              <a:rPr lang="pt-BR" altLang="de-DE" sz="1000">
                <a:ea typeface="Times New Roman" panose="02020603050405020304" pitchFamily="18" charset="0"/>
                <a:cs typeface="Arial" panose="020B0604020202020204" pitchFamily="34" charset="0"/>
              </a:rPr>
              <a:t> (82) </a:t>
            </a:r>
          </a:p>
          <a:p>
            <a:pPr eaLnBrk="0" fontAlgn="base" hangingPunct="0">
              <a:spcBef>
                <a:spcPct val="0"/>
              </a:spcBef>
              <a:spcAft>
                <a:spcPct val="0"/>
              </a:spcAft>
            </a:pPr>
            <a:r>
              <a:rPr lang="pt-BR" altLang="de-DE" sz="1400">
                <a:ea typeface="Times New Roman" panose="02020603050405020304" pitchFamily="18" charset="0"/>
                <a:cs typeface="Arial" panose="020B0604020202020204" pitchFamily="34" charset="0"/>
              </a:rPr>
              <a:t>b 1870 Mindelo, </a:t>
            </a:r>
            <a:r>
              <a:rPr lang="en-GB" sz="1400">
                <a:sym typeface="Wingdings" panose="05000000000000000000" pitchFamily="2" charset="2"/>
              </a:rPr>
              <a:t>d 1</a:t>
            </a:r>
            <a:r>
              <a:rPr lang="pt-BR" altLang="de-DE" sz="1400">
                <a:ea typeface="Times New Roman" panose="02020603050405020304" pitchFamily="18" charset="0"/>
                <a:cs typeface="Arial" panose="020B0604020202020204" pitchFamily="34" charset="0"/>
              </a:rPr>
              <a:t>952 Mindelo</a:t>
            </a:r>
          </a:p>
          <a:p>
            <a:pPr eaLnBrk="0" fontAlgn="base" hangingPunct="0">
              <a:spcBef>
                <a:spcPct val="0"/>
              </a:spcBef>
              <a:spcAft>
                <a:spcPct val="0"/>
              </a:spcAft>
            </a:pPr>
            <a:r>
              <a:rPr lang="pt-BR" altLang="de-DE" sz="1400">
                <a:ea typeface="Times New Roman" panose="02020603050405020304" pitchFamily="18" charset="0"/>
                <a:cs typeface="Arial" panose="020B0604020202020204" pitchFamily="34" charset="0"/>
              </a:rPr>
              <a:t>m Benjamin da Silva Pinto </a:t>
            </a:r>
            <a:r>
              <a:rPr lang="pt-BR" altLang="de-DE" sz="1400" b="1">
                <a:ea typeface="Times New Roman" panose="02020603050405020304" pitchFamily="18" charset="0"/>
                <a:cs typeface="Arial" panose="020B0604020202020204" pitchFamily="34" charset="0"/>
              </a:rPr>
              <a:t>Ferro</a:t>
            </a:r>
          </a:p>
        </p:txBody>
      </p:sp>
      <p:pic>
        <p:nvPicPr>
          <p:cNvPr id="38" name="Picture 2" descr="https://th.bing.com/th?q=Link+Zeichen&amp;w=138&amp;h=138&amp;c=7&amp;o=5&amp;dpr=1.5&amp;pid=1.7&amp;mkt=de-DE&amp;cc=DE&amp;setlang=de&amp;adlt=moderate">
            <a:hlinkClick r:id="rId11" action="ppaction://hlinksldjump"/>
          </p:cNvPr>
          <p:cNvPicPr>
            <a:picLocks noChangeAspect="1" noChangeArrowheads="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88568" y="5659204"/>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39" name="Grafik 38"/>
          <p:cNvPicPr>
            <a:picLocks noChangeAspect="1"/>
          </p:cNvPicPr>
          <p:nvPr/>
        </p:nvPicPr>
        <p:blipFill rotWithShape="1">
          <a:blip r:embed="rId12"/>
          <a:srcRect l="17921" t="7247" r="17320" b="23065"/>
          <a:stretch/>
        </p:blipFill>
        <p:spPr>
          <a:xfrm>
            <a:off x="3164840" y="5691366"/>
            <a:ext cx="701753" cy="1143598"/>
          </a:xfrm>
          <a:prstGeom prst="rect">
            <a:avLst/>
          </a:prstGeom>
        </p:spPr>
      </p:pic>
      <p:pic>
        <p:nvPicPr>
          <p:cNvPr id="44" name="Picture 2" descr="https://th.bing.com/th?q=Link+Zeichen&amp;w=138&amp;h=138&amp;c=7&amp;o=5&amp;dpr=1.5&amp;pid=1.7&amp;mkt=de-DE&amp;cc=DE&amp;setlang=de&amp;adlt=moderate">
            <a:hlinkClick r:id="rId13" action="ppaction://hlinksldjump"/>
          </p:cNvPr>
          <p:cNvPicPr>
            <a:picLocks noChangeAspect="1" noChangeArrowheads="1"/>
          </p:cNvPicPr>
          <p:nvPr/>
        </p:nvPicPr>
        <p:blipFill>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9110214" y="477508"/>
            <a:ext cx="269323" cy="269323"/>
          </a:xfrm>
          <a:prstGeom prst="rect">
            <a:avLst/>
          </a:prstGeom>
          <a:solidFill>
            <a:schemeClr val="accent6">
              <a:lumMod val="75000"/>
            </a:schemeClr>
          </a:solidFill>
        </p:spPr>
      </p:pic>
      <p:pic>
        <p:nvPicPr>
          <p:cNvPr id="46" name="Grafik 45"/>
          <p:cNvPicPr>
            <a:picLocks noChangeAspect="1"/>
          </p:cNvPicPr>
          <p:nvPr/>
        </p:nvPicPr>
        <p:blipFill>
          <a:blip r:embed="rId14"/>
          <a:stretch>
            <a:fillRect/>
          </a:stretch>
        </p:blipFill>
        <p:spPr>
          <a:xfrm>
            <a:off x="2153271" y="5695638"/>
            <a:ext cx="864732" cy="1135054"/>
          </a:xfrm>
          <a:prstGeom prst="rect">
            <a:avLst/>
          </a:prstGeom>
        </p:spPr>
      </p:pic>
      <p:cxnSp>
        <p:nvCxnSpPr>
          <p:cNvPr id="48" name="Gerader Verbinder 47"/>
          <p:cNvCxnSpPr>
            <a:stCxn id="56" idx="1"/>
            <a:endCxn id="50" idx="3"/>
          </p:cNvCxnSpPr>
          <p:nvPr/>
        </p:nvCxnSpPr>
        <p:spPr>
          <a:xfrm flipH="1">
            <a:off x="2660166" y="851525"/>
            <a:ext cx="1670004" cy="0"/>
          </a:xfrm>
          <a:prstGeom prst="line">
            <a:avLst/>
          </a:prstGeom>
          <a:ln w="12700"/>
        </p:spPr>
        <p:style>
          <a:lnRef idx="3">
            <a:schemeClr val="dk1"/>
          </a:lnRef>
          <a:fillRef idx="0">
            <a:schemeClr val="dk1"/>
          </a:fillRef>
          <a:effectRef idx="2">
            <a:schemeClr val="dk1"/>
          </a:effectRef>
          <a:fontRef idx="minor">
            <a:schemeClr val="tx1"/>
          </a:fontRef>
        </p:style>
      </p:cxnSp>
      <p:sp>
        <p:nvSpPr>
          <p:cNvPr id="49" name="Rechteck 48"/>
          <p:cNvSpPr/>
          <p:nvPr/>
        </p:nvSpPr>
        <p:spPr>
          <a:xfrm>
            <a:off x="5045533" y="804314"/>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p:cNvSpPr/>
          <p:nvPr/>
        </p:nvSpPr>
        <p:spPr>
          <a:xfrm>
            <a:off x="2565744" y="804314"/>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2" name="Gruppieren 51"/>
          <p:cNvGrpSpPr/>
          <p:nvPr/>
        </p:nvGrpSpPr>
        <p:grpSpPr>
          <a:xfrm>
            <a:off x="4330170" y="678675"/>
            <a:ext cx="499874" cy="345701"/>
            <a:chOff x="6552841" y="767991"/>
            <a:chExt cx="499874" cy="345701"/>
          </a:xfrm>
        </p:grpSpPr>
        <p:pic>
          <p:nvPicPr>
            <p:cNvPr id="53" name="Grafik 5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12700">
              <a:noFill/>
            </a:ln>
          </p:spPr>
        </p:pic>
        <p:sp>
          <p:nvSpPr>
            <p:cNvPr id="54" name="Rechteck 53"/>
            <p:cNvSpPr/>
            <p:nvPr/>
          </p:nvSpPr>
          <p:spPr>
            <a:xfrm>
              <a:off x="6757248" y="101927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p:cNvSpPr/>
            <p:nvPr/>
          </p:nvSpPr>
          <p:spPr>
            <a:xfrm>
              <a:off x="6958293"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p:cNvSpPr/>
            <p:nvPr/>
          </p:nvSpPr>
          <p:spPr>
            <a:xfrm>
              <a:off x="6552841"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p:cNvSpPr/>
            <p:nvPr/>
          </p:nvSpPr>
          <p:spPr>
            <a:xfrm>
              <a:off x="6757248" y="767991"/>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59" name="Gerader Verbinder 58"/>
          <p:cNvCxnSpPr>
            <a:stCxn id="49" idx="1"/>
            <a:endCxn id="55" idx="3"/>
          </p:cNvCxnSpPr>
          <p:nvPr/>
        </p:nvCxnSpPr>
        <p:spPr>
          <a:xfrm flipH="1">
            <a:off x="4830044" y="851525"/>
            <a:ext cx="215489" cy="0"/>
          </a:xfrm>
          <a:prstGeom prst="line">
            <a:avLst/>
          </a:prstGeom>
          <a:ln w="12700"/>
        </p:spPr>
        <p:style>
          <a:lnRef idx="3">
            <a:schemeClr val="dk1"/>
          </a:lnRef>
          <a:fillRef idx="0">
            <a:schemeClr val="dk1"/>
          </a:fillRef>
          <a:effectRef idx="2">
            <a:schemeClr val="dk1"/>
          </a:effectRef>
          <a:fontRef idx="minor">
            <a:schemeClr val="tx1"/>
          </a:fontRef>
        </p:style>
      </p:cxnSp>
      <p:sp>
        <p:nvSpPr>
          <p:cNvPr id="61" name="Ellipse 60"/>
          <p:cNvSpPr/>
          <p:nvPr/>
        </p:nvSpPr>
        <p:spPr>
          <a:xfrm>
            <a:off x="10394646" y="196933"/>
            <a:ext cx="378373" cy="378373"/>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p:cNvPicPr>
            <a:picLocks noChangeAspect="1"/>
          </p:cNvPicPr>
          <p:nvPr/>
        </p:nvPicPr>
        <p:blipFill>
          <a:blip r:embed="rId16"/>
          <a:stretch>
            <a:fillRect/>
          </a:stretch>
        </p:blipFill>
        <p:spPr>
          <a:xfrm>
            <a:off x="9924886" y="674455"/>
            <a:ext cx="1088101" cy="656842"/>
          </a:xfrm>
          <a:prstGeom prst="rect">
            <a:avLst/>
          </a:prstGeom>
        </p:spPr>
      </p:pic>
      <p:sp>
        <p:nvSpPr>
          <p:cNvPr id="2" name="Foliennummernplatzhalter 1"/>
          <p:cNvSpPr>
            <a:spLocks noGrp="1"/>
          </p:cNvSpPr>
          <p:nvPr>
            <p:ph type="sldNum" sz="quarter" idx="12"/>
          </p:nvPr>
        </p:nvSpPr>
        <p:spPr/>
        <p:txBody>
          <a:bodyPr/>
          <a:lstStyle/>
          <a:p>
            <a:fld id="{67EAFDB1-F3D4-4863-BCEA-E13DF22AE5EF}" type="slidenum">
              <a:rPr lang="de-DE" smtClean="0"/>
              <a:t>13</a:t>
            </a:fld>
            <a:endParaRPr lang="de-DE"/>
          </a:p>
        </p:txBody>
      </p:sp>
      <p:pic>
        <p:nvPicPr>
          <p:cNvPr id="9" name="Grafik 8" descr="Ein Bild, das Wappen, Emblem, Symbol, Krone enthält.&#10;&#10;KI-generierte Inhalte können fehlerhaft sein.">
            <a:extLst>
              <a:ext uri="{FF2B5EF4-FFF2-40B4-BE49-F238E27FC236}">
                <a16:creationId xmlns:a16="http://schemas.microsoft.com/office/drawing/2014/main" id="{7C34AC1F-F178-9AB5-B4D1-DE00D506DEC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22997" y="5391693"/>
            <a:ext cx="977538" cy="1466307"/>
          </a:xfrm>
          <a:prstGeom prst="rect">
            <a:avLst/>
          </a:prstGeom>
        </p:spPr>
      </p:pic>
    </p:spTree>
    <p:extLst>
      <p:ext uri="{BB962C8B-B14F-4D97-AF65-F5344CB8AC3E}">
        <p14:creationId xmlns:p14="http://schemas.microsoft.com/office/powerpoint/2010/main" val="273525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s://capeverdeanhistoryunearthed.com/wp-content/uploads/2015/07/aniceto-antc3b3nio-ferreira-alvares-mendes.jpg?w=327&amp;h=511&amp;cro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9083" y="8957"/>
            <a:ext cx="1715931" cy="268147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231113" y="2791560"/>
            <a:ext cx="4152174" cy="1446678"/>
          </a:xfrm>
          <a:prstGeom prst="rect">
            <a:avLst/>
          </a:prstGeom>
          <a:solidFill>
            <a:schemeClr val="bg1"/>
          </a:solidFill>
          <a:ln>
            <a:solidFill>
              <a:schemeClr val="accent6">
                <a:lumMod val="20000"/>
                <a:lumOff val="80000"/>
              </a:schemeClr>
            </a:solidFill>
          </a:ln>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de-DE"/>
            </a:defPPr>
            <a:lvl1pPr>
              <a:defRPr sz="1801"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b="0"/>
              <a:t>António Julio </a:t>
            </a:r>
            <a:r>
              <a:rPr lang="en-GB"/>
              <a:t>Pereira </a:t>
            </a:r>
            <a:r>
              <a:rPr lang="en-GB" err="1"/>
              <a:t>d’Eça</a:t>
            </a:r>
            <a:r>
              <a:rPr lang="en-GB" sz="1000" b="0"/>
              <a:t> (36)</a:t>
            </a:r>
            <a:br>
              <a:rPr lang="en-GB" sz="1400"/>
            </a:br>
            <a:r>
              <a:rPr lang="en-GB" sz="1400" b="0"/>
              <a:t>b </a:t>
            </a:r>
            <a:r>
              <a:rPr lang="en-GB" sz="1400" b="0">
                <a:solidFill>
                  <a:schemeClr val="tx1"/>
                </a:solidFill>
              </a:rPr>
              <a:t>31.03.1819 </a:t>
            </a:r>
            <a:r>
              <a:rPr lang="en-GB" sz="1400" b="0" err="1">
                <a:solidFill>
                  <a:schemeClr val="tx1"/>
                </a:solidFill>
              </a:rPr>
              <a:t>Valença</a:t>
            </a:r>
            <a:r>
              <a:rPr lang="en-GB" sz="1400" b="0">
                <a:solidFill>
                  <a:schemeClr val="tx1"/>
                </a:solidFill>
              </a:rPr>
              <a:t>, </a:t>
            </a:r>
            <a:r>
              <a:rPr lang="en-GB" sz="1400" b="0" err="1">
                <a:solidFill>
                  <a:schemeClr val="tx1"/>
                </a:solidFill>
              </a:rPr>
              <a:t>Viana</a:t>
            </a:r>
            <a:r>
              <a:rPr lang="en-GB" sz="1400" b="0">
                <a:solidFill>
                  <a:schemeClr val="tx1"/>
                </a:solidFill>
              </a:rPr>
              <a:t> do Castelo, Portugal</a:t>
            </a:r>
            <a:br>
              <a:rPr lang="en-GB" sz="1400" b="0"/>
            </a:br>
            <a:r>
              <a:rPr lang="en-GB" sz="1400" b="0">
                <a:sym typeface="Wingdings" panose="05000000000000000000" pitchFamily="2" charset="2"/>
              </a:rPr>
              <a:t>d</a:t>
            </a:r>
            <a:r>
              <a:rPr lang="en-GB" sz="1400">
                <a:sym typeface="Wingdings" panose="05000000000000000000" pitchFamily="2" charset="2"/>
              </a:rPr>
              <a:t> </a:t>
            </a:r>
            <a:r>
              <a:rPr lang="en-GB" sz="1400" b="0">
                <a:sym typeface="Wingdings" panose="05000000000000000000" pitchFamily="2" charset="2"/>
              </a:rPr>
              <a:t>17</a:t>
            </a:r>
            <a:r>
              <a:rPr lang="en-GB" sz="1400" b="0"/>
              <a:t>.11.1855 Lisbon</a:t>
            </a:r>
          </a:p>
          <a:p>
            <a:br>
              <a:rPr lang="en-GB" sz="1400" b="0"/>
            </a:br>
            <a:r>
              <a:rPr lang="en-GB" sz="1400" b="0"/>
              <a:t>   </a:t>
            </a:r>
            <a:r>
              <a:rPr lang="en-US" sz="1400" b="0"/>
              <a:t>Military commander of Cabo Verde, </a:t>
            </a:r>
            <a:br>
              <a:rPr lang="en-US" sz="1400" b="0"/>
            </a:br>
            <a:r>
              <a:rPr lang="en-US" sz="1400" b="0"/>
              <a:t>   uncle of  </a:t>
            </a:r>
            <a:r>
              <a:rPr lang="en-US" sz="1400"/>
              <a:t>General Pereira </a:t>
            </a:r>
            <a:r>
              <a:rPr lang="en-US" sz="1400" err="1"/>
              <a:t>d'Eça</a:t>
            </a:r>
            <a:r>
              <a:rPr lang="en-US" sz="1400"/>
              <a:t> </a:t>
            </a:r>
            <a:endParaRPr lang="de-DE" sz="1400" b="0"/>
          </a:p>
        </p:txBody>
      </p:sp>
      <p:sp>
        <p:nvSpPr>
          <p:cNvPr id="8" name="Textfeld 7"/>
          <p:cNvSpPr txBox="1"/>
          <p:nvPr/>
        </p:nvSpPr>
        <p:spPr>
          <a:xfrm>
            <a:off x="5005410" y="2791560"/>
            <a:ext cx="4437995" cy="584904"/>
          </a:xfrm>
          <a:prstGeom prst="rect">
            <a:avLst/>
          </a:prstGeom>
          <a:noFill/>
        </p:spPr>
        <p:txBody>
          <a:bodyPr wrap="square" rtlCol="0">
            <a:spAutoFit/>
          </a:bodyPr>
          <a:lstStyle/>
          <a:p>
            <a:r>
              <a:rPr lang="en-GB" err="1"/>
              <a:t>Senhorina</a:t>
            </a:r>
            <a:r>
              <a:rPr lang="en-GB"/>
              <a:t> </a:t>
            </a:r>
            <a:r>
              <a:rPr lang="de-DE" err="1"/>
              <a:t>Cândida</a:t>
            </a:r>
            <a:r>
              <a:rPr lang="de-DE"/>
              <a:t> </a:t>
            </a:r>
            <a:r>
              <a:rPr lang="en-GB"/>
              <a:t>Ferreira (Pereira </a:t>
            </a:r>
            <a:r>
              <a:rPr lang="en-GB" err="1"/>
              <a:t>d´Eça</a:t>
            </a:r>
            <a:r>
              <a:rPr lang="pt-BR" sz="1801">
                <a:ea typeface="Times New Roman" panose="02020603050405020304" pitchFamily="18" charset="0"/>
                <a:cs typeface="Times New Roman" panose="02020603050405020304" pitchFamily="18" charset="0"/>
              </a:rPr>
              <a:t>)</a:t>
            </a:r>
            <a:r>
              <a:rPr lang="en-GB"/>
              <a:t> </a:t>
            </a:r>
          </a:p>
          <a:p>
            <a:r>
              <a:rPr lang="en-GB" sz="1400"/>
              <a:t>b 1821 Boa Vista, Cape Verde</a:t>
            </a:r>
            <a:endParaRPr lang="de-DE" sz="1400"/>
          </a:p>
        </p:txBody>
      </p:sp>
      <p:sp>
        <p:nvSpPr>
          <p:cNvPr id="11" name="Rechteck 10"/>
          <p:cNvSpPr/>
          <p:nvPr/>
        </p:nvSpPr>
        <p:spPr>
          <a:xfrm>
            <a:off x="5005410" y="3791357"/>
            <a:ext cx="4671990" cy="800347"/>
          </a:xfrm>
          <a:prstGeom prst="rect">
            <a:avLst/>
          </a:prstGeom>
        </p:spPr>
        <p:txBody>
          <a:bodyPr wrap="square">
            <a:spAutoFit/>
          </a:bodyPr>
          <a:lstStyle/>
          <a:p>
            <a:r>
              <a:rPr lang="pt-BR" sz="1801" b="1">
                <a:ea typeface="Times New Roman" panose="02020603050405020304" pitchFamily="18" charset="0"/>
                <a:cs typeface="Times New Roman" panose="02020603050405020304" pitchFamily="18" charset="0"/>
              </a:rPr>
              <a:t>Inácia de Assunção Pereira d´Eça </a:t>
            </a:r>
            <a:r>
              <a:rPr lang="pt-BR" sz="1801">
                <a:ea typeface="Times New Roman" panose="02020603050405020304" pitchFamily="18" charset="0"/>
                <a:cs typeface="Times New Roman" panose="02020603050405020304" pitchFamily="18" charset="0"/>
              </a:rPr>
              <a:t>(Morbey)</a:t>
            </a:r>
            <a:r>
              <a:rPr lang="pt-BR" sz="1000">
                <a:ea typeface="Times New Roman" panose="02020603050405020304" pitchFamily="18" charset="0"/>
                <a:cs typeface="Times New Roman" panose="02020603050405020304" pitchFamily="18" charset="0"/>
              </a:rPr>
              <a:t> (43)</a:t>
            </a:r>
            <a:r>
              <a:rPr lang="pt-BR">
                <a:ea typeface="Times New Roman" panose="02020603050405020304" pitchFamily="18" charset="0"/>
                <a:cs typeface="Times New Roman" panose="02020603050405020304" pitchFamily="18" charset="0"/>
              </a:rPr>
              <a:t> </a:t>
            </a:r>
          </a:p>
          <a:p>
            <a:r>
              <a:rPr lang="pt-BR" sz="1400">
                <a:ea typeface="Times New Roman" panose="02020603050405020304" pitchFamily="18" charset="0"/>
                <a:cs typeface="Times New Roman" panose="02020603050405020304" pitchFamily="18" charset="0"/>
              </a:rPr>
              <a:t>b 01.05.1845 Sal Rei, Boavista, Cabo Verde</a:t>
            </a:r>
          </a:p>
          <a:p>
            <a:r>
              <a:rPr lang="en-GB" sz="1400">
                <a:sym typeface="Wingdings" panose="05000000000000000000" pitchFamily="2" charset="2"/>
              </a:rPr>
              <a:t>d 27.05.</a:t>
            </a:r>
            <a:r>
              <a:rPr lang="en-GB" sz="1400"/>
              <a:t>1888 </a:t>
            </a:r>
            <a:r>
              <a:rPr lang="en-GB" sz="1400" err="1"/>
              <a:t>Min­delo</a:t>
            </a:r>
            <a:r>
              <a:rPr lang="pt-BR" sz="1400">
                <a:ea typeface="Times New Roman" panose="02020603050405020304" pitchFamily="18" charset="0"/>
                <a:cs typeface="Times New Roman" panose="02020603050405020304" pitchFamily="18" charset="0"/>
              </a:rPr>
              <a:t>, São Vicente, Cabo Verde</a:t>
            </a:r>
          </a:p>
        </p:txBody>
      </p:sp>
      <p:cxnSp>
        <p:nvCxnSpPr>
          <p:cNvPr id="26" name="Gewinkelter Verbinder 25"/>
          <p:cNvCxnSpPr>
            <a:stCxn id="42" idx="2"/>
            <a:endCxn id="11" idx="1"/>
          </p:cNvCxnSpPr>
          <p:nvPr/>
        </p:nvCxnSpPr>
        <p:spPr>
          <a:xfrm rot="16200000" flipH="1">
            <a:off x="4272705" y="3458826"/>
            <a:ext cx="1022490" cy="442919"/>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feld 42"/>
          <p:cNvSpPr txBox="1"/>
          <p:nvPr/>
        </p:nvSpPr>
        <p:spPr>
          <a:xfrm>
            <a:off x="6248291" y="144105"/>
            <a:ext cx="5072895" cy="1446550"/>
          </a:xfrm>
          <a:prstGeom prst="rect">
            <a:avLst/>
          </a:prstGeom>
          <a:noFill/>
        </p:spPr>
        <p:txBody>
          <a:bodyPr wrap="square" rtlCol="0">
            <a:spAutoFit/>
          </a:bodyPr>
          <a:lstStyle/>
          <a:p>
            <a:r>
              <a:rPr lang="pt-PT" b="1"/>
              <a:t>Aniceto António Ferreira </a:t>
            </a:r>
            <a:r>
              <a:rPr lang="pt-PT"/>
              <a:t>Alvares Mendes</a:t>
            </a:r>
            <a:r>
              <a:rPr lang="pt-PT" sz="1400"/>
              <a:t> </a:t>
            </a:r>
            <a:r>
              <a:rPr lang="pt-PT" sz="1000"/>
              <a:t>(77)</a:t>
            </a:r>
            <a:br>
              <a:rPr lang="pt-PT" sz="1000"/>
            </a:br>
            <a:r>
              <a:rPr lang="pt-PT" sz="1400"/>
              <a:t>b 1753 Viseu, Portugal, seit 1804 in Kap Verde </a:t>
            </a:r>
            <a:br>
              <a:rPr lang="pt-PT" sz="1400"/>
            </a:br>
            <a:r>
              <a:rPr lang="pt-PT" sz="1400"/>
              <a:t>d</a:t>
            </a:r>
            <a:r>
              <a:rPr lang="en-GB" sz="1400">
                <a:sym typeface="Wingdings" panose="05000000000000000000" pitchFamily="2" charset="2"/>
              </a:rPr>
              <a:t> </a:t>
            </a:r>
            <a:r>
              <a:rPr lang="pt-PT" sz="1400"/>
              <a:t>1830  Boa Vista, Cape Verde</a:t>
            </a:r>
            <a:br>
              <a:rPr lang="pt-PT" sz="1400"/>
            </a:br>
            <a:br>
              <a:rPr lang="pt-PT" sz="1400"/>
            </a:br>
            <a:r>
              <a:rPr lang="pt-PT" sz="1400"/>
              <a:t>   1787 Captain Major of Boa Vista</a:t>
            </a:r>
          </a:p>
          <a:p>
            <a:r>
              <a:rPr lang="pt-PT" sz="1400"/>
              <a:t>   1803 Coat of Arms from El-Rei D. João VI de Portugal</a:t>
            </a:r>
            <a:endParaRPr lang="en-GB"/>
          </a:p>
        </p:txBody>
      </p:sp>
      <p:sp>
        <p:nvSpPr>
          <p:cNvPr id="44" name="Textfeld 43"/>
          <p:cNvSpPr txBox="1"/>
          <p:nvPr/>
        </p:nvSpPr>
        <p:spPr>
          <a:xfrm>
            <a:off x="6323443" y="1807083"/>
            <a:ext cx="4997743" cy="800219"/>
          </a:xfrm>
          <a:prstGeom prst="rect">
            <a:avLst/>
          </a:prstGeom>
          <a:noFill/>
        </p:spPr>
        <p:txBody>
          <a:bodyPr wrap="square" rtlCol="0">
            <a:spAutoFit/>
          </a:bodyPr>
          <a:lstStyle/>
          <a:p>
            <a:r>
              <a:rPr lang="pt-PT" b="1"/>
              <a:t>Julio Cândido Ferreira</a:t>
            </a:r>
            <a:endParaRPr lang="en-GB"/>
          </a:p>
          <a:p>
            <a:r>
              <a:rPr lang="pt-BR" sz="1400"/>
              <a:t>Boa Vista, Cape Verde</a:t>
            </a:r>
          </a:p>
          <a:p>
            <a:r>
              <a:rPr lang="pt-BR" sz="1400"/>
              <a:t>1830 Reafirmation </a:t>
            </a:r>
            <a:r>
              <a:rPr lang="pt-PT" sz="1400"/>
              <a:t>Coat of Arms from El-Rei D. Miguel de Portugal</a:t>
            </a:r>
            <a:endParaRPr lang="de-DE" sz="1400"/>
          </a:p>
        </p:txBody>
      </p:sp>
      <p:sp>
        <p:nvSpPr>
          <p:cNvPr id="46" name="Textfeld 45"/>
          <p:cNvSpPr txBox="1"/>
          <p:nvPr/>
        </p:nvSpPr>
        <p:spPr>
          <a:xfrm>
            <a:off x="1504005" y="4891033"/>
            <a:ext cx="4624387" cy="1785489"/>
          </a:xfrm>
          <a:prstGeom prst="rect">
            <a:avLst/>
          </a:prstGeom>
          <a:noFill/>
          <a:ln>
            <a:noFill/>
          </a:ln>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de-DE"/>
            </a:defPPr>
            <a:lvl1pPr>
              <a:defRPr sz="1801"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pt-BR" b="0"/>
              <a:t>António Júlio da Costa Pereira </a:t>
            </a:r>
            <a:r>
              <a:rPr lang="en-GB" err="1"/>
              <a:t>d’Eça</a:t>
            </a:r>
            <a:r>
              <a:rPr lang="en-GB" sz="1000" b="0"/>
              <a:t> (65)</a:t>
            </a:r>
            <a:endParaRPr lang="pt-BR" b="0"/>
          </a:p>
          <a:p>
            <a:r>
              <a:rPr lang="en-GB" sz="1400" b="0"/>
              <a:t>b 31.03.1852 Lisbon, Portugal</a:t>
            </a:r>
            <a:br>
              <a:rPr lang="en-GB" sz="1400" b="0"/>
            </a:br>
            <a:r>
              <a:rPr lang="en-GB" sz="1400" b="0">
                <a:sym typeface="Wingdings" panose="05000000000000000000" pitchFamily="2" charset="2"/>
              </a:rPr>
              <a:t>d</a:t>
            </a:r>
            <a:r>
              <a:rPr lang="en-GB" sz="1400">
                <a:sym typeface="Wingdings" panose="05000000000000000000" pitchFamily="2" charset="2"/>
              </a:rPr>
              <a:t> </a:t>
            </a:r>
            <a:r>
              <a:rPr lang="en-GB" sz="1400" b="0"/>
              <a:t>06.11.1917</a:t>
            </a:r>
          </a:p>
          <a:p>
            <a:r>
              <a:rPr lang="en-US" sz="1400" b="0"/>
              <a:t>commonly known as </a:t>
            </a:r>
            <a:r>
              <a:rPr lang="en-US" sz="1400"/>
              <a:t>General Pereira </a:t>
            </a:r>
            <a:r>
              <a:rPr lang="en-US" sz="1400" err="1"/>
              <a:t>d'Eça</a:t>
            </a:r>
            <a:r>
              <a:rPr lang="en-US" sz="1400"/>
              <a:t> </a:t>
            </a:r>
            <a:r>
              <a:rPr lang="en-US" sz="1400" b="0"/>
              <a:t>– at the Portuguese Army, an administrator colonial and minister of War (1914-1915</a:t>
            </a:r>
            <a:r>
              <a:rPr lang="en-US" b="0"/>
              <a:t>)</a:t>
            </a:r>
          </a:p>
          <a:p>
            <a:endParaRPr lang="en-US" b="0"/>
          </a:p>
        </p:txBody>
      </p:sp>
      <p:sp>
        <p:nvSpPr>
          <p:cNvPr id="47" name="Textfeld 46"/>
          <p:cNvSpPr txBox="1"/>
          <p:nvPr/>
        </p:nvSpPr>
        <p:spPr>
          <a:xfrm>
            <a:off x="2015642" y="144105"/>
            <a:ext cx="4112750" cy="1508362"/>
          </a:xfrm>
          <a:prstGeom prst="rect">
            <a:avLst/>
          </a:prstGeom>
          <a:noFill/>
          <a:ln>
            <a:noFill/>
          </a:ln>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de-DE"/>
            </a:defPPr>
            <a:lvl1pPr>
              <a:defRPr sz="1801"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pt-BR" b="0"/>
              <a:t>António Júlio </a:t>
            </a:r>
            <a:r>
              <a:rPr lang="pt-BR"/>
              <a:t>Pereira d’Eça</a:t>
            </a:r>
            <a:r>
              <a:rPr lang="pt-BR" b="0"/>
              <a:t> Freire e </a:t>
            </a:r>
            <a:br>
              <a:rPr lang="pt-BR" b="0"/>
            </a:br>
            <a:r>
              <a:rPr lang="pt-BR" b="0"/>
              <a:t>Castro PIMENTEL</a:t>
            </a:r>
            <a:r>
              <a:rPr lang="pt-BR" sz="1400" b="0"/>
              <a:t> </a:t>
            </a:r>
            <a:r>
              <a:rPr lang="pt-BR" sz="1000" b="0"/>
              <a:t>(71)</a:t>
            </a:r>
            <a:br>
              <a:rPr lang="pt-BR" sz="1000" b="0"/>
            </a:br>
            <a:r>
              <a:rPr lang="pt-BR" sz="1400" b="0"/>
              <a:t>b</a:t>
            </a:r>
            <a:r>
              <a:rPr lang="en-GB" sz="1400" b="0"/>
              <a:t> 14.03.1788  </a:t>
            </a:r>
            <a:r>
              <a:rPr lang="pt-BR" sz="1400" b="0"/>
              <a:t>Sto Estêvão, Valença, Viana do Castelo </a:t>
            </a:r>
            <a:br>
              <a:rPr lang="pt-BR" sz="1400" b="0"/>
            </a:br>
            <a:r>
              <a:rPr lang="pt-BR" sz="1400" b="0"/>
              <a:t>d</a:t>
            </a:r>
            <a:r>
              <a:rPr lang="en-GB" sz="1400">
                <a:sym typeface="Wingdings" panose="05000000000000000000" pitchFamily="2" charset="2"/>
              </a:rPr>
              <a:t> </a:t>
            </a:r>
            <a:r>
              <a:rPr lang="en-GB" sz="1400" b="0">
                <a:sym typeface="Wingdings" panose="05000000000000000000" pitchFamily="2" charset="2"/>
              </a:rPr>
              <a:t>13</a:t>
            </a:r>
            <a:r>
              <a:rPr lang="en-GB" sz="1400" b="0"/>
              <a:t>.06.1859 Lisbon</a:t>
            </a:r>
          </a:p>
          <a:p>
            <a:endParaRPr lang="en-GB" sz="1400" b="0"/>
          </a:p>
          <a:p>
            <a:endParaRPr lang="de-DE" sz="1400" b="0"/>
          </a:p>
        </p:txBody>
      </p:sp>
      <p:pic>
        <p:nvPicPr>
          <p:cNvPr id="22" name="Grafik 21"/>
          <p:cNvPicPr>
            <a:picLocks noChangeAspect="1"/>
          </p:cNvPicPr>
          <p:nvPr/>
        </p:nvPicPr>
        <p:blipFill>
          <a:blip r:embed="rId3"/>
          <a:stretch>
            <a:fillRect/>
          </a:stretch>
        </p:blipFill>
        <p:spPr>
          <a:xfrm>
            <a:off x="10450589" y="2740356"/>
            <a:ext cx="1732917" cy="2624317"/>
          </a:xfrm>
          <a:prstGeom prst="rect">
            <a:avLst/>
          </a:prstGeom>
        </p:spPr>
      </p:pic>
      <p:pic>
        <p:nvPicPr>
          <p:cNvPr id="23" name="Grafik 22"/>
          <p:cNvPicPr>
            <a:picLocks noChangeAspect="1"/>
          </p:cNvPicPr>
          <p:nvPr/>
        </p:nvPicPr>
        <p:blipFill>
          <a:blip r:embed="rId4"/>
          <a:stretch>
            <a:fillRect/>
          </a:stretch>
        </p:blipFill>
        <p:spPr>
          <a:xfrm>
            <a:off x="85190" y="24970"/>
            <a:ext cx="1875170" cy="2461364"/>
          </a:xfrm>
          <a:prstGeom prst="rect">
            <a:avLst/>
          </a:prstGeom>
        </p:spPr>
      </p:pic>
      <p:cxnSp>
        <p:nvCxnSpPr>
          <p:cNvPr id="56" name="Gerader Verbinder 55"/>
          <p:cNvCxnSpPr/>
          <p:nvPr/>
        </p:nvCxnSpPr>
        <p:spPr>
          <a:xfrm flipH="1" flipV="1">
            <a:off x="6291049" y="2228252"/>
            <a:ext cx="1" cy="567072"/>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7" name="Gerader Verbinder 56"/>
          <p:cNvCxnSpPr/>
          <p:nvPr/>
        </p:nvCxnSpPr>
        <p:spPr>
          <a:xfrm flipH="1" flipV="1">
            <a:off x="2553078" y="1264937"/>
            <a:ext cx="1" cy="1376415"/>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59" name="Gerader Verbinder 58"/>
          <p:cNvCxnSpPr/>
          <p:nvPr/>
        </p:nvCxnSpPr>
        <p:spPr>
          <a:xfrm flipV="1">
            <a:off x="632632" y="4263027"/>
            <a:ext cx="0" cy="58644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4" name="Picture 2" descr="https://th.bing.com/th?q=Link+Zeichen&amp;w=138&amp;h=138&amp;c=7&amp;o=5&amp;dpr=1.5&amp;pid=1.7&amp;mkt=de-DE&amp;cc=DE&amp;setlang=de&amp;adlt=moderate">
            <a:hlinkClick r:id="rId5" action="ppaction://hlinksldjump"/>
          </p:cNvPr>
          <p:cNvPicPr>
            <a:picLocks noChangeAspect="1" noChangeArrowheads="1"/>
          </p:cNvPicPr>
          <p:nvPr/>
        </p:nvPicPr>
        <p:blipFill>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4649645" y="3843890"/>
            <a:ext cx="269323" cy="269323"/>
          </a:xfrm>
          <a:prstGeom prst="rect">
            <a:avLst/>
          </a:prstGeom>
          <a:solidFill>
            <a:schemeClr val="accent6">
              <a:lumMod val="75000"/>
            </a:schemeClr>
          </a:solidFill>
        </p:spPr>
      </p:pic>
      <p:pic>
        <p:nvPicPr>
          <p:cNvPr id="2" name="Grafik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340" y="4947705"/>
            <a:ext cx="1027176" cy="1524000"/>
          </a:xfrm>
          <a:prstGeom prst="rect">
            <a:avLst/>
          </a:prstGeom>
        </p:spPr>
      </p:pic>
      <p:sp>
        <p:nvSpPr>
          <p:cNvPr id="28" name="Textfeld 27"/>
          <p:cNvSpPr txBox="1"/>
          <p:nvPr/>
        </p:nvSpPr>
        <p:spPr>
          <a:xfrm>
            <a:off x="268588" y="2449295"/>
            <a:ext cx="798617" cy="261610"/>
          </a:xfrm>
          <a:prstGeom prst="rect">
            <a:avLst/>
          </a:prstGeom>
          <a:noFill/>
        </p:spPr>
        <p:txBody>
          <a:bodyPr wrap="none" rtlCol="0">
            <a:spAutoFit/>
          </a:bodyPr>
          <a:lstStyle/>
          <a:p>
            <a:r>
              <a:rPr lang="de-DE" sz="1100"/>
              <a:t>Casa </a:t>
            </a:r>
            <a:r>
              <a:rPr lang="de-DE" sz="1100" err="1"/>
              <a:t>d’Eça</a:t>
            </a:r>
            <a:endParaRPr lang="de-DE" sz="1100"/>
          </a:p>
        </p:txBody>
      </p:sp>
      <p:sp>
        <p:nvSpPr>
          <p:cNvPr id="29" name="Textfeld 28"/>
          <p:cNvSpPr txBox="1"/>
          <p:nvPr/>
        </p:nvSpPr>
        <p:spPr>
          <a:xfrm>
            <a:off x="9310774" y="4248903"/>
            <a:ext cx="966931" cy="261610"/>
          </a:xfrm>
          <a:prstGeom prst="rect">
            <a:avLst/>
          </a:prstGeom>
          <a:noFill/>
        </p:spPr>
        <p:txBody>
          <a:bodyPr wrap="none" rtlCol="0">
            <a:spAutoFit/>
          </a:bodyPr>
          <a:lstStyle/>
          <a:p>
            <a:r>
              <a:rPr lang="de-DE" sz="1100"/>
              <a:t>Casa Ferreira</a:t>
            </a:r>
          </a:p>
        </p:txBody>
      </p:sp>
      <p:sp>
        <p:nvSpPr>
          <p:cNvPr id="30" name="Textfeld 29"/>
          <p:cNvSpPr txBox="1"/>
          <p:nvPr/>
        </p:nvSpPr>
        <p:spPr>
          <a:xfrm>
            <a:off x="8170517" y="5312219"/>
            <a:ext cx="663964" cy="430887"/>
          </a:xfrm>
          <a:prstGeom prst="rect">
            <a:avLst/>
          </a:prstGeom>
          <a:noFill/>
        </p:spPr>
        <p:txBody>
          <a:bodyPr wrap="none" rtlCol="0">
            <a:spAutoFit/>
          </a:bodyPr>
          <a:lstStyle/>
          <a:p>
            <a:r>
              <a:rPr lang="de-DE" sz="1100"/>
              <a:t>Arms </a:t>
            </a:r>
            <a:r>
              <a:rPr lang="de-DE" sz="1100" err="1"/>
              <a:t>of</a:t>
            </a:r>
            <a:r>
              <a:rPr lang="de-DE" sz="1100"/>
              <a:t> </a:t>
            </a:r>
          </a:p>
          <a:p>
            <a:r>
              <a:rPr lang="de-DE" sz="1100"/>
              <a:t>Alvares</a:t>
            </a:r>
          </a:p>
        </p:txBody>
      </p:sp>
      <p:sp>
        <p:nvSpPr>
          <p:cNvPr id="31" name="Textfeld 30"/>
          <p:cNvSpPr txBox="1"/>
          <p:nvPr/>
        </p:nvSpPr>
        <p:spPr>
          <a:xfrm>
            <a:off x="10771910" y="5638041"/>
            <a:ext cx="663964" cy="430887"/>
          </a:xfrm>
          <a:prstGeom prst="rect">
            <a:avLst/>
          </a:prstGeom>
          <a:noFill/>
        </p:spPr>
        <p:txBody>
          <a:bodyPr wrap="none" rtlCol="0">
            <a:spAutoFit/>
          </a:bodyPr>
          <a:lstStyle/>
          <a:p>
            <a:r>
              <a:rPr lang="de-DE" sz="1100"/>
              <a:t>Arms </a:t>
            </a:r>
            <a:r>
              <a:rPr lang="de-DE" sz="1100" err="1"/>
              <a:t>of</a:t>
            </a:r>
            <a:r>
              <a:rPr lang="de-DE" sz="1100"/>
              <a:t> </a:t>
            </a:r>
          </a:p>
          <a:p>
            <a:r>
              <a:rPr lang="de-DE" sz="1100"/>
              <a:t>Mendes</a:t>
            </a:r>
          </a:p>
        </p:txBody>
      </p:sp>
      <p:cxnSp>
        <p:nvCxnSpPr>
          <p:cNvPr id="10" name="Gerade Verbindung mit Pfeil 9"/>
          <p:cNvCxnSpPr/>
          <p:nvPr/>
        </p:nvCxnSpPr>
        <p:spPr>
          <a:xfrm>
            <a:off x="6291050" y="873328"/>
            <a:ext cx="0" cy="9527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Grafik 5"/>
          <p:cNvPicPr>
            <a:picLocks noChangeAspect="1"/>
          </p:cNvPicPr>
          <p:nvPr/>
        </p:nvPicPr>
        <p:blipFill>
          <a:blip r:embed="rId8"/>
          <a:stretch>
            <a:fillRect/>
          </a:stretch>
        </p:blipFill>
        <p:spPr>
          <a:xfrm>
            <a:off x="8753943" y="4503190"/>
            <a:ext cx="2042125" cy="2204073"/>
          </a:xfrm>
          <a:prstGeom prst="rect">
            <a:avLst/>
          </a:prstGeom>
        </p:spPr>
      </p:pic>
      <p:sp>
        <p:nvSpPr>
          <p:cNvPr id="3" name="Rechteck 2"/>
          <p:cNvSpPr/>
          <p:nvPr/>
        </p:nvSpPr>
        <p:spPr>
          <a:xfrm>
            <a:off x="444050" y="6445653"/>
            <a:ext cx="2140330" cy="430887"/>
          </a:xfrm>
          <a:prstGeom prst="rect">
            <a:avLst/>
          </a:prstGeom>
        </p:spPr>
        <p:txBody>
          <a:bodyPr wrap="none">
            <a:spAutoFit/>
          </a:bodyPr>
          <a:lstStyle/>
          <a:p>
            <a:pPr algn="just"/>
            <a:r>
              <a:rPr lang="de-DE" sz="1100" err="1"/>
              <a:t>Ondjiva</a:t>
            </a:r>
            <a:r>
              <a:rPr lang="de-DE" sz="1100"/>
              <a:t>/</a:t>
            </a:r>
            <a:r>
              <a:rPr lang="de-DE" sz="1100" err="1"/>
              <a:t>Ngiva</a:t>
            </a:r>
            <a:r>
              <a:rPr lang="de-DE" sz="1100"/>
              <a:t> [Vila Pereira </a:t>
            </a:r>
            <a:r>
              <a:rPr lang="de-DE" sz="1100" err="1"/>
              <a:t>d’Eça</a:t>
            </a:r>
            <a:r>
              <a:rPr lang="de-DE" sz="1100"/>
              <a:t>] </a:t>
            </a:r>
            <a:br>
              <a:rPr lang="de-DE" sz="1100"/>
            </a:br>
            <a:r>
              <a:rPr lang="de-DE" sz="1100" err="1"/>
              <a:t>Cunene</a:t>
            </a:r>
            <a:r>
              <a:rPr lang="de-DE" sz="1100"/>
              <a:t>, Angola</a:t>
            </a:r>
            <a:endParaRPr lang="de-DE" sz="1100" b="0" i="0">
              <a:effectLst/>
            </a:endParaRPr>
          </a:p>
        </p:txBody>
      </p:sp>
      <p:grpSp>
        <p:nvGrpSpPr>
          <p:cNvPr id="33" name="Gruppieren 32"/>
          <p:cNvGrpSpPr/>
          <p:nvPr/>
        </p:nvGrpSpPr>
        <p:grpSpPr>
          <a:xfrm>
            <a:off x="4428328" y="2920445"/>
            <a:ext cx="246025" cy="188622"/>
            <a:chOff x="6505958" y="408026"/>
            <a:chExt cx="246024" cy="228584"/>
          </a:xfrm>
        </p:grpSpPr>
        <p:sp>
          <p:nvSpPr>
            <p:cNvPr id="34" name="Rechteck 33"/>
            <p:cNvSpPr/>
            <p:nvPr/>
          </p:nvSpPr>
          <p:spPr>
            <a:xfrm>
              <a:off x="6505958" y="540644"/>
              <a:ext cx="246024" cy="95966"/>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1"/>
            </a:p>
          </p:txBody>
        </p:sp>
        <p:sp>
          <p:nvSpPr>
            <p:cNvPr id="35" name="Gleich 34"/>
            <p:cNvSpPr/>
            <p:nvPr/>
          </p:nvSpPr>
          <p:spPr>
            <a:xfrm>
              <a:off x="6505958" y="408026"/>
              <a:ext cx="246024" cy="228584"/>
            </a:xfrm>
            <a:prstGeom prst="mathEqual">
              <a:avLst>
                <a:gd name="adj1" fmla="val 3568"/>
                <a:gd name="adj2" fmla="val 22669"/>
              </a:avLst>
            </a:prstGeom>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1">
                <a:solidFill>
                  <a:schemeClr val="tx1"/>
                </a:solidFill>
              </a:endParaRPr>
            </a:p>
          </p:txBody>
        </p:sp>
      </p:grpSp>
      <p:cxnSp>
        <p:nvCxnSpPr>
          <p:cNvPr id="36" name="Gerader Verbinder 35"/>
          <p:cNvCxnSpPr>
            <a:stCxn id="48" idx="1"/>
            <a:endCxn id="38" idx="3"/>
          </p:cNvCxnSpPr>
          <p:nvPr/>
        </p:nvCxnSpPr>
        <p:spPr>
          <a:xfrm flipH="1">
            <a:off x="3150741" y="2996190"/>
            <a:ext cx="1160132" cy="0"/>
          </a:xfrm>
          <a:prstGeom prst="line">
            <a:avLst/>
          </a:prstGeom>
          <a:ln w="12700"/>
        </p:spPr>
        <p:style>
          <a:lnRef idx="3">
            <a:schemeClr val="dk1"/>
          </a:lnRef>
          <a:fillRef idx="0">
            <a:schemeClr val="dk1"/>
          </a:fillRef>
          <a:effectRef idx="2">
            <a:schemeClr val="dk1"/>
          </a:effectRef>
          <a:fontRef idx="minor">
            <a:schemeClr val="tx1"/>
          </a:fontRef>
        </p:style>
      </p:cxnSp>
      <p:sp>
        <p:nvSpPr>
          <p:cNvPr id="37" name="Rechteck 36"/>
          <p:cNvSpPr/>
          <p:nvPr/>
        </p:nvSpPr>
        <p:spPr>
          <a:xfrm>
            <a:off x="5026236" y="2948979"/>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p:cNvSpPr/>
          <p:nvPr/>
        </p:nvSpPr>
        <p:spPr>
          <a:xfrm>
            <a:off x="3056319" y="2948979"/>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9" name="Gruppieren 38"/>
          <p:cNvGrpSpPr/>
          <p:nvPr/>
        </p:nvGrpSpPr>
        <p:grpSpPr>
          <a:xfrm>
            <a:off x="4310873" y="2823340"/>
            <a:ext cx="499874" cy="345701"/>
            <a:chOff x="6552841" y="767991"/>
            <a:chExt cx="499874" cy="345701"/>
          </a:xfrm>
        </p:grpSpPr>
        <p:pic>
          <p:nvPicPr>
            <p:cNvPr id="41" name="Grafik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12700">
              <a:noFill/>
            </a:ln>
          </p:spPr>
        </p:pic>
        <p:sp>
          <p:nvSpPr>
            <p:cNvPr id="42" name="Rechteck 41"/>
            <p:cNvSpPr/>
            <p:nvPr/>
          </p:nvSpPr>
          <p:spPr>
            <a:xfrm>
              <a:off x="6757248" y="101927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p:cNvSpPr/>
            <p:nvPr/>
          </p:nvSpPr>
          <p:spPr>
            <a:xfrm>
              <a:off x="6958293"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p:cNvSpPr/>
            <p:nvPr/>
          </p:nvSpPr>
          <p:spPr>
            <a:xfrm>
              <a:off x="6552841"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p:cNvSpPr/>
            <p:nvPr/>
          </p:nvSpPr>
          <p:spPr>
            <a:xfrm>
              <a:off x="6757248" y="767991"/>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50" name="Gerader Verbinder 49"/>
          <p:cNvCxnSpPr>
            <a:stCxn id="37" idx="1"/>
            <a:endCxn id="45" idx="3"/>
          </p:cNvCxnSpPr>
          <p:nvPr/>
        </p:nvCxnSpPr>
        <p:spPr>
          <a:xfrm flipH="1">
            <a:off x="4810747" y="2996190"/>
            <a:ext cx="215489" cy="0"/>
          </a:xfrm>
          <a:prstGeom prst="line">
            <a:avLst/>
          </a:prstGeom>
          <a:ln w="12700"/>
        </p:spPr>
        <p:style>
          <a:lnRef idx="3">
            <a:schemeClr val="dk1"/>
          </a:lnRef>
          <a:fillRef idx="0">
            <a:schemeClr val="dk1"/>
          </a:fillRef>
          <a:effectRef idx="2">
            <a:schemeClr val="dk1"/>
          </a:effectRef>
          <a:fontRef idx="minor">
            <a:schemeClr val="tx1"/>
          </a:fontRef>
        </p:style>
      </p:cxnSp>
      <p:pic>
        <p:nvPicPr>
          <p:cNvPr id="51" name="Picture 8" descr="Coat of arms of Portuga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1712" y="1519929"/>
            <a:ext cx="1258196" cy="919030"/>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p:cNvSpPr>
            <a:spLocks noGrp="1"/>
          </p:cNvSpPr>
          <p:nvPr>
            <p:ph type="sldNum" sz="quarter" idx="12"/>
          </p:nvPr>
        </p:nvSpPr>
        <p:spPr/>
        <p:txBody>
          <a:bodyPr/>
          <a:lstStyle/>
          <a:p>
            <a:fld id="{67EAFDB1-F3D4-4863-BCEA-E13DF22AE5EF}" type="slidenum">
              <a:rPr lang="de-DE" smtClean="0"/>
              <a:t>14</a:t>
            </a:fld>
            <a:endParaRPr lang="de-DE"/>
          </a:p>
        </p:txBody>
      </p:sp>
      <p:pic>
        <p:nvPicPr>
          <p:cNvPr id="55" name="Picture 2" descr="Ayub Irawan photos, images, assets | Adobe Stock">
            <a:hlinkClick r:id="rId11" action="ppaction://hlinksldjump"/>
          </p:cNvPr>
          <p:cNvPicPr>
            <a:picLocks noChangeAspect="1" noChangeArrowheads="1"/>
          </p:cNvPicPr>
          <p:nvPr/>
        </p:nvPicPr>
        <p:blipFill rotWithShape="1">
          <a:blip r:embed="rId12" cstate="print">
            <a:duotone>
              <a:prstClr val="black"/>
              <a:schemeClr val="accent3">
                <a:tint val="45000"/>
                <a:satMod val="400000"/>
              </a:schemeClr>
            </a:duotone>
            <a:extLst>
              <a:ext uri="{28A0092B-C50C-407E-A947-70E740481C1C}">
                <a14:useLocalDpi xmlns:a14="http://schemas.microsoft.com/office/drawing/2010/main" val="0"/>
              </a:ext>
            </a:extLst>
          </a:blip>
          <a:srcRect l="-26"/>
          <a:stretch/>
        </p:blipFill>
        <p:spPr bwMode="auto">
          <a:xfrm>
            <a:off x="56500" y="6475935"/>
            <a:ext cx="349226" cy="349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605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362389" y="201806"/>
            <a:ext cx="11499528" cy="523220"/>
          </a:xfrm>
          <a:prstGeom prst="rect">
            <a:avLst/>
          </a:prstGeom>
          <a:noFill/>
        </p:spPr>
        <p:txBody>
          <a:bodyPr wrap="square" rtlCol="0">
            <a:spAutoFit/>
          </a:bodyPr>
          <a:lstStyle/>
          <a:p>
            <a:r>
              <a:rPr lang="en-US" sz="2800">
                <a:latin typeface="Berlin Sans FB" panose="020E0602020502020306" pitchFamily="34" charset="0"/>
                <a:cs typeface="Courier New" panose="02070309020205020404" pitchFamily="49" charset="0"/>
              </a:rPr>
              <a:t>Morbey</a:t>
            </a:r>
            <a:r>
              <a:rPr lang="en-US" sz="2000">
                <a:latin typeface="Berlin Sans FB" panose="020E0602020502020306" pitchFamily="34" charset="0"/>
              </a:rPr>
              <a:t> family tree </a:t>
            </a:r>
            <a:r>
              <a:rPr lang="en-US" sz="2000" err="1">
                <a:latin typeface="Berlin Sans FB" panose="020E0602020502020306" pitchFamily="34" charset="0"/>
              </a:rPr>
              <a:t>german</a:t>
            </a:r>
            <a:r>
              <a:rPr lang="en-US" sz="2000">
                <a:latin typeface="Berlin Sans FB" panose="020E0602020502020306" pitchFamily="34" charset="0"/>
              </a:rPr>
              <a:t> branch</a:t>
            </a:r>
          </a:p>
        </p:txBody>
      </p:sp>
      <p:sp>
        <p:nvSpPr>
          <p:cNvPr id="12" name="Textfeld 11">
            <a:hlinkClick r:id="rId2" action="ppaction://hlinksldjump"/>
          </p:cNvPr>
          <p:cNvSpPr txBox="1"/>
          <p:nvPr/>
        </p:nvSpPr>
        <p:spPr>
          <a:xfrm>
            <a:off x="412954" y="1205752"/>
            <a:ext cx="5094515" cy="369460"/>
          </a:xfrm>
          <a:prstGeom prst="rect">
            <a:avLst/>
          </a:prstGeom>
          <a:solidFill>
            <a:schemeClr val="bg1"/>
          </a:solidFill>
          <a:effectLst>
            <a:outerShdw blurRad="50800" dist="38100" dir="10800000" algn="r" rotWithShape="0">
              <a:prstClr val="black">
                <a:alpha val="40000"/>
              </a:prstClr>
            </a:outerShdw>
          </a:effectLst>
        </p:spPr>
        <p:txBody>
          <a:bodyPr wrap="square" rtlCol="0">
            <a:spAutoFit/>
          </a:bodyPr>
          <a:lstStyle/>
          <a:p>
            <a:r>
              <a:rPr lang="en-GB" sz="1801" b="1"/>
              <a:t>04 Morbey relatives from Cape Verde - Portugal</a:t>
            </a:r>
            <a:endParaRPr lang="en-GB" sz="1400"/>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833" y="1912502"/>
            <a:ext cx="1193456" cy="795637"/>
          </a:xfrm>
          <a:prstGeom prst="rect">
            <a:avLst/>
          </a:prstGeom>
        </p:spPr>
      </p:pic>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0156" y="1912502"/>
            <a:ext cx="1207708" cy="805139"/>
          </a:xfrm>
          <a:prstGeom prst="rect">
            <a:avLst/>
          </a:prstGeom>
        </p:spPr>
      </p:pic>
      <p:pic>
        <p:nvPicPr>
          <p:cNvPr id="16" name="Grafi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4729" y="1912502"/>
            <a:ext cx="1135346" cy="794742"/>
          </a:xfrm>
          <a:prstGeom prst="rect">
            <a:avLst/>
          </a:prstGeom>
        </p:spPr>
      </p:pic>
      <p:pic>
        <p:nvPicPr>
          <p:cNvPr id="1032" name="Picture 8" descr="Flag of Angol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1225" y="1915033"/>
            <a:ext cx="1190625" cy="7905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upload.wikimedia.org/wikipedia/commons/thumb/3/38/Flag_of_Cape_Verde.svg/120px-Flag_of_Cape_Verde.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8717" y="1912502"/>
            <a:ext cx="1344249" cy="793107"/>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rotWithShape="1">
          <a:blip r:embed="rId8"/>
          <a:srcRect t="2503"/>
          <a:stretch/>
        </p:blipFill>
        <p:spPr>
          <a:xfrm>
            <a:off x="433236" y="1912502"/>
            <a:ext cx="1331122" cy="793107"/>
          </a:xfrm>
          <a:prstGeom prst="rect">
            <a:avLst/>
          </a:prstGeom>
        </p:spPr>
      </p:pic>
      <p:pic>
        <p:nvPicPr>
          <p:cNvPr id="11" name="Grafik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39331" y="2850550"/>
            <a:ext cx="3718662" cy="3803498"/>
          </a:xfrm>
          <a:prstGeom prst="rect">
            <a:avLst/>
          </a:prstGeom>
        </p:spPr>
      </p:pic>
      <p:sp>
        <p:nvSpPr>
          <p:cNvPr id="2" name="Foliennummernplatzhalter 1"/>
          <p:cNvSpPr>
            <a:spLocks noGrp="1"/>
          </p:cNvSpPr>
          <p:nvPr>
            <p:ph type="sldNum" sz="quarter" idx="12"/>
          </p:nvPr>
        </p:nvSpPr>
        <p:spPr/>
        <p:txBody>
          <a:bodyPr/>
          <a:lstStyle/>
          <a:p>
            <a:fld id="{67EAFDB1-F3D4-4863-BCEA-E13DF22AE5EF}" type="slidenum">
              <a:rPr lang="de-DE" smtClean="0"/>
              <a:t>15</a:t>
            </a:fld>
            <a:endParaRPr lang="de-DE"/>
          </a:p>
        </p:txBody>
      </p:sp>
    </p:spTree>
    <p:extLst>
      <p:ext uri="{BB962C8B-B14F-4D97-AF65-F5344CB8AC3E}">
        <p14:creationId xmlns:p14="http://schemas.microsoft.com/office/powerpoint/2010/main" val="990641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uppieren 58"/>
          <p:cNvGrpSpPr/>
          <p:nvPr/>
        </p:nvGrpSpPr>
        <p:grpSpPr>
          <a:xfrm>
            <a:off x="4322503" y="832894"/>
            <a:ext cx="499874" cy="345701"/>
            <a:chOff x="6552841" y="767991"/>
            <a:chExt cx="499874" cy="345701"/>
          </a:xfrm>
        </p:grpSpPr>
        <p:pic>
          <p:nvPicPr>
            <p:cNvPr id="60" name="Grafik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12700">
              <a:noFill/>
            </a:ln>
          </p:spPr>
        </p:pic>
        <p:sp>
          <p:nvSpPr>
            <p:cNvPr id="61" name="Rechteck 60"/>
            <p:cNvSpPr/>
            <p:nvPr/>
          </p:nvSpPr>
          <p:spPr>
            <a:xfrm>
              <a:off x="6757248" y="101927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Rechteck 61"/>
            <p:cNvSpPr/>
            <p:nvPr/>
          </p:nvSpPr>
          <p:spPr>
            <a:xfrm>
              <a:off x="6958293"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Rechteck 62"/>
            <p:cNvSpPr/>
            <p:nvPr/>
          </p:nvSpPr>
          <p:spPr>
            <a:xfrm>
              <a:off x="6552841"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echteck 63"/>
            <p:cNvSpPr/>
            <p:nvPr/>
          </p:nvSpPr>
          <p:spPr>
            <a:xfrm>
              <a:off x="6757248" y="767991"/>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8" name="Textfeld 7"/>
          <p:cNvSpPr txBox="1"/>
          <p:nvPr/>
        </p:nvSpPr>
        <p:spPr>
          <a:xfrm>
            <a:off x="5005410" y="784967"/>
            <a:ext cx="4437995" cy="800219"/>
          </a:xfrm>
          <a:prstGeom prst="rect">
            <a:avLst/>
          </a:prstGeom>
          <a:noFill/>
        </p:spPr>
        <p:txBody>
          <a:bodyPr wrap="square" rtlCol="0">
            <a:spAutoFit/>
          </a:bodyPr>
          <a:lstStyle/>
          <a:p>
            <a:r>
              <a:rPr lang="de-DE" b="1"/>
              <a:t>Camila Rachel </a:t>
            </a:r>
            <a:r>
              <a:rPr lang="de-DE" b="1" err="1"/>
              <a:t>Bentubo</a:t>
            </a:r>
            <a:r>
              <a:rPr lang="de-DE" b="1"/>
              <a:t> Wahnon</a:t>
            </a:r>
            <a:r>
              <a:rPr lang="de-DE"/>
              <a:t> (Morbey) </a:t>
            </a:r>
            <a:r>
              <a:rPr lang="en-GB" sz="1000"/>
              <a:t>(83)</a:t>
            </a:r>
            <a:r>
              <a:rPr lang="de-DE" b="1"/>
              <a:t> </a:t>
            </a:r>
            <a:br>
              <a:rPr lang="de-DE"/>
            </a:br>
            <a:r>
              <a:rPr lang="en-GB" sz="1400"/>
              <a:t>b 20.04.1872 </a:t>
            </a:r>
            <a:r>
              <a:rPr lang="en-GB" sz="1400" err="1"/>
              <a:t>Ribeira</a:t>
            </a:r>
            <a:r>
              <a:rPr lang="en-GB" sz="1400"/>
              <a:t> Grande, S. Ant</a:t>
            </a:r>
            <a:r>
              <a:rPr lang="pt-PT" sz="1400"/>
              <a:t>ão</a:t>
            </a:r>
            <a:r>
              <a:rPr lang="en-GB" sz="1400"/>
              <a:t> </a:t>
            </a:r>
          </a:p>
          <a:p>
            <a:r>
              <a:rPr lang="en-GB" sz="1400">
                <a:sym typeface="Wingdings" panose="05000000000000000000" pitchFamily="2" charset="2"/>
              </a:rPr>
              <a:t>d 19.12. </a:t>
            </a:r>
            <a:r>
              <a:rPr lang="en-GB" sz="1400"/>
              <a:t>1955 Lisbon</a:t>
            </a:r>
            <a:endParaRPr lang="de-DE" sz="1400"/>
          </a:p>
        </p:txBody>
      </p:sp>
      <p:sp>
        <p:nvSpPr>
          <p:cNvPr id="10" name="Textfeld 9"/>
          <p:cNvSpPr txBox="1"/>
          <p:nvPr/>
        </p:nvSpPr>
        <p:spPr>
          <a:xfrm>
            <a:off x="8988742" y="2188039"/>
            <a:ext cx="3440438" cy="584775"/>
          </a:xfrm>
          <a:prstGeom prst="rect">
            <a:avLst/>
          </a:prstGeom>
          <a:noFill/>
        </p:spPr>
        <p:txBody>
          <a:bodyPr wrap="square" rtlCol="0">
            <a:spAutoFit/>
          </a:bodyPr>
          <a:lstStyle/>
          <a:p>
            <a:r>
              <a:rPr lang="de-DE" b="1" err="1"/>
              <a:t>Olda</a:t>
            </a:r>
            <a:r>
              <a:rPr lang="de-DE" b="1"/>
              <a:t> Bertie</a:t>
            </a:r>
            <a:r>
              <a:rPr lang="de-DE"/>
              <a:t> Morbey (dos Santos)</a:t>
            </a:r>
          </a:p>
          <a:p>
            <a:r>
              <a:rPr lang="de-DE" sz="1400"/>
              <a:t>1898 - d in Benguela, Angola</a:t>
            </a:r>
            <a:endParaRPr lang="pt-PT" sz="1400"/>
          </a:p>
        </p:txBody>
      </p:sp>
      <p:sp>
        <p:nvSpPr>
          <p:cNvPr id="11" name="Rechteck 10"/>
          <p:cNvSpPr/>
          <p:nvPr/>
        </p:nvSpPr>
        <p:spPr>
          <a:xfrm>
            <a:off x="5004601" y="2188039"/>
            <a:ext cx="3486435" cy="584775"/>
          </a:xfrm>
          <a:prstGeom prst="rect">
            <a:avLst/>
          </a:prstGeom>
        </p:spPr>
        <p:txBody>
          <a:bodyPr wrap="square">
            <a:spAutoFit/>
          </a:bodyPr>
          <a:lstStyle/>
          <a:p>
            <a:r>
              <a:rPr lang="en-US" b="1"/>
              <a:t>Eliza Winifred </a:t>
            </a:r>
            <a:r>
              <a:rPr lang="en-US"/>
              <a:t>Morbey (</a:t>
            </a:r>
            <a:r>
              <a:rPr lang="en-US" err="1"/>
              <a:t>Souto</a:t>
            </a:r>
            <a:r>
              <a:rPr lang="en-US"/>
              <a:t>)</a:t>
            </a:r>
            <a:r>
              <a:rPr lang="en-US" sz="1000"/>
              <a:t> (82)</a:t>
            </a:r>
            <a:r>
              <a:rPr lang="en-US"/>
              <a:t> </a:t>
            </a:r>
          </a:p>
          <a:p>
            <a:r>
              <a:rPr lang="en-US" sz="1400"/>
              <a:t>b 1892 </a:t>
            </a:r>
            <a:r>
              <a:rPr lang="en-US" sz="1400" err="1"/>
              <a:t>Mindelo</a:t>
            </a:r>
            <a:r>
              <a:rPr lang="en-US" sz="1400"/>
              <a:t>, d 1974 Luanda</a:t>
            </a:r>
          </a:p>
        </p:txBody>
      </p:sp>
      <p:sp>
        <p:nvSpPr>
          <p:cNvPr id="16" name="Rectangle 4"/>
          <p:cNvSpPr>
            <a:spLocks noChangeArrowheads="1"/>
          </p:cNvSpPr>
          <p:nvPr/>
        </p:nvSpPr>
        <p:spPr bwMode="auto">
          <a:xfrm>
            <a:off x="8990861" y="2938677"/>
            <a:ext cx="3201140" cy="646331"/>
          </a:xfrm>
          <a:prstGeom prst="rect">
            <a:avLst/>
          </a:prstGeom>
          <a:noFill/>
        </p:spPr>
        <p:txBody>
          <a:bodyPr wrap="square" rtlCol="0">
            <a:spAutoFit/>
          </a:bodyPr>
          <a:lstStyle/>
          <a:p>
            <a:pPr lvl="0" eaLnBrk="0" fontAlgn="base" hangingPunct="0">
              <a:spcBef>
                <a:spcPct val="0"/>
              </a:spcBef>
              <a:spcAft>
                <a:spcPct val="0"/>
              </a:spcAft>
            </a:pPr>
            <a:r>
              <a:rPr lang="pt-BR" b="1"/>
              <a:t>Ignácia </a:t>
            </a:r>
            <a:r>
              <a:rPr lang="pt-BR"/>
              <a:t>de Assunção Pereira d’Eça</a:t>
            </a:r>
            <a:r>
              <a:rPr lang="de-DE"/>
              <a:t> Morbey, </a:t>
            </a:r>
            <a:r>
              <a:rPr lang="de-DE" sz="1400"/>
              <a:t>b </a:t>
            </a:r>
            <a:r>
              <a:rPr lang="pt-BR" sz="1400"/>
              <a:t>11.1903 </a:t>
            </a:r>
            <a:endParaRPr lang="en-GB" altLang="de-DE" sz="1400">
              <a:ea typeface="Times New Roman" panose="02020603050405020304" pitchFamily="18" charset="0"/>
              <a:cs typeface="Arial" panose="020B0604020202020204" pitchFamily="34" charset="0"/>
            </a:endParaRPr>
          </a:p>
        </p:txBody>
      </p:sp>
      <p:sp>
        <p:nvSpPr>
          <p:cNvPr id="15" name="Rectangle 4"/>
          <p:cNvSpPr>
            <a:spLocks noChangeArrowheads="1"/>
          </p:cNvSpPr>
          <p:nvPr/>
        </p:nvSpPr>
        <p:spPr bwMode="auto">
          <a:xfrm>
            <a:off x="8990860" y="3966314"/>
            <a:ext cx="2754899" cy="1077218"/>
          </a:xfrm>
          <a:prstGeom prst="rect">
            <a:avLst/>
          </a:prstGeom>
          <a:solidFill>
            <a:schemeClr val="bg1"/>
          </a:solid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pPr eaLnBrk="0" fontAlgn="base" hangingPunct="0">
              <a:spcBef>
                <a:spcPct val="0"/>
              </a:spcBef>
              <a:spcAft>
                <a:spcPct val="0"/>
              </a:spcAft>
            </a:pPr>
            <a:r>
              <a:rPr lang="pt-BR" b="1"/>
              <a:t>Hildegard Mabel</a:t>
            </a:r>
            <a:r>
              <a:rPr lang="de-DE"/>
              <a:t> </a:t>
            </a:r>
          </a:p>
          <a:p>
            <a:pPr eaLnBrk="0" fontAlgn="base" hangingPunct="0">
              <a:spcBef>
                <a:spcPct val="0"/>
              </a:spcBef>
              <a:spcAft>
                <a:spcPct val="0"/>
              </a:spcAft>
            </a:pPr>
            <a:r>
              <a:rPr lang="de-DE"/>
              <a:t>Morbey</a:t>
            </a:r>
            <a:endParaRPr lang="pt-BR" b="1"/>
          </a:p>
          <a:p>
            <a:pPr eaLnBrk="0" fontAlgn="base" hangingPunct="0">
              <a:spcBef>
                <a:spcPct val="0"/>
              </a:spcBef>
              <a:spcAft>
                <a:spcPct val="0"/>
              </a:spcAft>
            </a:pPr>
            <a:r>
              <a:rPr lang="pt-BR" sz="1400"/>
              <a:t>b 03.08.1910 </a:t>
            </a:r>
          </a:p>
          <a:p>
            <a:pPr eaLnBrk="0" fontAlgn="base" hangingPunct="0">
              <a:spcBef>
                <a:spcPct val="0"/>
              </a:spcBef>
              <a:spcAft>
                <a:spcPct val="0"/>
              </a:spcAft>
            </a:pPr>
            <a:r>
              <a:rPr lang="pt-BR" sz="1400"/>
              <a:t>(also known as  </a:t>
            </a:r>
            <a:r>
              <a:rPr lang="pt-BR" sz="1400" b="1">
                <a:hlinkClick r:id="rId3"/>
              </a:rPr>
              <a:t>Gadinha</a:t>
            </a:r>
            <a:r>
              <a:rPr lang="pt-BR" sz="1400"/>
              <a:t>)</a:t>
            </a:r>
            <a:endParaRPr lang="de-DE" altLang="de-DE" sz="1100">
              <a:ea typeface="Times New Roman" panose="02020603050405020304" pitchFamily="18" charset="0"/>
              <a:cs typeface="Arial" panose="020B0604020202020204" pitchFamily="34" charset="0"/>
              <a:sym typeface="Wingdings" panose="05000000000000000000" pitchFamily="2" charset="2"/>
            </a:endParaRPr>
          </a:p>
        </p:txBody>
      </p:sp>
      <p:sp>
        <p:nvSpPr>
          <p:cNvPr id="12" name="Textfeld 11"/>
          <p:cNvSpPr txBox="1"/>
          <p:nvPr/>
        </p:nvSpPr>
        <p:spPr>
          <a:xfrm>
            <a:off x="8990860" y="5203321"/>
            <a:ext cx="3242662" cy="584775"/>
          </a:xfrm>
          <a:prstGeom prst="rect">
            <a:avLst/>
          </a:prstGeom>
          <a:noFill/>
        </p:spPr>
        <p:txBody>
          <a:bodyPr wrap="square" rtlCol="0">
            <a:spAutoFit/>
          </a:bodyPr>
          <a:lstStyle/>
          <a:p>
            <a:r>
              <a:rPr lang="de-DE" b="1"/>
              <a:t>Walter Bertram</a:t>
            </a:r>
            <a:r>
              <a:rPr lang="de-DE"/>
              <a:t> Morbey</a:t>
            </a:r>
            <a:endParaRPr lang="de-DE" b="1"/>
          </a:p>
          <a:p>
            <a:r>
              <a:rPr lang="de-DE" sz="1400"/>
              <a:t>b 1913</a:t>
            </a:r>
            <a:endParaRPr lang="en-GB" sz="1100" b="1"/>
          </a:p>
        </p:txBody>
      </p:sp>
      <p:cxnSp>
        <p:nvCxnSpPr>
          <p:cNvPr id="25" name="Gewinkelter Verbinder 24"/>
          <p:cNvCxnSpPr>
            <a:stCxn id="41" idx="4"/>
            <a:endCxn id="10" idx="1"/>
          </p:cNvCxnSpPr>
          <p:nvPr/>
        </p:nvCxnSpPr>
        <p:spPr>
          <a:xfrm rot="16200000" flipH="1">
            <a:off x="8538457" y="2030141"/>
            <a:ext cx="427467" cy="473103"/>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winkelter Verbinder 25"/>
          <p:cNvCxnSpPr>
            <a:stCxn id="40" idx="4"/>
            <a:endCxn id="11" idx="1"/>
          </p:cNvCxnSpPr>
          <p:nvPr/>
        </p:nvCxnSpPr>
        <p:spPr>
          <a:xfrm rot="16200000" flipH="1">
            <a:off x="4577315" y="2053140"/>
            <a:ext cx="427467" cy="427106"/>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winkelter Verbinder 35"/>
          <p:cNvCxnSpPr>
            <a:stCxn id="41" idx="4"/>
            <a:endCxn id="15" idx="1"/>
          </p:cNvCxnSpPr>
          <p:nvPr/>
        </p:nvCxnSpPr>
        <p:spPr>
          <a:xfrm rot="16200000" flipH="1">
            <a:off x="7527268" y="3041330"/>
            <a:ext cx="2451963" cy="475221"/>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Ellipse 39"/>
          <p:cNvSpPr/>
          <p:nvPr/>
        </p:nvSpPr>
        <p:spPr>
          <a:xfrm>
            <a:off x="4552892" y="2003754"/>
            <a:ext cx="49206" cy="492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p:cNvSpPr/>
          <p:nvPr/>
        </p:nvSpPr>
        <p:spPr>
          <a:xfrm>
            <a:off x="8491036" y="2003754"/>
            <a:ext cx="49206" cy="492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2" name="Gewinkelter Verbinder 41"/>
          <p:cNvCxnSpPr>
            <a:stCxn id="41" idx="4"/>
            <a:endCxn id="12" idx="1"/>
          </p:cNvCxnSpPr>
          <p:nvPr/>
        </p:nvCxnSpPr>
        <p:spPr>
          <a:xfrm rot="16200000" flipH="1">
            <a:off x="7031875" y="3536723"/>
            <a:ext cx="3442749" cy="475221"/>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4"/>
          <p:cNvSpPr>
            <a:spLocks noChangeArrowheads="1"/>
          </p:cNvSpPr>
          <p:nvPr/>
        </p:nvSpPr>
        <p:spPr bwMode="auto">
          <a:xfrm>
            <a:off x="5004601" y="3034962"/>
            <a:ext cx="3486435" cy="800347"/>
          </a:xfrm>
          <a:prstGeom prst="rect">
            <a:avLst/>
          </a:prstGeom>
          <a:noFill/>
        </p:spPr>
        <p:txBody>
          <a:bodyPr wrap="square" rtlCol="0">
            <a:spAutoFit/>
          </a:bodyPr>
          <a:lstStyle/>
          <a:p>
            <a:pPr eaLnBrk="0" fontAlgn="base" hangingPunct="0">
              <a:spcBef>
                <a:spcPct val="0"/>
              </a:spcBef>
              <a:spcAft>
                <a:spcPct val="0"/>
              </a:spcAft>
            </a:pPr>
            <a:r>
              <a:rPr lang="pt-BR" altLang="de-DE" sz="1801" b="1">
                <a:ea typeface="Times New Roman" panose="02020603050405020304" pitchFamily="18" charset="0"/>
                <a:cs typeface="Arial" panose="020B0604020202020204" pitchFamily="34" charset="0"/>
              </a:rPr>
              <a:t>Edwin (John) Reginald</a:t>
            </a:r>
            <a:r>
              <a:rPr lang="pt-BR" altLang="de-DE" sz="1801">
                <a:ea typeface="Times New Roman" panose="02020603050405020304" pitchFamily="18" charset="0"/>
                <a:cs typeface="Arial" panose="020B0604020202020204" pitchFamily="34" charset="0"/>
              </a:rPr>
              <a:t> Morbey</a:t>
            </a:r>
            <a:r>
              <a:rPr lang="pt-BR" altLang="de-DE" sz="1000">
                <a:ea typeface="Times New Roman" panose="02020603050405020304" pitchFamily="18" charset="0"/>
                <a:cs typeface="Arial" panose="020B0604020202020204" pitchFamily="34" charset="0"/>
              </a:rPr>
              <a:t> (91)</a:t>
            </a:r>
          </a:p>
          <a:p>
            <a:pPr eaLnBrk="0" fontAlgn="base" hangingPunct="0">
              <a:spcBef>
                <a:spcPct val="0"/>
              </a:spcBef>
              <a:spcAft>
                <a:spcPct val="0"/>
              </a:spcAft>
            </a:pPr>
            <a:r>
              <a:rPr lang="de-DE" sz="1400"/>
              <a:t>20.06.1893 - 1984 </a:t>
            </a:r>
            <a:r>
              <a:rPr lang="pt-BR" altLang="de-DE" sz="1400">
                <a:ea typeface="Times New Roman" panose="02020603050405020304" pitchFamily="18" charset="0"/>
                <a:cs typeface="Arial" panose="020B0604020202020204" pitchFamily="34" charset="0"/>
              </a:rPr>
              <a:t>Mindelo, Lisbon </a:t>
            </a:r>
          </a:p>
          <a:p>
            <a:pPr eaLnBrk="0" fontAlgn="base" hangingPunct="0">
              <a:spcBef>
                <a:spcPct val="0"/>
              </a:spcBef>
              <a:spcAft>
                <a:spcPct val="0"/>
              </a:spcAft>
            </a:pPr>
            <a:r>
              <a:rPr lang="pt-BR" altLang="de-DE" sz="1400">
                <a:ea typeface="Times New Roman" panose="02020603050405020304" pitchFamily="18" charset="0"/>
                <a:cs typeface="Arial" panose="020B0604020202020204" pitchFamily="34" charset="0"/>
              </a:rPr>
              <a:t>also known as Dine</a:t>
            </a:r>
          </a:p>
        </p:txBody>
      </p:sp>
      <p:sp>
        <p:nvSpPr>
          <p:cNvPr id="33" name="Rectangle 4"/>
          <p:cNvSpPr>
            <a:spLocks noChangeArrowheads="1"/>
          </p:cNvSpPr>
          <p:nvPr/>
        </p:nvSpPr>
        <p:spPr bwMode="auto">
          <a:xfrm>
            <a:off x="5004601" y="4097457"/>
            <a:ext cx="3656676" cy="584904"/>
          </a:xfrm>
          <a:prstGeom prst="rect">
            <a:avLst/>
          </a:prstGeom>
          <a:no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pPr eaLnBrk="0" fontAlgn="base" hangingPunct="0">
              <a:spcBef>
                <a:spcPct val="0"/>
              </a:spcBef>
              <a:spcAft>
                <a:spcPct val="0"/>
              </a:spcAft>
            </a:pPr>
            <a:r>
              <a:rPr lang="de-DE" b="1" err="1"/>
              <a:t>Edmêa</a:t>
            </a:r>
            <a:r>
              <a:rPr lang="de-DE" b="1"/>
              <a:t> Florence</a:t>
            </a:r>
            <a:r>
              <a:rPr lang="pt-BR" altLang="de-DE" sz="1801">
                <a:ea typeface="Times New Roman" panose="02020603050405020304" pitchFamily="18" charset="0"/>
                <a:cs typeface="Arial" panose="020B0604020202020204" pitchFamily="34" charset="0"/>
              </a:rPr>
              <a:t> Morbey (Rodrigues)</a:t>
            </a:r>
            <a:r>
              <a:rPr lang="de-DE" b="1"/>
              <a:t> </a:t>
            </a:r>
            <a:br>
              <a:rPr lang="de-DE" sz="1400"/>
            </a:br>
            <a:r>
              <a:rPr lang="de-DE" sz="1400"/>
              <a:t>11.01.1895 </a:t>
            </a:r>
            <a:r>
              <a:rPr lang="de-DE" sz="1400" err="1"/>
              <a:t>Mindelo</a:t>
            </a:r>
            <a:r>
              <a:rPr lang="de-DE" sz="1400"/>
              <a:t>, 1960 Lisbon </a:t>
            </a:r>
            <a:r>
              <a:rPr lang="de-DE" sz="1000"/>
              <a:t> (65)</a:t>
            </a:r>
          </a:p>
        </p:txBody>
      </p:sp>
      <p:sp>
        <p:nvSpPr>
          <p:cNvPr id="34" name="Rectangle 4"/>
          <p:cNvSpPr>
            <a:spLocks noChangeArrowheads="1"/>
          </p:cNvSpPr>
          <p:nvPr/>
        </p:nvSpPr>
        <p:spPr bwMode="auto">
          <a:xfrm>
            <a:off x="5004601" y="4944509"/>
            <a:ext cx="3316213" cy="882293"/>
          </a:xfrm>
          <a:prstGeom prst="rect">
            <a:avLst/>
          </a:prstGeom>
          <a:noFill/>
        </p:spPr>
        <p:txBody>
          <a:bodyPr wrap="square" rtlCol="0">
            <a:spAutoFit/>
          </a:bodyPr>
          <a:lstStyle/>
          <a:p>
            <a:pPr eaLnBrk="0" fontAlgn="base" hangingPunct="0">
              <a:spcBef>
                <a:spcPct val="0"/>
              </a:spcBef>
              <a:spcAft>
                <a:spcPct val="0"/>
              </a:spcAft>
            </a:pPr>
            <a:r>
              <a:rPr lang="de-DE" b="1" dirty="0"/>
              <a:t>Oscar Macaulay</a:t>
            </a:r>
            <a:r>
              <a:rPr lang="pt-BR" altLang="de-DE" dirty="0">
                <a:ea typeface="Times New Roman" panose="02020603050405020304" pitchFamily="18" charset="0"/>
                <a:cs typeface="Arial" panose="020B0604020202020204" pitchFamily="34" charset="0"/>
              </a:rPr>
              <a:t> Morbey</a:t>
            </a:r>
            <a:r>
              <a:rPr lang="pt-BR" altLang="de-DE" sz="1000" dirty="0">
                <a:ea typeface="Times New Roman" panose="02020603050405020304" pitchFamily="18" charset="0"/>
                <a:cs typeface="Arial" panose="020B0604020202020204" pitchFamily="34" charset="0"/>
              </a:rPr>
              <a:t> (71)</a:t>
            </a:r>
            <a:r>
              <a:rPr lang="de-DE" dirty="0"/>
              <a:t> </a:t>
            </a:r>
          </a:p>
          <a:p>
            <a:pPr eaLnBrk="0" fontAlgn="base" hangingPunct="0">
              <a:lnSpc>
                <a:spcPts val="2000"/>
              </a:lnSpc>
              <a:spcBef>
                <a:spcPct val="0"/>
              </a:spcBef>
              <a:spcAft>
                <a:spcPct val="0"/>
              </a:spcAft>
            </a:pPr>
            <a:r>
              <a:rPr lang="de-DE" sz="1400" dirty="0"/>
              <a:t>b 28.03.1897 </a:t>
            </a:r>
            <a:r>
              <a:rPr lang="de-DE" sz="1400" dirty="0" err="1"/>
              <a:t>Mindelo</a:t>
            </a:r>
            <a:r>
              <a:rPr lang="de-DE" sz="1400" dirty="0"/>
              <a:t>, </a:t>
            </a:r>
            <a:br>
              <a:rPr lang="de-DE" sz="1400" dirty="0"/>
            </a:br>
            <a:r>
              <a:rPr lang="pt-BR" sz="1400" dirty="0"/>
              <a:t>d 24.10.1968 Beira Mozambique</a:t>
            </a:r>
          </a:p>
        </p:txBody>
      </p:sp>
      <p:cxnSp>
        <p:nvCxnSpPr>
          <p:cNvPr id="45" name="Gewinkelter Verbinder 44"/>
          <p:cNvCxnSpPr>
            <a:stCxn id="41" idx="4"/>
            <a:endCxn id="16" idx="1"/>
          </p:cNvCxnSpPr>
          <p:nvPr/>
        </p:nvCxnSpPr>
        <p:spPr>
          <a:xfrm rot="16200000" flipH="1">
            <a:off x="8148809" y="2419790"/>
            <a:ext cx="1208883" cy="475222"/>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winkelter Verbinder 50"/>
          <p:cNvCxnSpPr>
            <a:stCxn id="40" idx="4"/>
            <a:endCxn id="33" idx="1"/>
          </p:cNvCxnSpPr>
          <p:nvPr/>
        </p:nvCxnSpPr>
        <p:spPr>
          <a:xfrm rot="16200000" flipH="1">
            <a:off x="3622574" y="3007881"/>
            <a:ext cx="2336949" cy="427106"/>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winkelter Verbinder 57"/>
          <p:cNvCxnSpPr>
            <a:stCxn id="40" idx="4"/>
            <a:endCxn id="34" idx="1"/>
          </p:cNvCxnSpPr>
          <p:nvPr/>
        </p:nvCxnSpPr>
        <p:spPr>
          <a:xfrm rot="16200000" flipH="1">
            <a:off x="3124700" y="3505755"/>
            <a:ext cx="3332696" cy="427106"/>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r Verbinder 69"/>
          <p:cNvCxnSpPr>
            <a:stCxn id="40" idx="0"/>
            <a:endCxn id="61" idx="2"/>
          </p:cNvCxnSpPr>
          <p:nvPr/>
        </p:nvCxnSpPr>
        <p:spPr>
          <a:xfrm flipH="1" flipV="1">
            <a:off x="4574121" y="1178595"/>
            <a:ext cx="3374" cy="8251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r Verbinder 70"/>
          <p:cNvCxnSpPr/>
          <p:nvPr/>
        </p:nvCxnSpPr>
        <p:spPr>
          <a:xfrm flipH="1">
            <a:off x="4568226" y="2028357"/>
            <a:ext cx="39042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feld 73"/>
          <p:cNvSpPr txBox="1"/>
          <p:nvPr/>
        </p:nvSpPr>
        <p:spPr>
          <a:xfrm>
            <a:off x="4111051" y="317405"/>
            <a:ext cx="914033" cy="523220"/>
          </a:xfrm>
          <a:prstGeom prst="rect">
            <a:avLst/>
          </a:prstGeom>
          <a:noFill/>
        </p:spPr>
        <p:txBody>
          <a:bodyPr wrap="none" rtlCol="0">
            <a:spAutoFit/>
          </a:bodyPr>
          <a:lstStyle/>
          <a:p>
            <a:pPr algn="ctr"/>
            <a:r>
              <a:rPr lang="de-DE" sz="1400"/>
              <a:t>Mindelo </a:t>
            </a:r>
          </a:p>
          <a:p>
            <a:pPr algn="ctr"/>
            <a:r>
              <a:rPr lang="de-DE" sz="1400"/>
              <a:t>6.04.1891</a:t>
            </a:r>
          </a:p>
        </p:txBody>
      </p:sp>
      <p:sp>
        <p:nvSpPr>
          <p:cNvPr id="35" name="Rectangle 4"/>
          <p:cNvSpPr>
            <a:spLocks noChangeArrowheads="1"/>
          </p:cNvSpPr>
          <p:nvPr/>
        </p:nvSpPr>
        <p:spPr bwMode="auto">
          <a:xfrm>
            <a:off x="231927" y="784967"/>
            <a:ext cx="3197677" cy="1231234"/>
          </a:xfrm>
          <a:prstGeom prst="rect">
            <a:avLst/>
          </a:prstGeom>
          <a:solidFill>
            <a:schemeClr val="bg1"/>
          </a:solid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pPr eaLnBrk="0" fontAlgn="base" hangingPunct="0">
              <a:spcBef>
                <a:spcPct val="0"/>
              </a:spcBef>
              <a:spcAft>
                <a:spcPct val="0"/>
              </a:spcAft>
            </a:pPr>
            <a:r>
              <a:rPr lang="en-US" altLang="de-DE" sz="1801" b="1">
                <a:ea typeface="Times New Roman" panose="02020603050405020304" pitchFamily="18" charset="0"/>
                <a:cs typeface="Arial" panose="020B0604020202020204" pitchFamily="34" charset="0"/>
              </a:rPr>
              <a:t>Guilherme Reginald Morbey</a:t>
            </a:r>
            <a:r>
              <a:rPr lang="en-US" altLang="de-DE" sz="1000" b="1">
                <a:ea typeface="Times New Roman" panose="02020603050405020304" pitchFamily="18" charset="0"/>
                <a:cs typeface="Arial" panose="020B0604020202020204" pitchFamily="34" charset="0"/>
              </a:rPr>
              <a:t> </a:t>
            </a:r>
            <a:r>
              <a:rPr lang="en-US" altLang="de-DE" sz="1000">
                <a:ea typeface="Times New Roman" panose="02020603050405020304" pitchFamily="18" charset="0"/>
                <a:cs typeface="Arial" panose="020B0604020202020204" pitchFamily="34" charset="0"/>
              </a:rPr>
              <a:t>(71)</a:t>
            </a:r>
            <a:endParaRPr lang="en-US" altLang="de-DE" sz="1000" b="1">
              <a:ea typeface="Times New Roman" panose="02020603050405020304" pitchFamily="18" charset="0"/>
              <a:cs typeface="Arial" panose="020B0604020202020204" pitchFamily="34" charset="0"/>
            </a:endParaRPr>
          </a:p>
          <a:p>
            <a:pPr eaLnBrk="0" fontAlgn="base" hangingPunct="0">
              <a:spcBef>
                <a:spcPct val="0"/>
              </a:spcBef>
              <a:spcAft>
                <a:spcPct val="0"/>
              </a:spcAft>
            </a:pPr>
            <a:r>
              <a:rPr lang="en-US" altLang="de-DE" sz="1400">
                <a:ea typeface="Times New Roman" panose="02020603050405020304" pitchFamily="18" charset="0"/>
                <a:cs typeface="Arial" panose="020B0604020202020204" pitchFamily="34" charset="0"/>
              </a:rPr>
              <a:t>or </a:t>
            </a:r>
            <a:r>
              <a:rPr lang="en-US" altLang="de-DE" sz="1400" b="1">
                <a:ea typeface="Times New Roman" panose="02020603050405020304" pitchFamily="18" charset="0"/>
                <a:cs typeface="Arial" panose="020B0604020202020204" pitchFamily="34" charset="0"/>
              </a:rPr>
              <a:t>William</a:t>
            </a:r>
            <a:r>
              <a:rPr lang="en-US" altLang="de-DE" sz="1400">
                <a:ea typeface="Times New Roman" panose="02020603050405020304" pitchFamily="18" charset="0"/>
                <a:cs typeface="Arial" panose="020B0604020202020204" pitchFamily="34" charset="0"/>
              </a:rPr>
              <a:t> Reginald Morbey or </a:t>
            </a:r>
            <a:r>
              <a:rPr lang="en-US" altLang="de-DE" sz="1400" b="1">
                <a:ea typeface="Times New Roman" panose="02020603050405020304" pitchFamily="18" charset="0"/>
                <a:cs typeface="Arial" panose="020B0604020202020204" pitchFamily="34" charset="0"/>
              </a:rPr>
              <a:t>Dine</a:t>
            </a:r>
          </a:p>
          <a:p>
            <a:pPr eaLnBrk="0" fontAlgn="base" hangingPunct="0">
              <a:spcBef>
                <a:spcPct val="0"/>
              </a:spcBef>
              <a:spcAft>
                <a:spcPct val="0"/>
              </a:spcAft>
            </a:pPr>
            <a:r>
              <a:rPr lang="en-US" altLang="de-DE" sz="1400">
                <a:ea typeface="Times New Roman" panose="02020603050405020304" pitchFamily="18" charset="0"/>
                <a:cs typeface="Arial" panose="020B0604020202020204" pitchFamily="34" charset="0"/>
              </a:rPr>
              <a:t>b 1869 Mindelo, </a:t>
            </a:r>
            <a:r>
              <a:rPr lang="en-GB" altLang="de-DE" sz="1400">
                <a:sym typeface="Wingdings" panose="05000000000000000000" pitchFamily="2" charset="2"/>
              </a:rPr>
              <a:t>d </a:t>
            </a:r>
            <a:r>
              <a:rPr lang="en-US" altLang="de-DE" sz="1400">
                <a:ea typeface="Times New Roman" panose="02020603050405020304" pitchFamily="18" charset="0"/>
                <a:cs typeface="Arial" panose="020B0604020202020204" pitchFamily="34" charset="0"/>
              </a:rPr>
              <a:t>1940 Lisbon</a:t>
            </a:r>
          </a:p>
          <a:p>
            <a:pPr eaLnBrk="0" fontAlgn="base" hangingPunct="0">
              <a:spcBef>
                <a:spcPct val="0"/>
              </a:spcBef>
              <a:spcAft>
                <a:spcPct val="0"/>
              </a:spcAft>
            </a:pPr>
            <a:r>
              <a:rPr lang="en-US" altLang="de-DE" sz="1400">
                <a:ea typeface="Times New Roman" panose="02020603050405020304" pitchFamily="18" charset="0"/>
                <a:cs typeface="Arial" panose="020B0604020202020204" pitchFamily="34" charset="0"/>
              </a:rPr>
              <a:t>major Portuguese armed forces, </a:t>
            </a:r>
            <a:br>
              <a:rPr lang="en-US" altLang="de-DE" sz="1400">
                <a:ea typeface="Times New Roman" panose="02020603050405020304" pitchFamily="18" charset="0"/>
                <a:cs typeface="Arial" panose="020B0604020202020204" pitchFamily="34" charset="0"/>
              </a:rPr>
            </a:br>
            <a:r>
              <a:rPr lang="en-US" altLang="de-DE" sz="1400">
                <a:ea typeface="Times New Roman" panose="02020603050405020304" pitchFamily="18" charset="0"/>
                <a:cs typeface="Arial" panose="020B0604020202020204" pitchFamily="34" charset="0"/>
              </a:rPr>
              <a:t>civil servant</a:t>
            </a:r>
            <a:endParaRPr lang="de-DE" altLang="de-DE" sz="1400">
              <a:ea typeface="Times New Roman" panose="02020603050405020304" pitchFamily="18" charset="0"/>
              <a:cs typeface="Arial" panose="020B0604020202020204" pitchFamily="34" charset="0"/>
              <a:sym typeface="Wingdings" panose="05000000000000000000" pitchFamily="2" charset="2"/>
            </a:endParaRPr>
          </a:p>
        </p:txBody>
      </p:sp>
      <p:pic>
        <p:nvPicPr>
          <p:cNvPr id="28" name="Picture 2" descr="https://th.bing.com/th?q=Link+Zeichen&amp;w=138&amp;h=138&amp;c=7&amp;o=5&amp;dpr=1.5&amp;pid=1.7&amp;mkt=de-DE&amp;cc=DE&amp;setlang=de&amp;adlt=moderate">
            <a:hlinkClick r:id="rId4" action="ppaction://hlinksldjump"/>
          </p:cNvPr>
          <p:cNvPicPr>
            <a:picLocks noChangeAspect="1" noChangeArrowheads="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3276149" y="672576"/>
            <a:ext cx="269323" cy="269323"/>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Gewinkelter Verbinder 30"/>
          <p:cNvCxnSpPr>
            <a:stCxn id="40" idx="4"/>
            <a:endCxn id="32" idx="1"/>
          </p:cNvCxnSpPr>
          <p:nvPr/>
        </p:nvCxnSpPr>
        <p:spPr>
          <a:xfrm rot="16200000" flipH="1">
            <a:off x="4099960" y="2530495"/>
            <a:ext cx="1382176" cy="427106"/>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29" y="2430711"/>
            <a:ext cx="2211102" cy="3482334"/>
          </a:xfrm>
          <a:prstGeom prst="rect">
            <a:avLst/>
          </a:prstGeom>
        </p:spPr>
      </p:pic>
      <p:pic>
        <p:nvPicPr>
          <p:cNvPr id="13" name="Grafik 1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9956" y="2430711"/>
            <a:ext cx="2273688" cy="3482333"/>
          </a:xfrm>
          <a:prstGeom prst="rect">
            <a:avLst/>
          </a:prstGeom>
        </p:spPr>
      </p:pic>
      <p:pic>
        <p:nvPicPr>
          <p:cNvPr id="3076" name="Picture 4" descr="https://www.barrosbrito.com/pictures/camila_r_wahnon_3i.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55986" y="5068712"/>
            <a:ext cx="1222653" cy="164129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s://th.bing.com/th?q=Link+Zeichen&amp;w=138&amp;h=138&amp;c=7&amp;o=5&amp;dpr=1.5&amp;pid=1.7&amp;mkt=de-DE&amp;cc=DE&amp;setlang=de&amp;adlt=moderate">
            <a:hlinkClick r:id="rId10" action="ppaction://hlinksldjump"/>
          </p:cNvPr>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115931" y="2450328"/>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s://th.bing.com/th?q=Link+Zeichen&amp;w=138&amp;h=138&amp;c=7&amp;o=5&amp;dpr=1.5&amp;pid=1.7&amp;mkt=de-DE&amp;cc=DE&amp;setlang=de&amp;adlt=moderate">
            <a:hlinkClick r:id="rId11" action="ppaction://hlinksldjump"/>
          </p:cNvPr>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109900" y="3315685"/>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s://th.bing.com/th?q=Link+Zeichen&amp;w=138&amp;h=138&amp;c=7&amp;o=5&amp;dpr=1.5&amp;pid=1.7&amp;mkt=de-DE&amp;cc=DE&amp;setlang=de&amp;adlt=moderate">
            <a:hlinkClick r:id="rId12" action="ppaction://hlinksldjump"/>
          </p:cNvPr>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115931" y="4406140"/>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s://th.bing.com/th?q=Link+Zeichen&amp;w=138&amp;h=138&amp;c=7&amp;o=5&amp;dpr=1.5&amp;pid=1.7&amp;mkt=de-DE&amp;cc=DE&amp;setlang=de&amp;adlt=moderate">
            <a:hlinkClick r:id="rId13" action="ppaction://hlinksldjump"/>
          </p:cNvPr>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115931" y="5000743"/>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s://th.bing.com/th?q=Link+Zeichen&amp;w=138&amp;h=138&amp;c=7&amp;o=5&amp;dpr=1.5&amp;pid=1.7&amp;mkt=de-DE&amp;cc=DE&amp;setlang=de&amp;adlt=moderate">
            <a:hlinkClick r:id="rId13" action="ppaction://hlinksldjump"/>
          </p:cNvPr>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1781955" y="1928033"/>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s://www.barrosbrito.com/pictures/fam_eliza_morbey.jp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507308" y="383188"/>
            <a:ext cx="1998017" cy="1408603"/>
          </a:xfrm>
          <a:prstGeom prst="rect">
            <a:avLst/>
          </a:prstGeom>
          <a:noFill/>
          <a:extLst>
            <a:ext uri="{909E8E84-426E-40DD-AFC4-6F175D3DCCD1}">
              <a14:hiddenFill xmlns:a14="http://schemas.microsoft.com/office/drawing/2010/main">
                <a:solidFill>
                  <a:srgbClr val="FFFFFF"/>
                </a:solidFill>
              </a14:hiddenFill>
            </a:ext>
          </a:extLst>
        </p:spPr>
      </p:pic>
      <p:sp>
        <p:nvSpPr>
          <p:cNvPr id="48" name="Textfeld 47"/>
          <p:cNvSpPr txBox="1"/>
          <p:nvPr/>
        </p:nvSpPr>
        <p:spPr>
          <a:xfrm>
            <a:off x="9773319" y="146931"/>
            <a:ext cx="1739579" cy="261610"/>
          </a:xfrm>
          <a:prstGeom prst="rect">
            <a:avLst/>
          </a:prstGeom>
          <a:noFill/>
        </p:spPr>
        <p:txBody>
          <a:bodyPr wrap="none" rtlCol="0">
            <a:spAutoFit/>
          </a:bodyPr>
          <a:lstStyle/>
          <a:p>
            <a:r>
              <a:rPr lang="de-DE" sz="1100"/>
              <a:t>Eliza, </a:t>
            </a:r>
            <a:r>
              <a:rPr lang="de-DE" sz="1100" err="1"/>
              <a:t>Gadinha</a:t>
            </a:r>
            <a:r>
              <a:rPr lang="de-DE" sz="1100"/>
              <a:t>, Oscar, Edith</a:t>
            </a:r>
          </a:p>
        </p:txBody>
      </p:sp>
      <p:sp>
        <p:nvSpPr>
          <p:cNvPr id="49" name="Textfeld 48"/>
          <p:cNvSpPr txBox="1"/>
          <p:nvPr/>
        </p:nvSpPr>
        <p:spPr>
          <a:xfrm>
            <a:off x="9744696" y="1776977"/>
            <a:ext cx="1859805" cy="261610"/>
          </a:xfrm>
          <a:prstGeom prst="rect">
            <a:avLst/>
          </a:prstGeom>
          <a:noFill/>
        </p:spPr>
        <p:txBody>
          <a:bodyPr wrap="none" rtlCol="0">
            <a:spAutoFit/>
          </a:bodyPr>
          <a:lstStyle/>
          <a:p>
            <a:r>
              <a:rPr lang="de-DE" sz="1100"/>
              <a:t>Camila, </a:t>
            </a:r>
            <a:r>
              <a:rPr lang="de-DE" sz="1100" err="1"/>
              <a:t>Beto</a:t>
            </a:r>
            <a:r>
              <a:rPr lang="de-DE" sz="1100"/>
              <a:t>, Guilherme, Tita</a:t>
            </a:r>
          </a:p>
        </p:txBody>
      </p:sp>
      <p:pic>
        <p:nvPicPr>
          <p:cNvPr id="2050" name="Picture 2" descr="https://www.barrosbrito.com/pictures/gadinha_morbey_rally.jpg">
            <a:hlinkClick r:id="rId3"/>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187650" y="3638871"/>
            <a:ext cx="863628" cy="1334305"/>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Gerader Verbinder 54"/>
          <p:cNvCxnSpPr>
            <a:stCxn id="63" idx="1"/>
            <a:endCxn id="57" idx="3"/>
          </p:cNvCxnSpPr>
          <p:nvPr/>
        </p:nvCxnSpPr>
        <p:spPr>
          <a:xfrm flipH="1">
            <a:off x="3276149" y="1005744"/>
            <a:ext cx="1046354" cy="0"/>
          </a:xfrm>
          <a:prstGeom prst="line">
            <a:avLst/>
          </a:prstGeom>
          <a:ln w="12700"/>
        </p:spPr>
        <p:style>
          <a:lnRef idx="3">
            <a:schemeClr val="dk1"/>
          </a:lnRef>
          <a:fillRef idx="0">
            <a:schemeClr val="dk1"/>
          </a:fillRef>
          <a:effectRef idx="2">
            <a:schemeClr val="dk1"/>
          </a:effectRef>
          <a:fontRef idx="minor">
            <a:schemeClr val="tx1"/>
          </a:fontRef>
        </p:style>
      </p:cxnSp>
      <p:sp>
        <p:nvSpPr>
          <p:cNvPr id="56" name="Rechteck 55"/>
          <p:cNvSpPr/>
          <p:nvPr/>
        </p:nvSpPr>
        <p:spPr>
          <a:xfrm>
            <a:off x="5037866" y="958533"/>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p:cNvSpPr/>
          <p:nvPr/>
        </p:nvSpPr>
        <p:spPr>
          <a:xfrm>
            <a:off x="3181727" y="958533"/>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5" name="Gerader Verbinder 64"/>
          <p:cNvCxnSpPr>
            <a:stCxn id="56" idx="1"/>
            <a:endCxn id="62" idx="3"/>
          </p:cNvCxnSpPr>
          <p:nvPr/>
        </p:nvCxnSpPr>
        <p:spPr>
          <a:xfrm flipH="1">
            <a:off x="4822377" y="1005744"/>
            <a:ext cx="215489" cy="0"/>
          </a:xfrm>
          <a:prstGeom prst="line">
            <a:avLst/>
          </a:prstGeom>
          <a:ln w="12700"/>
        </p:spPr>
        <p:style>
          <a:lnRef idx="3">
            <a:schemeClr val="dk1"/>
          </a:lnRef>
          <a:fillRef idx="0">
            <a:schemeClr val="dk1"/>
          </a:fillRef>
          <a:effectRef idx="2">
            <a:schemeClr val="dk1"/>
          </a:effectRef>
          <a:fontRef idx="minor">
            <a:schemeClr val="tx1"/>
          </a:fontRef>
        </p:style>
      </p:cxnSp>
      <p:sp>
        <p:nvSpPr>
          <p:cNvPr id="2" name="Foliennummernplatzhalter 1"/>
          <p:cNvSpPr>
            <a:spLocks noGrp="1"/>
          </p:cNvSpPr>
          <p:nvPr>
            <p:ph type="sldNum" sz="quarter" idx="12"/>
          </p:nvPr>
        </p:nvSpPr>
        <p:spPr/>
        <p:txBody>
          <a:bodyPr/>
          <a:lstStyle/>
          <a:p>
            <a:fld id="{67EAFDB1-F3D4-4863-BCEA-E13DF22AE5EF}" type="slidenum">
              <a:rPr lang="de-DE" smtClean="0"/>
              <a:t>16</a:t>
            </a:fld>
            <a:endParaRPr lang="de-DE"/>
          </a:p>
        </p:txBody>
      </p:sp>
    </p:spTree>
    <p:extLst>
      <p:ext uri="{BB962C8B-B14F-4D97-AF65-F5344CB8AC3E}">
        <p14:creationId xmlns:p14="http://schemas.microsoft.com/office/powerpoint/2010/main" val="1220706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26338" y="811136"/>
            <a:ext cx="7093832" cy="5205207"/>
          </a:xfrm>
          <a:prstGeom prst="rect">
            <a:avLst/>
          </a:prstGeom>
          <a:noFill/>
        </p:spPr>
        <p:txBody>
          <a:bodyPr wrap="square" rtlCol="0">
            <a:spAutoFit/>
          </a:bodyPr>
          <a:lstStyle/>
          <a:p>
            <a:pPr eaLnBrk="0" fontAlgn="base" hangingPunct="0">
              <a:lnSpc>
                <a:spcPts val="2000"/>
              </a:lnSpc>
              <a:spcBef>
                <a:spcPct val="0"/>
              </a:spcBef>
              <a:spcAft>
                <a:spcPct val="0"/>
              </a:spcAft>
            </a:pPr>
            <a:r>
              <a:rPr lang="en-US" sz="1801" b="1" dirty="0">
                <a:ea typeface="Times New Roman" panose="02020603050405020304" pitchFamily="18" charset="0"/>
                <a:cs typeface="Arial" panose="020B0604020202020204" pitchFamily="34" charset="0"/>
              </a:rPr>
              <a:t>Eliza Winifred Morbey (Souto)</a:t>
            </a:r>
            <a:r>
              <a:rPr lang="en-US" sz="1000" b="1" dirty="0">
                <a:ea typeface="Times New Roman" panose="02020603050405020304" pitchFamily="18" charset="0"/>
                <a:cs typeface="Arial" panose="020B0604020202020204" pitchFamily="34" charset="0"/>
              </a:rPr>
              <a:t> </a:t>
            </a:r>
            <a:r>
              <a:rPr lang="en-US" sz="1000" dirty="0"/>
              <a:t>(82)</a:t>
            </a:r>
            <a:endParaRPr lang="en-US" sz="1000" b="1" dirty="0">
              <a:ea typeface="Times New Roman" panose="02020603050405020304" pitchFamily="18" charset="0"/>
              <a:cs typeface="Arial" panose="020B0604020202020204" pitchFamily="34" charset="0"/>
            </a:endParaRPr>
          </a:p>
          <a:p>
            <a:pPr eaLnBrk="0" fontAlgn="base" hangingPunct="0">
              <a:lnSpc>
                <a:spcPts val="2000"/>
              </a:lnSpc>
              <a:spcBef>
                <a:spcPct val="0"/>
              </a:spcBef>
              <a:spcAft>
                <a:spcPct val="0"/>
              </a:spcAft>
            </a:pPr>
            <a:r>
              <a:rPr lang="en-US" sz="1400" dirty="0">
                <a:ea typeface="Times New Roman" panose="02020603050405020304" pitchFamily="18" charset="0"/>
                <a:cs typeface="Arial" panose="020B0604020202020204" pitchFamily="34" charset="0"/>
              </a:rPr>
              <a:t>b 1892 Mindelo, d 1974 Luanda, known as Tita</a:t>
            </a:r>
            <a:br>
              <a:rPr lang="en-US" sz="1400" dirty="0">
                <a:ea typeface="Times New Roman" panose="02020603050405020304" pitchFamily="18" charset="0"/>
                <a:cs typeface="Arial" panose="020B0604020202020204" pitchFamily="34" charset="0"/>
              </a:rPr>
            </a:br>
            <a:endParaRPr lang="en-US" sz="1400" dirty="0">
              <a:ea typeface="Times New Roman" panose="02020603050405020304" pitchFamily="18" charset="0"/>
              <a:cs typeface="Arial" panose="020B0604020202020204" pitchFamily="34" charset="0"/>
            </a:endParaRPr>
          </a:p>
          <a:p>
            <a:pPr eaLnBrk="0" fontAlgn="base" hangingPunct="0">
              <a:lnSpc>
                <a:spcPts val="2000"/>
              </a:lnSpc>
              <a:spcBef>
                <a:spcPct val="0"/>
              </a:spcBef>
              <a:spcAft>
                <a:spcPct val="0"/>
              </a:spcAft>
            </a:pPr>
            <a:r>
              <a:rPr lang="en-US" sz="1400" dirty="0">
                <a:ea typeface="Times New Roman" panose="02020603050405020304" pitchFamily="18" charset="0"/>
                <a:cs typeface="Arial" panose="020B0604020202020204" pitchFamily="34" charset="0"/>
              </a:rPr>
              <a:t>&gt; 1908 - 1987  </a:t>
            </a:r>
            <a:r>
              <a:rPr lang="en-US" sz="1400" b="1" dirty="0">
                <a:ea typeface="Times New Roman" panose="02020603050405020304" pitchFamily="18" charset="0"/>
                <a:cs typeface="Arial" panose="020B0604020202020204" pitchFamily="34" charset="0"/>
              </a:rPr>
              <a:t>Edith</a:t>
            </a:r>
            <a:r>
              <a:rPr lang="en-US" sz="1400" dirty="0">
                <a:ea typeface="Times New Roman" panose="02020603050405020304" pitchFamily="18" charset="0"/>
                <a:cs typeface="Arial" panose="020B0604020202020204" pitchFamily="34" charset="0"/>
              </a:rPr>
              <a:t> Alice Morbey (de Sousa Macedo Tavares), Mindelo, Oeiras</a:t>
            </a:r>
            <a:r>
              <a:rPr lang="en-US" sz="1000" dirty="0">
                <a:ea typeface="Times New Roman" panose="02020603050405020304" pitchFamily="18" charset="0"/>
                <a:cs typeface="Arial" panose="020B0604020202020204" pitchFamily="34" charset="0"/>
              </a:rPr>
              <a:t> </a:t>
            </a:r>
            <a:r>
              <a:rPr lang="en-US" sz="1000" dirty="0"/>
              <a:t>(79)</a:t>
            </a:r>
            <a:br>
              <a:rPr lang="en-US" sz="1400" dirty="0">
                <a:ea typeface="Times New Roman" panose="02020603050405020304" pitchFamily="18" charset="0"/>
                <a:cs typeface="Arial" panose="020B0604020202020204" pitchFamily="34" charset="0"/>
              </a:rPr>
            </a:br>
            <a:r>
              <a:rPr lang="en-US" sz="1400" dirty="0">
                <a:ea typeface="Times New Roman" panose="02020603050405020304" pitchFamily="18" charset="0"/>
                <a:cs typeface="Arial" panose="020B0604020202020204" pitchFamily="34" charset="0"/>
              </a:rPr>
              <a:t>                        &gt;&gt;  Fernanda</a:t>
            </a:r>
          </a:p>
          <a:p>
            <a:pPr eaLnBrk="0" fontAlgn="base" hangingPunct="0">
              <a:lnSpc>
                <a:spcPts val="2000"/>
              </a:lnSpc>
              <a:spcBef>
                <a:spcPct val="0"/>
              </a:spcBef>
              <a:spcAft>
                <a:spcPct val="0"/>
              </a:spcAft>
            </a:pPr>
            <a:r>
              <a:rPr lang="en-US" sz="1400" dirty="0">
                <a:ea typeface="Times New Roman" panose="02020603050405020304" pitchFamily="18" charset="0"/>
                <a:cs typeface="Arial" panose="020B0604020202020204" pitchFamily="34" charset="0"/>
              </a:rPr>
              <a:t>&gt; 1916 - 2012  (</a:t>
            </a:r>
            <a:r>
              <a:rPr lang="en-US" sz="1400" b="1" dirty="0">
                <a:ea typeface="Times New Roman" panose="02020603050405020304" pitchFamily="18" charset="0"/>
                <a:cs typeface="Arial" panose="020B0604020202020204" pitchFamily="34" charset="0"/>
              </a:rPr>
              <a:t>Beto</a:t>
            </a:r>
            <a:r>
              <a:rPr lang="en-US" sz="1400" dirty="0">
                <a:ea typeface="Times New Roman" panose="02020603050405020304" pitchFamily="18" charset="0"/>
                <a:cs typeface="Arial" panose="020B0604020202020204" pitchFamily="34" charset="0"/>
              </a:rPr>
              <a:t>) </a:t>
            </a:r>
            <a:r>
              <a:rPr lang="de-DE" sz="1400" dirty="0">
                <a:ea typeface="Times New Roman" panose="02020603050405020304" pitchFamily="18" charset="0"/>
                <a:cs typeface="Arial" panose="020B0604020202020204" pitchFamily="34" charset="0"/>
              </a:rPr>
              <a:t>Alberto </a:t>
            </a:r>
            <a:r>
              <a:rPr lang="de-DE" sz="1400" dirty="0" err="1">
                <a:ea typeface="Times New Roman" panose="02020603050405020304" pitchFamily="18" charset="0"/>
                <a:cs typeface="Arial" panose="020B0604020202020204" pitchFamily="34" charset="0"/>
              </a:rPr>
              <a:t>Nozolino</a:t>
            </a:r>
            <a:r>
              <a:rPr lang="de-DE" sz="1400" dirty="0">
                <a:ea typeface="Times New Roman" panose="02020603050405020304" pitchFamily="18" charset="0"/>
                <a:cs typeface="Arial" panose="020B0604020202020204" pitchFamily="34" charset="0"/>
              </a:rPr>
              <a:t> de Azevedo, Luanda, Porto</a:t>
            </a:r>
            <a:r>
              <a:rPr lang="en-US" sz="1000" dirty="0">
                <a:ea typeface="Times New Roman" panose="02020603050405020304" pitchFamily="18" charset="0"/>
                <a:cs typeface="Arial" panose="020B0604020202020204" pitchFamily="34" charset="0"/>
              </a:rPr>
              <a:t> </a:t>
            </a:r>
            <a:r>
              <a:rPr lang="en-US" sz="1000" dirty="0"/>
              <a:t>(96)</a:t>
            </a:r>
            <a:endParaRPr lang="en-US" sz="1400" dirty="0">
              <a:ea typeface="Times New Roman" panose="02020603050405020304" pitchFamily="18" charset="0"/>
              <a:cs typeface="Arial" panose="020B0604020202020204" pitchFamily="34" charset="0"/>
            </a:endParaRPr>
          </a:p>
          <a:p>
            <a:pPr eaLnBrk="0" fontAlgn="base" hangingPunct="0">
              <a:lnSpc>
                <a:spcPts val="2000"/>
              </a:lnSpc>
              <a:spcBef>
                <a:spcPct val="0"/>
              </a:spcBef>
              <a:spcAft>
                <a:spcPct val="0"/>
              </a:spcAft>
            </a:pPr>
            <a:r>
              <a:rPr lang="de-DE" sz="1400" dirty="0">
                <a:ea typeface="Times New Roman" panose="02020603050405020304" pitchFamily="18" charset="0"/>
                <a:cs typeface="Arial" panose="020B0604020202020204" pitchFamily="34" charset="0"/>
              </a:rPr>
              <a:t>&gt; 1917 - 2006  (</a:t>
            </a:r>
            <a:r>
              <a:rPr lang="de-DE" sz="1400" b="1" dirty="0">
                <a:ea typeface="Times New Roman" panose="02020603050405020304" pitchFamily="18" charset="0"/>
                <a:cs typeface="Arial" panose="020B0604020202020204" pitchFamily="34" charset="0"/>
              </a:rPr>
              <a:t>Tita</a:t>
            </a:r>
            <a:r>
              <a:rPr lang="de-DE" sz="1400" dirty="0">
                <a:ea typeface="Times New Roman" panose="02020603050405020304" pitchFamily="18" charset="0"/>
                <a:cs typeface="Arial" panose="020B0604020202020204" pitchFamily="34" charset="0"/>
              </a:rPr>
              <a:t>) Albertina </a:t>
            </a:r>
            <a:r>
              <a:rPr lang="de-DE" sz="1400" dirty="0" err="1">
                <a:ea typeface="Times New Roman" panose="02020603050405020304" pitchFamily="18" charset="0"/>
                <a:cs typeface="Arial" panose="020B0604020202020204" pitchFamily="34" charset="0"/>
              </a:rPr>
              <a:t>Nozolino</a:t>
            </a:r>
            <a:r>
              <a:rPr lang="de-DE" sz="1400" dirty="0">
                <a:ea typeface="Times New Roman" panose="02020603050405020304" pitchFamily="18" charset="0"/>
                <a:cs typeface="Arial" panose="020B0604020202020204" pitchFamily="34" charset="0"/>
              </a:rPr>
              <a:t> de Azevedo (</a:t>
            </a:r>
            <a:r>
              <a:rPr lang="de-DE" sz="1400" dirty="0" err="1">
                <a:ea typeface="Times New Roman" panose="02020603050405020304" pitchFamily="18" charset="0"/>
                <a:cs typeface="Arial" panose="020B0604020202020204" pitchFamily="34" charset="0"/>
              </a:rPr>
              <a:t>Macambira</a:t>
            </a:r>
            <a:r>
              <a:rPr lang="de-DE" sz="1400" dirty="0">
                <a:ea typeface="Times New Roman" panose="02020603050405020304" pitchFamily="18" charset="0"/>
                <a:cs typeface="Arial" panose="020B0604020202020204" pitchFamily="34" charset="0"/>
              </a:rPr>
              <a:t>), Santo </a:t>
            </a:r>
            <a:r>
              <a:rPr lang="de-DE" sz="1400" dirty="0" err="1">
                <a:ea typeface="Times New Roman" panose="02020603050405020304" pitchFamily="18" charset="0"/>
                <a:cs typeface="Arial" panose="020B0604020202020204" pitchFamily="34" charset="0"/>
              </a:rPr>
              <a:t>Antão</a:t>
            </a:r>
            <a:r>
              <a:rPr lang="de-DE" sz="1400" dirty="0">
                <a:ea typeface="Times New Roman" panose="02020603050405020304" pitchFamily="18" charset="0"/>
                <a:cs typeface="Arial" panose="020B0604020202020204" pitchFamily="34" charset="0"/>
              </a:rPr>
              <a:t>, Porto</a:t>
            </a:r>
            <a:r>
              <a:rPr lang="de-DE" sz="1000" dirty="0">
                <a:ea typeface="Times New Roman" panose="02020603050405020304" pitchFamily="18" charset="0"/>
                <a:cs typeface="Arial" panose="020B0604020202020204" pitchFamily="34" charset="0"/>
              </a:rPr>
              <a:t> (89)</a:t>
            </a:r>
            <a:br>
              <a:rPr lang="de-DE" sz="1400" dirty="0">
                <a:ea typeface="Times New Roman" panose="02020603050405020304" pitchFamily="18" charset="0"/>
                <a:cs typeface="Arial" panose="020B0604020202020204" pitchFamily="34" charset="0"/>
              </a:rPr>
            </a:br>
            <a:endParaRPr lang="de-DE" sz="1400" dirty="0">
              <a:ea typeface="Times New Roman" panose="02020603050405020304" pitchFamily="18" charset="0"/>
              <a:cs typeface="Arial" panose="020B0604020202020204" pitchFamily="34" charset="0"/>
            </a:endParaRPr>
          </a:p>
          <a:p>
            <a:pPr eaLnBrk="0" fontAlgn="base" hangingPunct="0">
              <a:lnSpc>
                <a:spcPts val="2000"/>
              </a:lnSpc>
              <a:spcBef>
                <a:spcPct val="0"/>
              </a:spcBef>
              <a:spcAft>
                <a:spcPct val="0"/>
              </a:spcAft>
            </a:pPr>
            <a:r>
              <a:rPr lang="de-DE" sz="1400" dirty="0">
                <a:ea typeface="Times New Roman" panose="02020603050405020304" pitchFamily="18" charset="0"/>
                <a:cs typeface="Arial" panose="020B0604020202020204" pitchFamily="34" charset="0"/>
              </a:rPr>
              <a:t>&gt;</a:t>
            </a:r>
            <a:r>
              <a:rPr lang="pt-BR" sz="1400" dirty="0">
                <a:ea typeface="Times New Roman" panose="02020603050405020304" pitchFamily="18" charset="0"/>
                <a:cs typeface="Arial" panose="020B0604020202020204" pitchFamily="34" charset="0"/>
              </a:rPr>
              <a:t> 1926 - 2001  (Chinta) </a:t>
            </a:r>
            <a:r>
              <a:rPr lang="pt-BR" sz="1400" b="1" dirty="0">
                <a:ea typeface="Times New Roman" panose="02020603050405020304" pitchFamily="18" charset="0"/>
                <a:cs typeface="Arial" panose="020B0604020202020204" pitchFamily="34" charset="0"/>
              </a:rPr>
              <a:t>Jacinto</a:t>
            </a:r>
            <a:r>
              <a:rPr lang="pt-BR" sz="1400" dirty="0">
                <a:ea typeface="Times New Roman" panose="02020603050405020304" pitchFamily="18" charset="0"/>
                <a:cs typeface="Arial" panose="020B0604020202020204" pitchFamily="34" charset="0"/>
              </a:rPr>
              <a:t> Morbey Souto, Luanda, Lisbon married to São</a:t>
            </a:r>
            <a:r>
              <a:rPr lang="pt-BR" sz="1000" dirty="0">
                <a:ea typeface="Times New Roman" panose="02020603050405020304" pitchFamily="18" charset="0"/>
                <a:cs typeface="Arial" panose="020B0604020202020204" pitchFamily="34" charset="0"/>
              </a:rPr>
              <a:t> (75)</a:t>
            </a:r>
            <a:br>
              <a:rPr lang="pt-BR" sz="1400" dirty="0">
                <a:ea typeface="Times New Roman" panose="02020603050405020304" pitchFamily="18" charset="0"/>
                <a:cs typeface="Arial" panose="020B0604020202020204" pitchFamily="34" charset="0"/>
              </a:rPr>
            </a:br>
            <a:r>
              <a:rPr lang="pt-BR" sz="1400" dirty="0">
                <a:ea typeface="Times New Roman" panose="02020603050405020304" pitchFamily="18" charset="0"/>
                <a:cs typeface="Arial" panose="020B0604020202020204" pitchFamily="34" charset="0"/>
              </a:rPr>
              <a:t>&gt; 1929 - 2019 (Mia) Maria Helena Morbey Souto (Nunes Ferreira) Quibala, Oeiras</a:t>
            </a:r>
            <a:r>
              <a:rPr lang="pt-BR" sz="1000" dirty="0">
                <a:ea typeface="Times New Roman" panose="02020603050405020304" pitchFamily="18" charset="0"/>
                <a:cs typeface="Arial" panose="020B0604020202020204" pitchFamily="34" charset="0"/>
              </a:rPr>
              <a:t> (90)</a:t>
            </a:r>
          </a:p>
          <a:p>
            <a:pPr eaLnBrk="0" fontAlgn="base" hangingPunct="0">
              <a:lnSpc>
                <a:spcPts val="2000"/>
              </a:lnSpc>
              <a:spcBef>
                <a:spcPct val="0"/>
              </a:spcBef>
              <a:spcAft>
                <a:spcPct val="0"/>
              </a:spcAft>
            </a:pPr>
            <a:r>
              <a:rPr lang="pt-BR" sz="1400" dirty="0">
                <a:ea typeface="Times New Roman" panose="02020603050405020304" pitchFamily="18" charset="0"/>
                <a:cs typeface="Arial" panose="020B0604020202020204" pitchFamily="34" charset="0"/>
              </a:rPr>
              <a:t>&gt; 1932 - 2022  </a:t>
            </a:r>
            <a:r>
              <a:rPr lang="pt-BR" sz="1400" b="1" dirty="0">
                <a:ea typeface="Times New Roman" panose="02020603050405020304" pitchFamily="18" charset="0"/>
                <a:cs typeface="Arial" panose="020B0604020202020204" pitchFamily="34" charset="0"/>
              </a:rPr>
              <a:t>Guilherme Morbey </a:t>
            </a:r>
            <a:r>
              <a:rPr lang="pt-BR" sz="1400" dirty="0">
                <a:ea typeface="Times New Roman" panose="02020603050405020304" pitchFamily="18" charset="0"/>
                <a:cs typeface="Arial" panose="020B0604020202020204" pitchFamily="34" charset="0"/>
              </a:rPr>
              <a:t>Souto, Quibala, Portugal</a:t>
            </a:r>
            <a:r>
              <a:rPr lang="pt-BR" sz="1000" dirty="0">
                <a:ea typeface="Times New Roman" panose="02020603050405020304" pitchFamily="18" charset="0"/>
                <a:cs typeface="Arial" panose="020B0604020202020204" pitchFamily="34" charset="0"/>
              </a:rPr>
              <a:t> (90)</a:t>
            </a:r>
            <a:br>
              <a:rPr lang="pt-BR" sz="1400" dirty="0">
                <a:ea typeface="Times New Roman" panose="02020603050405020304" pitchFamily="18" charset="0"/>
                <a:cs typeface="Arial" panose="020B0604020202020204" pitchFamily="34" charset="0"/>
              </a:rPr>
            </a:br>
            <a:r>
              <a:rPr lang="pt-BR" sz="1400" dirty="0">
                <a:ea typeface="Times New Roman" panose="02020603050405020304" pitchFamily="18" charset="0"/>
                <a:cs typeface="Arial" panose="020B0604020202020204" pitchFamily="34" charset="0"/>
              </a:rPr>
              <a:t>                           m (Mela) Maria Amélia Rodrigues Gonçalves da Costa</a:t>
            </a:r>
          </a:p>
          <a:p>
            <a:pPr eaLnBrk="0" fontAlgn="base" hangingPunct="0">
              <a:lnSpc>
                <a:spcPts val="2000"/>
              </a:lnSpc>
              <a:spcBef>
                <a:spcPct val="0"/>
              </a:spcBef>
              <a:spcAft>
                <a:spcPct val="0"/>
              </a:spcAft>
            </a:pPr>
            <a:r>
              <a:rPr lang="pt-BR" sz="1400" dirty="0">
                <a:ea typeface="Times New Roman" panose="02020603050405020304" pitchFamily="18" charset="0"/>
                <a:cs typeface="Arial" panose="020B0604020202020204" pitchFamily="34" charset="0"/>
              </a:rPr>
              <a:t>  	&gt;&gt; 1966 -        </a:t>
            </a:r>
            <a:r>
              <a:rPr lang="pt-BR" sz="1400" b="1" dirty="0">
                <a:ea typeface="Times New Roman" panose="02020603050405020304" pitchFamily="18" charset="0"/>
                <a:cs typeface="Arial" panose="020B0604020202020204" pitchFamily="34" charset="0"/>
              </a:rPr>
              <a:t>Rui</a:t>
            </a:r>
            <a:r>
              <a:rPr lang="pt-BR" sz="1400" dirty="0">
                <a:ea typeface="Times New Roman" panose="02020603050405020304" pitchFamily="18" charset="0"/>
                <a:cs typeface="Arial" panose="020B0604020202020204" pitchFamily="34" charset="0"/>
              </a:rPr>
              <a:t> Miguel da Costa </a:t>
            </a:r>
            <a:r>
              <a:rPr lang="pt-BR" sz="1400" b="1" dirty="0">
                <a:ea typeface="Times New Roman" panose="02020603050405020304" pitchFamily="18" charset="0"/>
                <a:cs typeface="Arial" panose="020B0604020202020204" pitchFamily="34" charset="0"/>
              </a:rPr>
              <a:t>Morbey</a:t>
            </a:r>
            <a:r>
              <a:rPr lang="pt-BR" sz="1400" dirty="0">
                <a:ea typeface="Times New Roman" panose="02020603050405020304" pitchFamily="18" charset="0"/>
                <a:cs typeface="Arial" panose="020B0604020202020204" pitchFamily="34" charset="0"/>
              </a:rPr>
              <a:t> Souto, Luanda</a:t>
            </a:r>
          </a:p>
          <a:p>
            <a:pPr eaLnBrk="0" fontAlgn="base" hangingPunct="0">
              <a:lnSpc>
                <a:spcPts val="2000"/>
              </a:lnSpc>
              <a:spcBef>
                <a:spcPct val="0"/>
              </a:spcBef>
              <a:spcAft>
                <a:spcPct val="0"/>
              </a:spcAft>
            </a:pPr>
            <a:r>
              <a:rPr lang="pt-BR" sz="1400" dirty="0">
                <a:ea typeface="Times New Roman" panose="02020603050405020304" pitchFamily="18" charset="0"/>
                <a:cs typeface="Arial" panose="020B0604020202020204" pitchFamily="34" charset="0"/>
              </a:rPr>
              <a:t>	      	   &gt;&gt;&gt; 2002 -      Nuno Noites Morbey, Porto</a:t>
            </a:r>
          </a:p>
          <a:p>
            <a:pPr eaLnBrk="0" fontAlgn="base" hangingPunct="0">
              <a:lnSpc>
                <a:spcPts val="2000"/>
              </a:lnSpc>
              <a:spcBef>
                <a:spcPct val="0"/>
              </a:spcBef>
              <a:spcAft>
                <a:spcPct val="0"/>
              </a:spcAft>
            </a:pPr>
            <a:r>
              <a:rPr lang="pt-BR" sz="1400" dirty="0">
                <a:ea typeface="Times New Roman" panose="02020603050405020304" pitchFamily="18" charset="0"/>
                <a:cs typeface="Arial" panose="020B0604020202020204" pitchFamily="34" charset="0"/>
              </a:rPr>
              <a:t>	      	   &gt;&gt;&gt; 2003 -      Ana Noites Morbey, Porto</a:t>
            </a:r>
            <a:br>
              <a:rPr lang="pt-BR" sz="1400" dirty="0">
                <a:ea typeface="Times New Roman" panose="02020603050405020304" pitchFamily="18" charset="0"/>
                <a:cs typeface="Arial" panose="020B0604020202020204" pitchFamily="34" charset="0"/>
              </a:rPr>
            </a:br>
            <a:r>
              <a:rPr lang="pt-BR" sz="1400" dirty="0">
                <a:ea typeface="Times New Roman" panose="02020603050405020304" pitchFamily="18" charset="0"/>
                <a:cs typeface="Arial" panose="020B0604020202020204" pitchFamily="34" charset="0"/>
              </a:rPr>
              <a:t>	&gt;&gt; 1967 - 	   Isabel </a:t>
            </a:r>
            <a:r>
              <a:rPr lang="pt-BR" sz="1400" b="1" dirty="0">
                <a:ea typeface="Times New Roman" panose="02020603050405020304" pitchFamily="18" charset="0"/>
                <a:cs typeface="Arial" panose="020B0604020202020204" pitchFamily="34" charset="0"/>
              </a:rPr>
              <a:t>Alexandra </a:t>
            </a:r>
            <a:r>
              <a:rPr lang="pt-BR" sz="1400" dirty="0">
                <a:ea typeface="Times New Roman" panose="02020603050405020304" pitchFamily="18" charset="0"/>
                <a:cs typeface="Arial" panose="020B0604020202020204" pitchFamily="34" charset="0"/>
              </a:rPr>
              <a:t>da Costa Morbey Souto, Luanda</a:t>
            </a:r>
          </a:p>
          <a:p>
            <a:pPr eaLnBrk="0" fontAlgn="base" hangingPunct="0">
              <a:lnSpc>
                <a:spcPts val="2000"/>
              </a:lnSpc>
              <a:spcBef>
                <a:spcPct val="0"/>
              </a:spcBef>
              <a:spcAft>
                <a:spcPct val="0"/>
              </a:spcAft>
            </a:pPr>
            <a:r>
              <a:rPr lang="pt-BR" sz="1400" dirty="0">
                <a:ea typeface="Times New Roman" panose="02020603050405020304" pitchFamily="18" charset="0"/>
                <a:cs typeface="Arial" panose="020B0604020202020204" pitchFamily="34" charset="0"/>
              </a:rPr>
              <a:t>		   &gt;&gt;&gt; 2006 -      Eduardo Morbey Souto Vicente da Silva</a:t>
            </a:r>
          </a:p>
          <a:p>
            <a:pPr eaLnBrk="0" fontAlgn="base" hangingPunct="0">
              <a:lnSpc>
                <a:spcPts val="2000"/>
              </a:lnSpc>
              <a:spcBef>
                <a:spcPct val="0"/>
              </a:spcBef>
              <a:spcAft>
                <a:spcPct val="0"/>
              </a:spcAft>
            </a:pPr>
            <a:r>
              <a:rPr lang="pt-BR" sz="1400" dirty="0">
                <a:ea typeface="Times New Roman" panose="02020603050405020304" pitchFamily="18" charset="0"/>
                <a:cs typeface="Arial" panose="020B0604020202020204" pitchFamily="34" charset="0"/>
              </a:rPr>
              <a:t>	&gt;&gt; 1976 - 	</a:t>
            </a:r>
            <a:r>
              <a:rPr lang="pt-BR" sz="1400" b="1" dirty="0">
                <a:ea typeface="Times New Roman" panose="02020603050405020304" pitchFamily="18" charset="0"/>
                <a:cs typeface="Arial" panose="020B0604020202020204" pitchFamily="34" charset="0"/>
              </a:rPr>
              <a:t>   Ricardo </a:t>
            </a:r>
            <a:r>
              <a:rPr lang="pt-BR" sz="1400" dirty="0">
                <a:ea typeface="Times New Roman" panose="02020603050405020304" pitchFamily="18" charset="0"/>
                <a:cs typeface="Arial" panose="020B0604020202020204" pitchFamily="34" charset="0"/>
              </a:rPr>
              <a:t>Guilherme da Costa Morbey Souto, Porto</a:t>
            </a:r>
          </a:p>
          <a:p>
            <a:pPr eaLnBrk="0" fontAlgn="base" hangingPunct="0">
              <a:lnSpc>
                <a:spcPts val="2000"/>
              </a:lnSpc>
              <a:spcBef>
                <a:spcPct val="0"/>
              </a:spcBef>
              <a:spcAft>
                <a:spcPct val="0"/>
              </a:spcAft>
            </a:pPr>
            <a:r>
              <a:rPr lang="pt-BR" sz="1400" dirty="0">
                <a:ea typeface="Times New Roman" panose="02020603050405020304" pitchFamily="18" charset="0"/>
                <a:cs typeface="Arial" panose="020B0604020202020204" pitchFamily="34" charset="0"/>
              </a:rPr>
              <a:t>	</a:t>
            </a:r>
            <a:endParaRPr lang="de-DE" sz="1400" dirty="0">
              <a:hlinkClick r:id="rId2"/>
            </a:endParaRPr>
          </a:p>
          <a:p>
            <a:pPr eaLnBrk="0" fontAlgn="base" hangingPunct="0">
              <a:lnSpc>
                <a:spcPts val="2000"/>
              </a:lnSpc>
              <a:spcBef>
                <a:spcPct val="0"/>
              </a:spcBef>
              <a:spcAft>
                <a:spcPct val="0"/>
              </a:spcAft>
            </a:pPr>
            <a:endParaRPr lang="pt-BR" sz="1400" dirty="0">
              <a:ea typeface="Times New Roman" panose="02020603050405020304" pitchFamily="18" charset="0"/>
              <a:cs typeface="Arial" panose="020B0604020202020204" pitchFamily="34" charset="0"/>
            </a:endParaRPr>
          </a:p>
        </p:txBody>
      </p:sp>
      <p:pic>
        <p:nvPicPr>
          <p:cNvPr id="7" name="Picture 2" descr="https://www.barrosbrito.com/pictures/fam_eliza_morbey.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2337" y="805019"/>
            <a:ext cx="2671966" cy="18837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th.bing.com/th?q=Link+Zeichen&amp;w=138&amp;h=138&amp;c=7&amp;o=5&amp;dpr=1.5&amp;pid=1.7&amp;mkt=de-DE&amp;cc=DE&amp;setlang=de&amp;adlt=moderate">
            <a:hlinkClick r:id="rId5" action="ppaction://hlinksldjump"/>
          </p:cNvPr>
          <p:cNvPicPr>
            <a:picLocks noChangeAspect="1" noChangeArrowheads="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3898155" y="805019"/>
            <a:ext cx="269323" cy="269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7729203" y="521794"/>
            <a:ext cx="2196370" cy="307777"/>
          </a:xfrm>
          <a:prstGeom prst="rect">
            <a:avLst/>
          </a:prstGeom>
          <a:noFill/>
        </p:spPr>
        <p:txBody>
          <a:bodyPr wrap="none" rtlCol="0">
            <a:spAutoFit/>
          </a:bodyPr>
          <a:lstStyle/>
          <a:p>
            <a:r>
              <a:rPr lang="de-DE" sz="1400"/>
              <a:t>Eliza, </a:t>
            </a:r>
            <a:r>
              <a:rPr lang="de-DE" sz="1400" err="1"/>
              <a:t>Gadinha</a:t>
            </a:r>
            <a:r>
              <a:rPr lang="de-DE" sz="1400"/>
              <a:t>, Oscar, Edith</a:t>
            </a:r>
          </a:p>
        </p:txBody>
      </p:sp>
      <p:sp>
        <p:nvSpPr>
          <p:cNvPr id="8" name="Textfeld 7"/>
          <p:cNvSpPr txBox="1"/>
          <p:nvPr/>
        </p:nvSpPr>
        <p:spPr>
          <a:xfrm>
            <a:off x="8062738" y="2675102"/>
            <a:ext cx="2363019" cy="307777"/>
          </a:xfrm>
          <a:prstGeom prst="rect">
            <a:avLst/>
          </a:prstGeom>
          <a:noFill/>
        </p:spPr>
        <p:txBody>
          <a:bodyPr wrap="none" rtlCol="0">
            <a:spAutoFit/>
          </a:bodyPr>
          <a:lstStyle/>
          <a:p>
            <a:r>
              <a:rPr lang="de-DE" sz="1400"/>
              <a:t>Camila, </a:t>
            </a:r>
            <a:r>
              <a:rPr lang="de-DE" sz="1400" err="1"/>
              <a:t>Beto</a:t>
            </a:r>
            <a:r>
              <a:rPr lang="de-DE" sz="1400"/>
              <a:t>, Guilherme, Tita</a:t>
            </a:r>
          </a:p>
        </p:txBody>
      </p:sp>
      <p:pic>
        <p:nvPicPr>
          <p:cNvPr id="3" name="Grafik 2"/>
          <p:cNvPicPr>
            <a:picLocks noChangeAspect="1"/>
          </p:cNvPicPr>
          <p:nvPr/>
        </p:nvPicPr>
        <p:blipFill>
          <a:blip r:embed="rId7"/>
          <a:stretch>
            <a:fillRect/>
          </a:stretch>
        </p:blipFill>
        <p:spPr>
          <a:xfrm>
            <a:off x="8067940" y="3266310"/>
            <a:ext cx="1857633" cy="3124200"/>
          </a:xfrm>
          <a:prstGeom prst="rect">
            <a:avLst/>
          </a:prstGeom>
        </p:spPr>
      </p:pic>
      <p:sp>
        <p:nvSpPr>
          <p:cNvPr id="9" name="Textfeld 8"/>
          <p:cNvSpPr txBox="1"/>
          <p:nvPr/>
        </p:nvSpPr>
        <p:spPr>
          <a:xfrm>
            <a:off x="9131082" y="3004700"/>
            <a:ext cx="2652761" cy="523220"/>
          </a:xfrm>
          <a:prstGeom prst="rect">
            <a:avLst/>
          </a:prstGeom>
          <a:noFill/>
        </p:spPr>
        <p:txBody>
          <a:bodyPr wrap="square" rtlCol="0">
            <a:spAutoFit/>
          </a:bodyPr>
          <a:lstStyle/>
          <a:p>
            <a:r>
              <a:rPr lang="de-DE" sz="1400"/>
              <a:t>Edith </a:t>
            </a:r>
            <a:r>
              <a:rPr lang="de-DE" sz="1400" err="1"/>
              <a:t>and</a:t>
            </a:r>
            <a:r>
              <a:rPr lang="de-DE" sz="1400"/>
              <a:t> </a:t>
            </a:r>
            <a:r>
              <a:rPr lang="de-DE" sz="1400" err="1"/>
              <a:t>grand</a:t>
            </a:r>
            <a:r>
              <a:rPr lang="de-DE" sz="1400"/>
              <a:t> </a:t>
            </a:r>
            <a:r>
              <a:rPr lang="de-DE" sz="1400" err="1"/>
              <a:t>father</a:t>
            </a:r>
            <a:br>
              <a:rPr lang="de-DE" sz="1400"/>
            </a:br>
            <a:r>
              <a:rPr lang="de-DE" sz="1400"/>
              <a:t>                  Guilherme Reginald</a:t>
            </a:r>
          </a:p>
        </p:txBody>
      </p:sp>
      <p:sp>
        <p:nvSpPr>
          <p:cNvPr id="14" name="Textfeld 13"/>
          <p:cNvSpPr txBox="1"/>
          <p:nvPr/>
        </p:nvSpPr>
        <p:spPr>
          <a:xfrm>
            <a:off x="349386" y="5876334"/>
            <a:ext cx="5410914" cy="569387"/>
          </a:xfrm>
          <a:prstGeom prst="rect">
            <a:avLst/>
          </a:prstGeom>
          <a:solidFill>
            <a:schemeClr val="bg2"/>
          </a:solidFill>
        </p:spPr>
        <p:txBody>
          <a:bodyPr wrap="square" rtlCol="0">
            <a:spAutoFit/>
          </a:bodyPr>
          <a:lstStyle/>
          <a:p>
            <a:pPr defTabSz="268288"/>
            <a:r>
              <a:rPr lang="en-GB" sz="1400" b="1"/>
              <a:t>Legend</a:t>
            </a:r>
            <a:br>
              <a:rPr lang="en-GB" sz="1400" b="1"/>
            </a:br>
            <a:endParaRPr lang="en-GB" sz="300" b="1"/>
          </a:p>
          <a:p>
            <a:pPr defTabSz="268288"/>
            <a:r>
              <a:rPr lang="en-GB" sz="1400"/>
              <a:t>m    married	 &gt; 	children	&gt;&gt; grandchildren  &gt;&gt;&gt; great grandchildren</a:t>
            </a:r>
          </a:p>
        </p:txBody>
      </p:sp>
      <p:sp>
        <p:nvSpPr>
          <p:cNvPr id="5" name="Foliennummernplatzhalter 4"/>
          <p:cNvSpPr>
            <a:spLocks noGrp="1"/>
          </p:cNvSpPr>
          <p:nvPr>
            <p:ph type="sldNum" sz="quarter" idx="12"/>
          </p:nvPr>
        </p:nvSpPr>
        <p:spPr/>
        <p:txBody>
          <a:bodyPr/>
          <a:lstStyle/>
          <a:p>
            <a:fld id="{67EAFDB1-F3D4-4863-BCEA-E13DF22AE5EF}" type="slidenum">
              <a:rPr lang="de-DE" smtClean="0"/>
              <a:t>17</a:t>
            </a:fld>
            <a:endParaRPr lang="de-DE"/>
          </a:p>
        </p:txBody>
      </p:sp>
    </p:spTree>
    <p:extLst>
      <p:ext uri="{BB962C8B-B14F-4D97-AF65-F5344CB8AC3E}">
        <p14:creationId xmlns:p14="http://schemas.microsoft.com/office/powerpoint/2010/main" val="2933822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4"/>
          <p:cNvSpPr>
            <a:spLocks noChangeArrowheads="1"/>
          </p:cNvSpPr>
          <p:nvPr/>
        </p:nvSpPr>
        <p:spPr bwMode="auto">
          <a:xfrm>
            <a:off x="243570" y="805416"/>
            <a:ext cx="7257823" cy="6247864"/>
          </a:xfrm>
          <a:prstGeom prst="rect">
            <a:avLst/>
          </a:prstGeom>
          <a:noFill/>
        </p:spPr>
        <p:txBody>
          <a:bodyPr wrap="square" rtlCol="0">
            <a:spAutoFit/>
          </a:bodyPr>
          <a:lstStyle/>
          <a:p>
            <a:pPr eaLnBrk="0" fontAlgn="base" hangingPunct="0">
              <a:lnSpc>
                <a:spcPts val="2000"/>
              </a:lnSpc>
              <a:spcBef>
                <a:spcPct val="0"/>
              </a:spcBef>
              <a:spcAft>
                <a:spcPct val="0"/>
              </a:spcAft>
            </a:pPr>
            <a:r>
              <a:rPr lang="pt-BR" altLang="de-DE" sz="1801" b="1" dirty="0">
                <a:ea typeface="Times New Roman" panose="02020603050405020304" pitchFamily="18" charset="0"/>
                <a:cs typeface="Arial" panose="020B0604020202020204" pitchFamily="34" charset="0"/>
              </a:rPr>
              <a:t>Edwin (John) Reginald Morbey</a:t>
            </a:r>
            <a:r>
              <a:rPr lang="pt-BR" altLang="de-DE" sz="1801" dirty="0">
                <a:ea typeface="Times New Roman" panose="02020603050405020304" pitchFamily="18" charset="0"/>
                <a:cs typeface="Arial" panose="020B0604020202020204" pitchFamily="34" charset="0"/>
              </a:rPr>
              <a:t> (Dine)</a:t>
            </a:r>
            <a:r>
              <a:rPr lang="pt-BR" altLang="de-DE" sz="1000" dirty="0">
                <a:ea typeface="Times New Roman" panose="02020603050405020304" pitchFamily="18" charset="0"/>
                <a:cs typeface="Arial" panose="020B0604020202020204" pitchFamily="34" charset="0"/>
              </a:rPr>
              <a:t> (91)</a:t>
            </a: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rPr>
              <a:t>b 20.06.1893 Mindelo, d 1984 Lisbon</a:t>
            </a: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rPr>
              <a:t>also known as Dine</a:t>
            </a: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rPr>
              <a:t>m (</a:t>
            </a:r>
            <a:r>
              <a:rPr lang="pt-BR" altLang="de-DE" sz="1400" b="1" dirty="0">
                <a:ea typeface="Times New Roman" panose="02020603050405020304" pitchFamily="18" charset="0"/>
                <a:cs typeface="Arial" panose="020B0604020202020204" pitchFamily="34" charset="0"/>
              </a:rPr>
              <a:t>Dada</a:t>
            </a:r>
            <a:r>
              <a:rPr lang="pt-BR" altLang="de-DE" sz="1400" dirty="0">
                <a:ea typeface="Times New Roman" panose="02020603050405020304" pitchFamily="18" charset="0"/>
                <a:cs typeface="Arial" panose="020B0604020202020204" pitchFamily="34" charset="0"/>
              </a:rPr>
              <a:t>) Eduarda (Wahnon) de </a:t>
            </a:r>
            <a:r>
              <a:rPr lang="pt-BR" altLang="de-DE" sz="1400" b="1" dirty="0">
                <a:ea typeface="Times New Roman" panose="02020603050405020304" pitchFamily="18" charset="0"/>
                <a:cs typeface="Arial" panose="020B0604020202020204" pitchFamily="34" charset="0"/>
              </a:rPr>
              <a:t>Sousa Santos </a:t>
            </a:r>
            <a:r>
              <a:rPr lang="pt-BR" altLang="de-DE" sz="1400" dirty="0">
                <a:ea typeface="Times New Roman" panose="02020603050405020304" pitchFamily="18" charset="0"/>
                <a:cs typeface="Arial" panose="020B0604020202020204" pitchFamily="34" charset="0"/>
              </a:rPr>
              <a:t>(Morbey) b 1895 Mindelo, d 1951 Luanda</a:t>
            </a:r>
          </a:p>
          <a:p>
            <a:pPr eaLnBrk="0" fontAlgn="base" hangingPunct="0">
              <a:lnSpc>
                <a:spcPts val="2000"/>
              </a:lnSpc>
              <a:spcBef>
                <a:spcPct val="0"/>
              </a:spcBef>
              <a:spcAft>
                <a:spcPct val="0"/>
              </a:spcAft>
            </a:pPr>
            <a:endParaRPr lang="pt-BR" altLang="de-DE" sz="1400" dirty="0">
              <a:ea typeface="Times New Roman" panose="02020603050405020304" pitchFamily="18" charset="0"/>
              <a:cs typeface="Arial" panose="020B0604020202020204" pitchFamily="34" charset="0"/>
            </a:endParaRP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rPr>
              <a:t>&gt; 1921 	 (Nocas) </a:t>
            </a:r>
            <a:r>
              <a:rPr lang="pt-BR" altLang="de-DE" sz="1400" b="1" dirty="0">
                <a:ea typeface="Times New Roman" panose="02020603050405020304" pitchFamily="18" charset="0"/>
                <a:cs typeface="Arial" panose="020B0604020202020204" pitchFamily="34" charset="0"/>
              </a:rPr>
              <a:t>Edwin John Morbey</a:t>
            </a: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rPr>
              <a:t>&gt; 1923 - 1993 </a:t>
            </a:r>
            <a:r>
              <a:rPr lang="pt-BR" altLang="de-DE" sz="1400" b="1" dirty="0">
                <a:ea typeface="Times New Roman" panose="02020603050405020304" pitchFamily="18" charset="0"/>
                <a:cs typeface="Arial" panose="020B0604020202020204" pitchFamily="34" charset="0"/>
              </a:rPr>
              <a:t>Edgard</a:t>
            </a:r>
            <a:r>
              <a:rPr lang="pt-BR" altLang="de-DE" sz="1400" dirty="0">
                <a:ea typeface="Times New Roman" panose="02020603050405020304" pitchFamily="18" charset="0"/>
                <a:cs typeface="Arial" panose="020B0604020202020204" pitchFamily="34" charset="0"/>
              </a:rPr>
              <a:t> Reginald Morbey</a:t>
            </a:r>
            <a:r>
              <a:rPr lang="pt-BR" altLang="de-DE" sz="1000" dirty="0">
                <a:ea typeface="Times New Roman" panose="02020603050405020304" pitchFamily="18" charset="0"/>
                <a:cs typeface="Arial" panose="020B0604020202020204" pitchFamily="34" charset="0"/>
              </a:rPr>
              <a:t> </a:t>
            </a:r>
            <a:r>
              <a:rPr lang="en-GB" sz="1000" dirty="0"/>
              <a:t>(70)</a:t>
            </a:r>
            <a:r>
              <a:rPr lang="de-DE" sz="1000" dirty="0"/>
              <a:t> </a:t>
            </a:r>
            <a:endParaRPr lang="pt-BR" altLang="de-DE" sz="1000" dirty="0">
              <a:ea typeface="Times New Roman" panose="02020603050405020304" pitchFamily="18" charset="0"/>
              <a:cs typeface="Arial" panose="020B0604020202020204" pitchFamily="34" charset="0"/>
            </a:endParaRP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rPr>
              <a:t>	    &gt;&gt; 1953       </a:t>
            </a:r>
            <a:r>
              <a:rPr lang="pt-BR" altLang="de-DE" sz="1400" b="1" dirty="0">
                <a:ea typeface="Times New Roman" panose="02020603050405020304" pitchFamily="18" charset="0"/>
                <a:cs typeface="Arial" panose="020B0604020202020204" pitchFamily="34" charset="0"/>
              </a:rPr>
              <a:t>Miguel N. </a:t>
            </a:r>
            <a:r>
              <a:rPr lang="pt-BR" altLang="de-DE" sz="1400" dirty="0">
                <a:ea typeface="Times New Roman" panose="02020603050405020304" pitchFamily="18" charset="0"/>
                <a:cs typeface="Arial" panose="020B0604020202020204" pitchFamily="34" charset="0"/>
              </a:rPr>
              <a:t>Ferreira Dias </a:t>
            </a:r>
            <a:r>
              <a:rPr lang="pt-BR" altLang="de-DE" sz="1400" b="1" dirty="0">
                <a:ea typeface="Times New Roman" panose="02020603050405020304" pitchFamily="18" charset="0"/>
                <a:cs typeface="Arial" panose="020B0604020202020204" pitchFamily="34" charset="0"/>
              </a:rPr>
              <a:t>Morbey </a:t>
            </a:r>
            <a:r>
              <a:rPr lang="pt-BR" altLang="de-DE" sz="1400" dirty="0">
                <a:ea typeface="Times New Roman" panose="02020603050405020304" pitchFamily="18" charset="0"/>
                <a:cs typeface="Arial" panose="020B0604020202020204" pitchFamily="34" charset="0"/>
              </a:rPr>
              <a:t>, lawyer, Luanda, Lisbon</a:t>
            </a:r>
            <a:br>
              <a:rPr lang="pt-BR" altLang="de-DE" sz="1400" dirty="0">
                <a:ea typeface="Times New Roman" panose="02020603050405020304" pitchFamily="18" charset="0"/>
                <a:cs typeface="Arial" panose="020B0604020202020204" pitchFamily="34" charset="0"/>
              </a:rPr>
            </a:br>
            <a:r>
              <a:rPr lang="pt-BR" altLang="de-DE" sz="1400" dirty="0">
                <a:ea typeface="Times New Roman" panose="02020603050405020304" pitchFamily="18" charset="0"/>
                <a:cs typeface="Arial" panose="020B0604020202020204" pitchFamily="34" charset="0"/>
              </a:rPr>
              <a:t>                           &gt;&gt; 1954        Michaela C.; 1957 Paulo M.; 1960 Jo</a:t>
            </a:r>
            <a:r>
              <a:rPr lang="pt-PT" altLang="de-DE" sz="1400" dirty="0">
                <a:ea typeface="Times New Roman" panose="02020603050405020304" pitchFamily="18" charset="0"/>
                <a:cs typeface="Arial" panose="020B0604020202020204" pitchFamily="34" charset="0"/>
              </a:rPr>
              <a:t>ão C. Ferreira Dias Morbey</a:t>
            </a:r>
            <a:r>
              <a:rPr lang="pt-BR" altLang="de-DE" sz="1400" dirty="0">
                <a:ea typeface="Times New Roman" panose="02020603050405020304" pitchFamily="18" charset="0"/>
                <a:cs typeface="Arial" panose="020B0604020202020204" pitchFamily="34" charset="0"/>
              </a:rPr>
              <a:t>       </a:t>
            </a: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rPr>
              <a:t>&gt; 1929 -2025   </a:t>
            </a:r>
            <a:r>
              <a:rPr lang="pt-BR" altLang="de-DE" sz="1400" b="1" dirty="0">
                <a:ea typeface="Times New Roman" panose="02020603050405020304" pitchFamily="18" charset="0"/>
                <a:cs typeface="Arial" panose="020B0604020202020204" pitchFamily="34" charset="0"/>
              </a:rPr>
              <a:t>Aubert </a:t>
            </a:r>
            <a:r>
              <a:rPr lang="pt-BR" altLang="de-DE" sz="1400" dirty="0">
                <a:ea typeface="Times New Roman" panose="02020603050405020304" pitchFamily="18" charset="0"/>
                <a:cs typeface="Arial" panose="020B0604020202020204" pitchFamily="34" charset="0"/>
              </a:rPr>
              <a:t>Bertram Morbey (surveying engineer)</a:t>
            </a:r>
            <a:r>
              <a:rPr lang="pt-BR" altLang="de-DE" sz="1000" dirty="0">
                <a:ea typeface="Times New Roman" panose="02020603050405020304" pitchFamily="18" charset="0"/>
                <a:cs typeface="Arial" panose="020B0604020202020204" pitchFamily="34" charset="0"/>
              </a:rPr>
              <a:t> (96)</a:t>
            </a: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rPr>
              <a:t>	   m Aida Afonso da Silva (b 1929)</a:t>
            </a: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rPr>
              <a:t>	    &gt;&gt; 1952 	</a:t>
            </a:r>
            <a:r>
              <a:rPr lang="pt-BR" altLang="de-DE" sz="1400" b="1" dirty="0">
                <a:ea typeface="Times New Roman" panose="02020603050405020304" pitchFamily="18" charset="0"/>
                <a:cs typeface="Arial" panose="020B0604020202020204" pitchFamily="34" charset="0"/>
              </a:rPr>
              <a:t>Ana</a:t>
            </a:r>
            <a:r>
              <a:rPr lang="pt-BR" altLang="de-DE" sz="1400" dirty="0">
                <a:ea typeface="Times New Roman" panose="02020603050405020304" pitchFamily="18" charset="0"/>
                <a:cs typeface="Arial" panose="020B0604020202020204" pitchFamily="34" charset="0"/>
              </a:rPr>
              <a:t> Maria </a:t>
            </a:r>
            <a:r>
              <a:rPr lang="pt-BR" altLang="de-DE" sz="1400" b="1" dirty="0">
                <a:ea typeface="Times New Roman" panose="02020603050405020304" pitchFamily="18" charset="0"/>
                <a:cs typeface="Arial" panose="020B0604020202020204" pitchFamily="34" charset="0"/>
              </a:rPr>
              <a:t>Morbey </a:t>
            </a:r>
            <a:r>
              <a:rPr lang="pt-BR" altLang="de-DE" sz="1400" dirty="0">
                <a:ea typeface="Times New Roman" panose="02020603050405020304" pitchFamily="18" charset="0"/>
                <a:cs typeface="Arial" panose="020B0604020202020204" pitchFamily="34" charset="0"/>
              </a:rPr>
              <a:t>(</a:t>
            </a:r>
            <a:r>
              <a:rPr lang="de-DE" sz="1400" dirty="0" err="1"/>
              <a:t>Conceição</a:t>
            </a:r>
            <a:r>
              <a:rPr lang="de-DE" sz="1400" dirty="0"/>
              <a:t>) Engineer, </a:t>
            </a:r>
            <a:r>
              <a:rPr lang="de-DE" sz="1400" dirty="0" err="1"/>
              <a:t>Lisbon</a:t>
            </a:r>
            <a:endParaRPr lang="de-DE" sz="1400" dirty="0"/>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rPr>
              <a:t>	                       also known as Anita, married to Valdemar </a:t>
            </a:r>
            <a:r>
              <a:rPr lang="de-DE" sz="1400" dirty="0" err="1"/>
              <a:t>Conceição</a:t>
            </a:r>
            <a:br>
              <a:rPr lang="de-DE" sz="1400" dirty="0"/>
            </a:br>
            <a:r>
              <a:rPr lang="de-DE" sz="1400" dirty="0"/>
              <a:t>	    	&gt;&gt;&gt; 1977 	Carla </a:t>
            </a:r>
            <a:r>
              <a:rPr lang="de-DE" sz="1400" b="1" dirty="0"/>
              <a:t>Alexandra</a:t>
            </a:r>
            <a:r>
              <a:rPr lang="de-DE" sz="1400" dirty="0"/>
              <a:t> (Xana) Morbey </a:t>
            </a:r>
            <a:r>
              <a:rPr lang="de-DE" sz="1400" dirty="0" err="1"/>
              <a:t>Conceição</a:t>
            </a:r>
            <a:endParaRPr lang="pt-BR" altLang="de-DE" sz="1400" dirty="0">
              <a:ea typeface="Times New Roman" panose="02020603050405020304" pitchFamily="18" charset="0"/>
              <a:cs typeface="Arial" panose="020B0604020202020204" pitchFamily="34" charset="0"/>
            </a:endParaRP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rPr>
              <a:t>	    &gt;&gt; 1954 	</a:t>
            </a:r>
            <a:r>
              <a:rPr lang="pt-BR" altLang="de-DE" sz="1400" b="1" dirty="0">
                <a:ea typeface="Times New Roman" panose="02020603050405020304" pitchFamily="18" charset="0"/>
                <a:cs typeface="Arial" panose="020B0604020202020204" pitchFamily="34" charset="0"/>
              </a:rPr>
              <a:t>Carlos</a:t>
            </a:r>
            <a:r>
              <a:rPr lang="pt-BR" altLang="de-DE" sz="1400" dirty="0">
                <a:ea typeface="Times New Roman" panose="02020603050405020304" pitchFamily="18" charset="0"/>
                <a:cs typeface="Arial" panose="020B0604020202020204" pitchFamily="34" charset="0"/>
              </a:rPr>
              <a:t> Eduardo Morbey (Dadinho), Luanda </a:t>
            </a:r>
            <a:br>
              <a:rPr lang="pt-BR" altLang="de-DE" sz="1400" dirty="0">
                <a:ea typeface="Times New Roman" panose="02020603050405020304" pitchFamily="18" charset="0"/>
                <a:cs typeface="Arial" panose="020B0604020202020204" pitchFamily="34" charset="0"/>
              </a:rPr>
            </a:br>
            <a:r>
              <a:rPr lang="pt-BR" altLang="de-DE" sz="1400" dirty="0">
                <a:ea typeface="Times New Roman" panose="02020603050405020304" pitchFamily="18" charset="0"/>
                <a:cs typeface="Arial" panose="020B0604020202020204" pitchFamily="34" charset="0"/>
              </a:rPr>
              <a:t>		veterinary, Sesimbra, m Lay</a:t>
            </a: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rPr>
              <a:t>	    &gt;&gt; 1960 	</a:t>
            </a:r>
            <a:r>
              <a:rPr lang="pt-BR" altLang="de-DE" sz="1400" b="1" dirty="0">
                <a:ea typeface="Times New Roman" panose="02020603050405020304" pitchFamily="18" charset="0"/>
                <a:cs typeface="Arial" panose="020B0604020202020204" pitchFamily="34" charset="0"/>
              </a:rPr>
              <a:t>Luis Filipe </a:t>
            </a:r>
            <a:r>
              <a:rPr lang="pt-BR" altLang="de-DE" sz="1400" dirty="0">
                <a:ea typeface="Times New Roman" panose="02020603050405020304" pitchFamily="18" charset="0"/>
                <a:cs typeface="Arial" panose="020B0604020202020204" pitchFamily="34" charset="0"/>
              </a:rPr>
              <a:t>Morbey, </a:t>
            </a:r>
            <a:r>
              <a:rPr lang="en-GB" sz="1400" dirty="0"/>
              <a:t>architect</a:t>
            </a:r>
            <a:endParaRPr lang="pt-BR" altLang="de-DE" sz="1400" dirty="0">
              <a:ea typeface="Times New Roman" panose="02020603050405020304" pitchFamily="18" charset="0"/>
              <a:cs typeface="Arial" panose="020B0604020202020204" pitchFamily="34" charset="0"/>
            </a:endParaRP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rPr>
              <a:t>&gt; 1933 	    </a:t>
            </a:r>
            <a:r>
              <a:rPr lang="pt-BR" sz="1400" b="1" dirty="0"/>
              <a:t>Maria de Lourdes </a:t>
            </a:r>
            <a:r>
              <a:rPr lang="pt-BR" sz="1400" dirty="0"/>
              <a:t>de Sousa Santos Morbey</a:t>
            </a: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rPr>
              <a:t>&gt; 1935 - 2022  </a:t>
            </a:r>
            <a:r>
              <a:rPr lang="pt-BR" sz="1400" b="1" dirty="0"/>
              <a:t>Guilherme José </a:t>
            </a:r>
            <a:r>
              <a:rPr lang="pt-BR" sz="1400" dirty="0"/>
              <a:t>de Sousa Santos </a:t>
            </a:r>
            <a:r>
              <a:rPr lang="pt-BR" sz="1400" b="1" dirty="0"/>
              <a:t>Morbey</a:t>
            </a:r>
            <a:r>
              <a:rPr lang="pt-BR" sz="1400" dirty="0"/>
              <a:t> (Zeca), Mozambique</a:t>
            </a:r>
            <a:r>
              <a:rPr lang="pt-BR" altLang="de-DE" sz="1400" dirty="0">
                <a:ea typeface="Times New Roman" panose="02020603050405020304" pitchFamily="18" charset="0"/>
                <a:cs typeface="Arial" panose="020B0604020202020204" pitchFamily="34" charset="0"/>
              </a:rPr>
              <a:t> </a:t>
            </a:r>
            <a:r>
              <a:rPr lang="pt-BR" altLang="de-DE" sz="1000" dirty="0">
                <a:ea typeface="Times New Roman" panose="02020603050405020304" pitchFamily="18" charset="0"/>
                <a:cs typeface="Arial" panose="020B0604020202020204" pitchFamily="34" charset="0"/>
              </a:rPr>
              <a:t>(87)</a:t>
            </a:r>
            <a:endParaRPr lang="pt-BR" sz="1000" dirty="0"/>
          </a:p>
          <a:p>
            <a:pPr marL="285750" indent="-285750" eaLnBrk="0" fontAlgn="base" hangingPunct="0">
              <a:lnSpc>
                <a:spcPts val="2000"/>
              </a:lnSpc>
              <a:spcBef>
                <a:spcPct val="0"/>
              </a:spcBef>
              <a:spcAft>
                <a:spcPct val="0"/>
              </a:spcAft>
              <a:buFont typeface="Wingdings" panose="05000000000000000000" pitchFamily="2" charset="2"/>
              <a:buChar char="Ø"/>
            </a:pPr>
            <a:endParaRPr lang="pt-BR" altLang="de-DE" sz="1400" dirty="0">
              <a:ea typeface="Times New Roman" panose="02020603050405020304" pitchFamily="18" charset="0"/>
              <a:cs typeface="Arial" panose="020B0604020202020204" pitchFamily="34" charset="0"/>
            </a:endParaRPr>
          </a:p>
          <a:p>
            <a:pPr eaLnBrk="0" fontAlgn="base" hangingPunct="0">
              <a:lnSpc>
                <a:spcPts val="2000"/>
              </a:lnSpc>
              <a:spcBef>
                <a:spcPct val="0"/>
              </a:spcBef>
              <a:spcAft>
                <a:spcPct val="0"/>
              </a:spcAft>
            </a:pPr>
            <a:r>
              <a:rPr lang="en-US" altLang="de-DE" sz="1400" dirty="0">
                <a:ea typeface="Times New Roman" panose="02020603050405020304" pitchFamily="18" charset="0"/>
                <a:cs typeface="Arial" panose="020B0604020202020204" pitchFamily="34" charset="0"/>
              </a:rPr>
              <a:t>married secondly to Alda Valente  and had issue</a:t>
            </a:r>
          </a:p>
          <a:p>
            <a:pPr eaLnBrk="0" fontAlgn="base" hangingPunct="0">
              <a:lnSpc>
                <a:spcPts val="2000"/>
              </a:lnSpc>
              <a:spcBef>
                <a:spcPct val="0"/>
              </a:spcBef>
              <a:spcAft>
                <a:spcPct val="0"/>
              </a:spcAft>
            </a:pPr>
            <a:r>
              <a:rPr lang="en-US" altLang="de-DE" sz="1400" dirty="0">
                <a:ea typeface="Times New Roman" panose="02020603050405020304" pitchFamily="18" charset="0"/>
                <a:cs typeface="Arial" panose="020B0604020202020204" pitchFamily="34" charset="0"/>
              </a:rPr>
              <a:t>&gt; 	</a:t>
            </a:r>
            <a:r>
              <a:rPr lang="en-US" altLang="de-DE" sz="1400" b="1" dirty="0">
                <a:ea typeface="Times New Roman" panose="02020603050405020304" pitchFamily="18" charset="0"/>
                <a:cs typeface="Arial" panose="020B0604020202020204" pitchFamily="34" charset="0"/>
              </a:rPr>
              <a:t>     Aubert </a:t>
            </a:r>
            <a:r>
              <a:rPr lang="en-US" altLang="de-DE" sz="1400" dirty="0">
                <a:ea typeface="Times New Roman" panose="02020603050405020304" pitchFamily="18" charset="0"/>
                <a:cs typeface="Arial" panose="020B0604020202020204" pitchFamily="34" charset="0"/>
              </a:rPr>
              <a:t>Reginald Morbey </a:t>
            </a:r>
          </a:p>
          <a:p>
            <a:pPr eaLnBrk="0" fontAlgn="base" hangingPunct="0">
              <a:lnSpc>
                <a:spcPts val="2000"/>
              </a:lnSpc>
              <a:spcBef>
                <a:spcPct val="0"/>
              </a:spcBef>
              <a:spcAft>
                <a:spcPct val="0"/>
              </a:spcAft>
            </a:pPr>
            <a:endParaRPr lang="pt-BR" altLang="de-DE" sz="1400" dirty="0">
              <a:ea typeface="Times New Roman" panose="02020603050405020304" pitchFamily="18" charset="0"/>
              <a:cs typeface="Arial" panose="020B0604020202020204" pitchFamily="34" charset="0"/>
            </a:endParaRP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rPr>
              <a:t> </a:t>
            </a:r>
          </a:p>
        </p:txBody>
      </p:sp>
      <p:pic>
        <p:nvPicPr>
          <p:cNvPr id="6" name="Picture 2" descr="https://th.bing.com/th?q=Link+Zeichen&amp;w=138&amp;h=138&amp;c=7&amp;o=5&amp;dpr=1.5&amp;pid=1.7&amp;mkt=de-DE&amp;cc=DE&amp;setlang=de&amp;adlt=moderate">
            <a:hlinkClick r:id="rId2" action="ppaction://hlinksldjump"/>
          </p:cNvPr>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4162743" y="805416"/>
            <a:ext cx="269323" cy="26932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pieren 6"/>
          <p:cNvGrpSpPr/>
          <p:nvPr/>
        </p:nvGrpSpPr>
        <p:grpSpPr>
          <a:xfrm>
            <a:off x="4368042" y="924714"/>
            <a:ext cx="2811368" cy="118079"/>
            <a:chOff x="4083016" y="493873"/>
            <a:chExt cx="1946157" cy="97798"/>
          </a:xfrm>
        </p:grpSpPr>
        <p:sp>
          <p:nvSpPr>
            <p:cNvPr id="8" name="Rechteck 7"/>
            <p:cNvSpPr/>
            <p:nvPr/>
          </p:nvSpPr>
          <p:spPr>
            <a:xfrm>
              <a:off x="4083016" y="493874"/>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5931376" y="493873"/>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winkelter Verbinder 9"/>
            <p:cNvCxnSpPr>
              <a:stCxn id="8" idx="3"/>
              <a:endCxn id="9" idx="1"/>
            </p:cNvCxnSpPr>
            <p:nvPr/>
          </p:nvCxnSpPr>
          <p:spPr>
            <a:xfrm flipV="1">
              <a:off x="4180813" y="542772"/>
              <a:ext cx="1750563" cy="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uppieren 10"/>
          <p:cNvGrpSpPr/>
          <p:nvPr/>
        </p:nvGrpSpPr>
        <p:grpSpPr>
          <a:xfrm>
            <a:off x="4631267" y="3252530"/>
            <a:ext cx="3860726" cy="234142"/>
            <a:chOff x="4083016" y="493873"/>
            <a:chExt cx="1946157" cy="97798"/>
          </a:xfrm>
        </p:grpSpPr>
        <p:sp>
          <p:nvSpPr>
            <p:cNvPr id="12" name="Rechteck 11"/>
            <p:cNvSpPr/>
            <p:nvPr/>
          </p:nvSpPr>
          <p:spPr>
            <a:xfrm>
              <a:off x="4083016" y="493874"/>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5931376" y="493873"/>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 name="Gewinkelter Verbinder 13"/>
            <p:cNvCxnSpPr>
              <a:stCxn id="12" idx="3"/>
              <a:endCxn id="13" idx="1"/>
            </p:cNvCxnSpPr>
            <p:nvPr/>
          </p:nvCxnSpPr>
          <p:spPr>
            <a:xfrm flipV="1">
              <a:off x="4180813" y="542772"/>
              <a:ext cx="1750563" cy="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050" name="Picture 2" descr="Keine Fotobeschreibung verfüg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9203" y="3123043"/>
            <a:ext cx="669469" cy="9655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barrosbrito.com/pictures/edwin_john_reginald_morbey.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47723" y="408460"/>
            <a:ext cx="864802" cy="11545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barrosbrito.com/pictures/dada_ss_ki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46830" y="404816"/>
            <a:ext cx="873531" cy="1161797"/>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1991" y="399929"/>
            <a:ext cx="857250" cy="1171575"/>
          </a:xfrm>
          <a:prstGeom prst="rect">
            <a:avLst/>
          </a:prstGeom>
        </p:spPr>
      </p:pic>
      <p:pic>
        <p:nvPicPr>
          <p:cNvPr id="4" name="Grafik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2795" y="1630728"/>
            <a:ext cx="694798" cy="972716"/>
          </a:xfrm>
          <a:prstGeom prst="rect">
            <a:avLst/>
          </a:prstGeom>
        </p:spPr>
      </p:pic>
      <p:pic>
        <p:nvPicPr>
          <p:cNvPr id="15" name="Grafik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83732" y="420508"/>
            <a:ext cx="857250" cy="1143000"/>
          </a:xfrm>
          <a:prstGeom prst="rect">
            <a:avLst/>
          </a:prstGeom>
        </p:spPr>
      </p:pic>
      <p:pic>
        <p:nvPicPr>
          <p:cNvPr id="1030" name="Picture 6" descr="Keine Fotobeschreibung verfügba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3406" t="9168" r="37335" b="64862"/>
          <a:stretch/>
        </p:blipFill>
        <p:spPr bwMode="auto">
          <a:xfrm>
            <a:off x="8347029" y="5145382"/>
            <a:ext cx="736304" cy="81209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uppieren 20"/>
          <p:cNvGrpSpPr/>
          <p:nvPr/>
        </p:nvGrpSpPr>
        <p:grpSpPr>
          <a:xfrm>
            <a:off x="4149842" y="2139138"/>
            <a:ext cx="3076987" cy="236594"/>
            <a:chOff x="4083016" y="493873"/>
            <a:chExt cx="1946157" cy="97798"/>
          </a:xfrm>
        </p:grpSpPr>
        <p:sp>
          <p:nvSpPr>
            <p:cNvPr id="22" name="Rechteck 21"/>
            <p:cNvSpPr/>
            <p:nvPr/>
          </p:nvSpPr>
          <p:spPr>
            <a:xfrm>
              <a:off x="4083016" y="493874"/>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p:cNvSpPr/>
            <p:nvPr/>
          </p:nvSpPr>
          <p:spPr>
            <a:xfrm>
              <a:off x="5931376" y="493873"/>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4" name="Gewinkelter Verbinder 23"/>
            <p:cNvCxnSpPr>
              <a:stCxn id="22" idx="3"/>
              <a:endCxn id="23" idx="1"/>
            </p:cNvCxnSpPr>
            <p:nvPr/>
          </p:nvCxnSpPr>
          <p:spPr>
            <a:xfrm flipV="1">
              <a:off x="4180813" y="542772"/>
              <a:ext cx="1750563" cy="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Gruppieren 24"/>
          <p:cNvGrpSpPr/>
          <p:nvPr/>
        </p:nvGrpSpPr>
        <p:grpSpPr>
          <a:xfrm>
            <a:off x="4631267" y="5257222"/>
            <a:ext cx="2514600" cy="133074"/>
            <a:chOff x="4083016" y="493873"/>
            <a:chExt cx="1946157" cy="97798"/>
          </a:xfrm>
        </p:grpSpPr>
        <p:sp>
          <p:nvSpPr>
            <p:cNvPr id="26" name="Rechteck 25"/>
            <p:cNvSpPr/>
            <p:nvPr/>
          </p:nvSpPr>
          <p:spPr>
            <a:xfrm>
              <a:off x="4083016" y="493874"/>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p:cNvSpPr/>
            <p:nvPr/>
          </p:nvSpPr>
          <p:spPr>
            <a:xfrm>
              <a:off x="5931376" y="493873"/>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8" name="Gewinkelter Verbinder 27"/>
            <p:cNvCxnSpPr>
              <a:stCxn id="26" idx="3"/>
              <a:endCxn id="27" idx="1"/>
            </p:cNvCxnSpPr>
            <p:nvPr/>
          </p:nvCxnSpPr>
          <p:spPr>
            <a:xfrm flipV="1">
              <a:off x="4180813" y="542772"/>
              <a:ext cx="1750563" cy="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uppieren 29"/>
          <p:cNvGrpSpPr/>
          <p:nvPr/>
        </p:nvGrpSpPr>
        <p:grpSpPr>
          <a:xfrm>
            <a:off x="6334931" y="2647102"/>
            <a:ext cx="1761016" cy="258124"/>
            <a:chOff x="4083016" y="493873"/>
            <a:chExt cx="1946157" cy="97798"/>
          </a:xfrm>
        </p:grpSpPr>
        <p:sp>
          <p:nvSpPr>
            <p:cNvPr id="31" name="Rechteck 30"/>
            <p:cNvSpPr/>
            <p:nvPr/>
          </p:nvSpPr>
          <p:spPr>
            <a:xfrm>
              <a:off x="4083016" y="493874"/>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p:cNvSpPr/>
            <p:nvPr/>
          </p:nvSpPr>
          <p:spPr>
            <a:xfrm>
              <a:off x="5931376" y="493873"/>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3" name="Gewinkelter Verbinder 32"/>
            <p:cNvCxnSpPr>
              <a:stCxn id="31" idx="3"/>
              <a:endCxn id="32" idx="1"/>
            </p:cNvCxnSpPr>
            <p:nvPr/>
          </p:nvCxnSpPr>
          <p:spPr>
            <a:xfrm flipV="1">
              <a:off x="4180813" y="542772"/>
              <a:ext cx="1750563" cy="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6" name="Grafik 15">
            <a:hlinkClick r:id="rId12"/>
          </p:cNvPr>
          <p:cNvPicPr>
            <a:picLocks noChangeAspect="1"/>
          </p:cNvPicPr>
          <p:nvPr/>
        </p:nvPicPr>
        <p:blipFill>
          <a:blip r:embed="rId13"/>
          <a:stretch>
            <a:fillRect/>
          </a:stretch>
        </p:blipFill>
        <p:spPr>
          <a:xfrm>
            <a:off x="8225694" y="2260696"/>
            <a:ext cx="863644" cy="825542"/>
          </a:xfrm>
          <a:prstGeom prst="rect">
            <a:avLst/>
          </a:prstGeom>
        </p:spPr>
      </p:pic>
      <p:pic>
        <p:nvPicPr>
          <p:cNvPr id="36" name="Grafik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62612" y="4354792"/>
            <a:ext cx="968966" cy="968966"/>
          </a:xfrm>
          <a:prstGeom prst="rect">
            <a:avLst/>
          </a:prstGeom>
        </p:spPr>
      </p:pic>
      <p:pic>
        <p:nvPicPr>
          <p:cNvPr id="37" name="Grafik 36"/>
          <p:cNvPicPr>
            <a:picLocks noChangeAspect="1"/>
          </p:cNvPicPr>
          <p:nvPr/>
        </p:nvPicPr>
        <p:blipFill rotWithShape="1">
          <a:blip r:embed="rId15" cstate="print">
            <a:extLst>
              <a:ext uri="{28A0092B-C50C-407E-A947-70E740481C1C}">
                <a14:useLocalDpi xmlns:a14="http://schemas.microsoft.com/office/drawing/2010/main" val="0"/>
              </a:ext>
            </a:extLst>
          </a:blip>
          <a:srcRect l="8276" t="12529" r="34440" b="3793"/>
          <a:stretch/>
        </p:blipFill>
        <p:spPr>
          <a:xfrm>
            <a:off x="7289501" y="3955493"/>
            <a:ext cx="1269420" cy="1043045"/>
          </a:xfrm>
          <a:prstGeom prst="rect">
            <a:avLst/>
          </a:prstGeom>
        </p:spPr>
      </p:pic>
      <p:grpSp>
        <p:nvGrpSpPr>
          <p:cNvPr id="38" name="Gruppieren 37"/>
          <p:cNvGrpSpPr/>
          <p:nvPr/>
        </p:nvGrpSpPr>
        <p:grpSpPr>
          <a:xfrm>
            <a:off x="5335985" y="4420551"/>
            <a:ext cx="1890844" cy="317536"/>
            <a:chOff x="4083016" y="493873"/>
            <a:chExt cx="1946157" cy="97798"/>
          </a:xfrm>
        </p:grpSpPr>
        <p:sp>
          <p:nvSpPr>
            <p:cNvPr id="39" name="Rechteck 38"/>
            <p:cNvSpPr/>
            <p:nvPr/>
          </p:nvSpPr>
          <p:spPr>
            <a:xfrm>
              <a:off x="4083016" y="493874"/>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p:cNvSpPr/>
            <p:nvPr/>
          </p:nvSpPr>
          <p:spPr>
            <a:xfrm>
              <a:off x="5931376" y="493873"/>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1" name="Gewinkelter Verbinder 40"/>
            <p:cNvCxnSpPr>
              <a:stCxn id="39" idx="3"/>
              <a:endCxn id="40" idx="1"/>
            </p:cNvCxnSpPr>
            <p:nvPr/>
          </p:nvCxnSpPr>
          <p:spPr>
            <a:xfrm flipV="1">
              <a:off x="4180813" y="542772"/>
              <a:ext cx="1750563" cy="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Gruppieren 41"/>
          <p:cNvGrpSpPr/>
          <p:nvPr/>
        </p:nvGrpSpPr>
        <p:grpSpPr>
          <a:xfrm>
            <a:off x="4368041" y="4984809"/>
            <a:ext cx="5343517" cy="160575"/>
            <a:chOff x="4083016" y="493873"/>
            <a:chExt cx="1946157" cy="97798"/>
          </a:xfrm>
        </p:grpSpPr>
        <p:sp>
          <p:nvSpPr>
            <p:cNvPr id="43" name="Rechteck 42"/>
            <p:cNvSpPr/>
            <p:nvPr/>
          </p:nvSpPr>
          <p:spPr>
            <a:xfrm>
              <a:off x="4083016" y="493874"/>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p:cNvSpPr/>
            <p:nvPr/>
          </p:nvSpPr>
          <p:spPr>
            <a:xfrm>
              <a:off x="5931376" y="493873"/>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5" name="Gewinkelter Verbinder 44"/>
            <p:cNvCxnSpPr>
              <a:stCxn id="43" idx="3"/>
              <a:endCxn id="44" idx="1"/>
            </p:cNvCxnSpPr>
            <p:nvPr/>
          </p:nvCxnSpPr>
          <p:spPr>
            <a:xfrm flipV="1">
              <a:off x="4180813" y="542772"/>
              <a:ext cx="1750563" cy="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uppieren 45"/>
          <p:cNvGrpSpPr/>
          <p:nvPr/>
        </p:nvGrpSpPr>
        <p:grpSpPr>
          <a:xfrm>
            <a:off x="5860065" y="5493757"/>
            <a:ext cx="2514600" cy="133074"/>
            <a:chOff x="4083016" y="493873"/>
            <a:chExt cx="1946157" cy="97798"/>
          </a:xfrm>
        </p:grpSpPr>
        <p:sp>
          <p:nvSpPr>
            <p:cNvPr id="47" name="Rechteck 46"/>
            <p:cNvSpPr/>
            <p:nvPr/>
          </p:nvSpPr>
          <p:spPr>
            <a:xfrm>
              <a:off x="4083016" y="493874"/>
              <a:ext cx="97797" cy="97797"/>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p:cNvSpPr/>
            <p:nvPr/>
          </p:nvSpPr>
          <p:spPr>
            <a:xfrm>
              <a:off x="5931376" y="493873"/>
              <a:ext cx="97797" cy="97797"/>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18" name="Gerader Verbinder 17"/>
          <p:cNvCxnSpPr>
            <a:cxnSpLocks/>
            <a:endCxn id="48" idx="1"/>
          </p:cNvCxnSpPr>
          <p:nvPr/>
        </p:nvCxnSpPr>
        <p:spPr>
          <a:xfrm>
            <a:off x="6167438" y="5560294"/>
            <a:ext cx="2080865"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5" name="Grafik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31991" y="5212867"/>
            <a:ext cx="706230" cy="1027957"/>
          </a:xfrm>
          <a:prstGeom prst="rect">
            <a:avLst/>
          </a:prstGeom>
        </p:spPr>
      </p:pic>
      <p:pic>
        <p:nvPicPr>
          <p:cNvPr id="53" name="Grafik 5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619099" y="3955493"/>
            <a:ext cx="1260788" cy="1260788"/>
          </a:xfrm>
          <a:prstGeom prst="rect">
            <a:avLst/>
          </a:prstGeom>
        </p:spPr>
      </p:pic>
      <p:sp>
        <p:nvSpPr>
          <p:cNvPr id="3" name="Foliennummernplatzhalter 2"/>
          <p:cNvSpPr>
            <a:spLocks noGrp="1"/>
          </p:cNvSpPr>
          <p:nvPr>
            <p:ph type="sldNum" sz="quarter" idx="12"/>
          </p:nvPr>
        </p:nvSpPr>
        <p:spPr/>
        <p:txBody>
          <a:bodyPr/>
          <a:lstStyle/>
          <a:p>
            <a:fld id="{67EAFDB1-F3D4-4863-BCEA-E13DF22AE5EF}" type="slidenum">
              <a:rPr lang="de-DE" smtClean="0"/>
              <a:t>18</a:t>
            </a:fld>
            <a:endParaRPr lang="de-DE" dirty="0"/>
          </a:p>
        </p:txBody>
      </p:sp>
    </p:spTree>
    <p:extLst>
      <p:ext uri="{BB962C8B-B14F-4D97-AF65-F5344CB8AC3E}">
        <p14:creationId xmlns:p14="http://schemas.microsoft.com/office/powerpoint/2010/main" val="252467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4"/>
          <p:cNvSpPr>
            <a:spLocks noChangeArrowheads="1"/>
          </p:cNvSpPr>
          <p:nvPr/>
        </p:nvSpPr>
        <p:spPr bwMode="auto">
          <a:xfrm>
            <a:off x="242994" y="800100"/>
            <a:ext cx="5852430" cy="5991384"/>
          </a:xfrm>
          <a:prstGeom prst="rect">
            <a:avLst/>
          </a:prstGeom>
          <a:noFill/>
        </p:spPr>
        <p:txBody>
          <a:bodyPr wrap="square" rtlCol="0">
            <a:spAutoFit/>
          </a:bodyPr>
          <a:lstStyle/>
          <a:p>
            <a:pPr>
              <a:lnSpc>
                <a:spcPts val="2000"/>
              </a:lnSpc>
            </a:pPr>
            <a:r>
              <a:rPr lang="de-DE" b="1" dirty="0" err="1"/>
              <a:t>Edmêa</a:t>
            </a:r>
            <a:r>
              <a:rPr lang="de-DE" b="1" dirty="0"/>
              <a:t> Florence</a:t>
            </a:r>
            <a:r>
              <a:rPr lang="pt-BR" altLang="de-DE" sz="1801" dirty="0">
                <a:ea typeface="Times New Roman" panose="02020603050405020304" pitchFamily="18" charset="0"/>
                <a:cs typeface="Arial" panose="020B0604020202020204" pitchFamily="34" charset="0"/>
              </a:rPr>
              <a:t> Morbey (Rodrigues)</a:t>
            </a:r>
            <a:r>
              <a:rPr lang="de-DE" sz="1000" b="1" dirty="0"/>
              <a:t> (65)</a:t>
            </a:r>
            <a:br>
              <a:rPr lang="de-DE" b="1" dirty="0"/>
            </a:br>
            <a:r>
              <a:rPr lang="de-DE" sz="1400" dirty="0"/>
              <a:t> b 1895 </a:t>
            </a:r>
            <a:r>
              <a:rPr lang="de-DE" sz="1400" dirty="0" err="1"/>
              <a:t>Mindelo</a:t>
            </a:r>
            <a:r>
              <a:rPr lang="de-DE" sz="1400" dirty="0"/>
              <a:t>, d 1960 </a:t>
            </a:r>
            <a:r>
              <a:rPr lang="de-DE" sz="1400" dirty="0" err="1"/>
              <a:t>Lisbon</a:t>
            </a:r>
            <a:br>
              <a:rPr lang="de-DE" sz="1400" dirty="0"/>
            </a:br>
            <a:r>
              <a:rPr lang="de-DE" sz="1400" dirty="0" err="1"/>
              <a:t>married</a:t>
            </a:r>
            <a:r>
              <a:rPr lang="de-DE" sz="1400" dirty="0"/>
              <a:t> </a:t>
            </a:r>
            <a:r>
              <a:rPr lang="de-DE" sz="1400" dirty="0" err="1"/>
              <a:t>to</a:t>
            </a:r>
            <a:r>
              <a:rPr lang="de-DE" sz="1400" dirty="0"/>
              <a:t> Manuel Maria </a:t>
            </a:r>
            <a:r>
              <a:rPr lang="de-DE" sz="1400" b="1" dirty="0"/>
              <a:t>Rodrigues</a:t>
            </a:r>
          </a:p>
          <a:p>
            <a:pPr>
              <a:lnSpc>
                <a:spcPts val="2000"/>
              </a:lnSpc>
            </a:pPr>
            <a:endParaRPr lang="de-DE" sz="1400" dirty="0"/>
          </a:p>
          <a:p>
            <a:pPr>
              <a:lnSpc>
                <a:spcPts val="2000"/>
              </a:lnSpc>
            </a:pPr>
            <a:r>
              <a:rPr lang="de-DE" sz="1400" dirty="0"/>
              <a:t>&gt;  1914 - 1985  </a:t>
            </a:r>
            <a:r>
              <a:rPr lang="pt-PT" sz="1400" b="1" dirty="0"/>
              <a:t>Guilherme Morbey Rodrigues</a:t>
            </a:r>
            <a:r>
              <a:rPr lang="pt-PT" sz="1000" b="1" dirty="0"/>
              <a:t> </a:t>
            </a:r>
            <a:r>
              <a:rPr lang="pt-BR" altLang="de-DE" sz="1000" dirty="0">
                <a:ea typeface="Times New Roman" panose="02020603050405020304" pitchFamily="18" charset="0"/>
                <a:cs typeface="Arial" panose="020B0604020202020204" pitchFamily="34" charset="0"/>
              </a:rPr>
              <a:t> (71)</a:t>
            </a:r>
            <a:br>
              <a:rPr lang="pt-PT" sz="1400" dirty="0"/>
            </a:br>
            <a:r>
              <a:rPr lang="pt-PT" sz="1400" dirty="0"/>
              <a:t>	     Praia Cape Verde, Rio de Janeiro, married to Vera (1942 - )?</a:t>
            </a:r>
            <a:br>
              <a:rPr lang="pt-PT" sz="1400" dirty="0"/>
            </a:br>
            <a:r>
              <a:rPr lang="pt-PT" sz="1400" dirty="0"/>
              <a:t>     &gt;&gt;  1963 	     </a:t>
            </a:r>
            <a:r>
              <a:rPr lang="pt-PT" sz="1400" b="1" dirty="0"/>
              <a:t>Guilherme Morbey Rodrigues</a:t>
            </a:r>
            <a:r>
              <a:rPr lang="pt-PT" sz="1400" dirty="0"/>
              <a:t>, Rio de Janeiro</a:t>
            </a:r>
          </a:p>
          <a:p>
            <a:pPr>
              <a:lnSpc>
                <a:spcPts val="2000"/>
              </a:lnSpc>
            </a:pPr>
            <a:r>
              <a:rPr lang="pt-PT" sz="1400" dirty="0"/>
              <a:t>	&gt;&gt;&gt;  1988         Ingrid Pinheiro Morbey Rodrigues	</a:t>
            </a:r>
          </a:p>
          <a:p>
            <a:pPr>
              <a:lnSpc>
                <a:spcPts val="2000"/>
              </a:lnSpc>
            </a:pPr>
            <a:r>
              <a:rPr lang="pt-PT" sz="1400" dirty="0"/>
              <a:t>	&gt;&gt;&gt;  1990	    Erika  Pinheiro Morbey Rodrigues</a:t>
            </a:r>
            <a:endParaRPr lang="de-DE" sz="1400" dirty="0"/>
          </a:p>
          <a:p>
            <a:pPr>
              <a:lnSpc>
                <a:spcPts val="2000"/>
              </a:lnSpc>
            </a:pPr>
            <a:endParaRPr lang="de-DE" sz="1400" dirty="0"/>
          </a:p>
          <a:p>
            <a:pPr>
              <a:lnSpc>
                <a:spcPts val="2000"/>
              </a:lnSpc>
            </a:pPr>
            <a:endParaRPr lang="de-DE" sz="1400" dirty="0"/>
          </a:p>
          <a:p>
            <a:pPr>
              <a:lnSpc>
                <a:spcPts val="2000"/>
              </a:lnSpc>
            </a:pPr>
            <a:endParaRPr lang="de-DE" sz="1400" dirty="0"/>
          </a:p>
          <a:p>
            <a:pPr>
              <a:lnSpc>
                <a:spcPts val="2000"/>
              </a:lnSpc>
            </a:pPr>
            <a:r>
              <a:rPr lang="de-DE" sz="1400" dirty="0"/>
              <a:t>&gt; 1917 	   </a:t>
            </a:r>
            <a:r>
              <a:rPr lang="pt-PT" sz="1400" dirty="0"/>
              <a:t>Manuel Morbey Rodrigues</a:t>
            </a:r>
          </a:p>
          <a:p>
            <a:pPr>
              <a:lnSpc>
                <a:spcPts val="2000"/>
              </a:lnSpc>
            </a:pPr>
            <a:endParaRPr lang="pt-PT" sz="1400" dirty="0"/>
          </a:p>
          <a:p>
            <a:pPr>
              <a:lnSpc>
                <a:spcPts val="2000"/>
              </a:lnSpc>
            </a:pPr>
            <a:r>
              <a:rPr lang="en-GB" sz="1400" dirty="0"/>
              <a:t>&gt; 1920 - 1988  </a:t>
            </a:r>
            <a:r>
              <a:rPr lang="en-GB" sz="1400" b="1" dirty="0"/>
              <a:t>Orlando Morbey</a:t>
            </a:r>
            <a:r>
              <a:rPr lang="en-GB" sz="1400" dirty="0"/>
              <a:t> Maria Rodrigues  </a:t>
            </a:r>
            <a:r>
              <a:rPr lang="en-GB" sz="1400" dirty="0">
                <a:sym typeface="Wingdings" panose="05000000000000000000" pitchFamily="2" charset="2"/>
              </a:rPr>
              <a:t></a:t>
            </a:r>
            <a:r>
              <a:rPr lang="en-GB" sz="1400" dirty="0"/>
              <a:t> in Lisbon</a:t>
            </a:r>
            <a:r>
              <a:rPr lang="pt-BR" altLang="de-DE" sz="1000" dirty="0">
                <a:ea typeface="Times New Roman" panose="02020603050405020304" pitchFamily="18" charset="0"/>
                <a:cs typeface="Arial" panose="020B0604020202020204" pitchFamily="34" charset="0"/>
              </a:rPr>
              <a:t> (68)</a:t>
            </a:r>
            <a:br>
              <a:rPr lang="en-GB" sz="1400" dirty="0"/>
            </a:br>
            <a:r>
              <a:rPr lang="en-GB" sz="1400" dirty="0"/>
              <a:t>   	     former CEO of Philips and  of TAP Portugal </a:t>
            </a:r>
          </a:p>
          <a:p>
            <a:pPr>
              <a:lnSpc>
                <a:spcPts val="2000"/>
              </a:lnSpc>
            </a:pPr>
            <a:endParaRPr lang="en-GB" sz="1400" dirty="0"/>
          </a:p>
          <a:p>
            <a:pPr>
              <a:lnSpc>
                <a:spcPts val="2000"/>
              </a:lnSpc>
            </a:pPr>
            <a:r>
              <a:rPr lang="pt-PT" sz="1400" dirty="0"/>
              <a:t>&gt; 1922 	   Maria da </a:t>
            </a:r>
            <a:r>
              <a:rPr lang="en-GB" sz="1400" b="1" dirty="0"/>
              <a:t>Graça </a:t>
            </a:r>
            <a:r>
              <a:rPr lang="en-US" sz="1400" b="1" dirty="0"/>
              <a:t>Morbey </a:t>
            </a:r>
            <a:r>
              <a:rPr lang="en-US" sz="1400" dirty="0"/>
              <a:t>Rodrigues</a:t>
            </a:r>
            <a:endParaRPr lang="de-DE" sz="1400" dirty="0"/>
          </a:p>
          <a:p>
            <a:pPr>
              <a:lnSpc>
                <a:spcPts val="2000"/>
              </a:lnSpc>
            </a:pPr>
            <a:endParaRPr lang="de-DE" sz="1400" dirty="0"/>
          </a:p>
          <a:p>
            <a:pPr>
              <a:lnSpc>
                <a:spcPts val="2000"/>
              </a:lnSpc>
            </a:pPr>
            <a:r>
              <a:rPr lang="de-DE" sz="1400" dirty="0" err="1"/>
              <a:t>Edmea</a:t>
            </a:r>
            <a:r>
              <a:rPr lang="de-DE" sz="1400" dirty="0"/>
              <a:t> </a:t>
            </a:r>
            <a:r>
              <a:rPr lang="en-GB" sz="1400" dirty="0"/>
              <a:t>married secondly to ? and issue</a:t>
            </a:r>
            <a:br>
              <a:rPr lang="en-GB" sz="1400" dirty="0"/>
            </a:br>
            <a:r>
              <a:rPr lang="en-US" sz="1400" dirty="0"/>
              <a:t>&gt; 1927 	   </a:t>
            </a:r>
            <a:r>
              <a:rPr lang="pt-PT" sz="1400" dirty="0"/>
              <a:t>Pedro Morbey ?, 1927</a:t>
            </a:r>
            <a:endParaRPr lang="de-DE" sz="1400" dirty="0"/>
          </a:p>
          <a:p>
            <a:pPr eaLnBrk="0" fontAlgn="base" hangingPunct="0">
              <a:lnSpc>
                <a:spcPts val="2000"/>
              </a:lnSpc>
              <a:spcBef>
                <a:spcPct val="0"/>
              </a:spcBef>
              <a:spcAft>
                <a:spcPct val="0"/>
              </a:spcAft>
            </a:pPr>
            <a:endParaRPr lang="pt-BR" altLang="de-DE" sz="1200" dirty="0">
              <a:ea typeface="Times New Roman" panose="02020603050405020304" pitchFamily="18" charset="0"/>
              <a:cs typeface="Arial" panose="020B0604020202020204" pitchFamily="34" charset="0"/>
            </a:endParaRPr>
          </a:p>
          <a:p>
            <a:pPr eaLnBrk="0" fontAlgn="base" hangingPunct="0">
              <a:lnSpc>
                <a:spcPts val="2000"/>
              </a:lnSpc>
              <a:spcBef>
                <a:spcPct val="0"/>
              </a:spcBef>
              <a:spcAft>
                <a:spcPct val="0"/>
              </a:spcAft>
            </a:pPr>
            <a:r>
              <a:rPr lang="pt-BR" altLang="de-DE" sz="1200" dirty="0">
                <a:ea typeface="Times New Roman" panose="02020603050405020304" pitchFamily="18" charset="0"/>
                <a:cs typeface="Arial" panose="020B0604020202020204" pitchFamily="34" charset="0"/>
              </a:rPr>
              <a:t> </a:t>
            </a:r>
          </a:p>
        </p:txBody>
      </p:sp>
      <p:pic>
        <p:nvPicPr>
          <p:cNvPr id="6" name="Picture 2" descr="https://th.bing.com/th?q=Link+Zeichen&amp;w=138&amp;h=138&amp;c=7&amp;o=5&amp;dpr=1.5&amp;pid=1.7&amp;mkt=de-DE&amp;cc=DE&amp;setlang=de&amp;adlt=moderate">
            <a:hlinkClick r:id="rId2" action="ppaction://hlinksldjump"/>
          </p:cNvPr>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4462256" y="877357"/>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6874" y="192935"/>
            <a:ext cx="1180315" cy="1572419"/>
          </a:xfrm>
          <a:prstGeom prst="rect">
            <a:avLst/>
          </a:prstGeom>
        </p:spPr>
      </p:pic>
      <p:pic>
        <p:nvPicPr>
          <p:cNvPr id="5124" name="Picture 4" descr="https://www.barrosbrito.com/pictures/guilherme_morbey_rodrigues.jp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48265" y="737834"/>
            <a:ext cx="1138445" cy="1519824"/>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p:cNvPicPr>
            <a:picLocks noChangeAspect="1"/>
          </p:cNvPicPr>
          <p:nvPr/>
        </p:nvPicPr>
        <p:blipFill>
          <a:blip r:embed="rId8"/>
          <a:stretch>
            <a:fillRect/>
          </a:stretch>
        </p:blipFill>
        <p:spPr>
          <a:xfrm>
            <a:off x="7549926" y="4755753"/>
            <a:ext cx="1619333" cy="1682836"/>
          </a:xfrm>
          <a:prstGeom prst="rect">
            <a:avLst/>
          </a:prstGeom>
        </p:spPr>
      </p:pic>
      <p:grpSp>
        <p:nvGrpSpPr>
          <p:cNvPr id="10" name="Gruppieren 9"/>
          <p:cNvGrpSpPr/>
          <p:nvPr/>
        </p:nvGrpSpPr>
        <p:grpSpPr>
          <a:xfrm>
            <a:off x="5419844" y="1959903"/>
            <a:ext cx="1205466" cy="148975"/>
            <a:chOff x="4083016" y="493873"/>
            <a:chExt cx="1946157" cy="97798"/>
          </a:xfrm>
        </p:grpSpPr>
        <p:sp>
          <p:nvSpPr>
            <p:cNvPr id="11" name="Rechteck 10"/>
            <p:cNvSpPr/>
            <p:nvPr/>
          </p:nvSpPr>
          <p:spPr>
            <a:xfrm>
              <a:off x="4083016" y="493874"/>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5931376" y="493873"/>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winkelter Verbinder 12"/>
            <p:cNvCxnSpPr>
              <a:stCxn id="11" idx="3"/>
              <a:endCxn id="12" idx="1"/>
            </p:cNvCxnSpPr>
            <p:nvPr/>
          </p:nvCxnSpPr>
          <p:spPr>
            <a:xfrm flipV="1">
              <a:off x="4180813" y="542772"/>
              <a:ext cx="1750563" cy="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uppieren 13"/>
          <p:cNvGrpSpPr/>
          <p:nvPr/>
        </p:nvGrpSpPr>
        <p:grpSpPr>
          <a:xfrm>
            <a:off x="5419843" y="2523068"/>
            <a:ext cx="2572689" cy="84292"/>
            <a:chOff x="4083016" y="493873"/>
            <a:chExt cx="1946157" cy="97798"/>
          </a:xfrm>
        </p:grpSpPr>
        <p:sp>
          <p:nvSpPr>
            <p:cNvPr id="15" name="Rechteck 14"/>
            <p:cNvSpPr/>
            <p:nvPr/>
          </p:nvSpPr>
          <p:spPr>
            <a:xfrm>
              <a:off x="4083016" y="493874"/>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p:cNvSpPr/>
            <p:nvPr/>
          </p:nvSpPr>
          <p:spPr>
            <a:xfrm>
              <a:off x="5931376" y="493873"/>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winkelter Verbinder 16"/>
            <p:cNvCxnSpPr>
              <a:stCxn id="15" idx="3"/>
              <a:endCxn id="16" idx="1"/>
            </p:cNvCxnSpPr>
            <p:nvPr/>
          </p:nvCxnSpPr>
          <p:spPr>
            <a:xfrm flipV="1">
              <a:off x="4180813" y="542772"/>
              <a:ext cx="1750563" cy="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uppieren 17"/>
          <p:cNvGrpSpPr/>
          <p:nvPr/>
        </p:nvGrpSpPr>
        <p:grpSpPr>
          <a:xfrm>
            <a:off x="4900844" y="5283207"/>
            <a:ext cx="2572689" cy="84292"/>
            <a:chOff x="4083016" y="493873"/>
            <a:chExt cx="1946157" cy="97798"/>
          </a:xfrm>
        </p:grpSpPr>
        <p:sp>
          <p:nvSpPr>
            <p:cNvPr id="19" name="Rechteck 18"/>
            <p:cNvSpPr/>
            <p:nvPr/>
          </p:nvSpPr>
          <p:spPr>
            <a:xfrm>
              <a:off x="4083016" y="493874"/>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5931376" y="493873"/>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1" name="Gewinkelter Verbinder 20"/>
            <p:cNvCxnSpPr>
              <a:stCxn id="19" idx="3"/>
              <a:endCxn id="20" idx="1"/>
            </p:cNvCxnSpPr>
            <p:nvPr/>
          </p:nvCxnSpPr>
          <p:spPr>
            <a:xfrm flipV="1">
              <a:off x="4180813" y="542772"/>
              <a:ext cx="1750563" cy="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26" name="Picture 2" descr="https://www.barrosbrito.com/pictures/vera_mae_de_g_morbey_rodrigues_filh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45384" y="737834"/>
            <a:ext cx="1088590" cy="1529469"/>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82750" y="2108876"/>
            <a:ext cx="2173017" cy="1599582"/>
          </a:xfrm>
          <a:prstGeom prst="rect">
            <a:avLst/>
          </a:prstGeom>
        </p:spPr>
      </p:pic>
      <p:pic>
        <p:nvPicPr>
          <p:cNvPr id="4" name="Grafik 3"/>
          <p:cNvPicPr>
            <a:picLocks noChangeAspect="1"/>
          </p:cNvPicPr>
          <p:nvPr/>
        </p:nvPicPr>
        <p:blipFill>
          <a:blip r:embed="rId12"/>
          <a:stretch>
            <a:fillRect/>
          </a:stretch>
        </p:blipFill>
        <p:spPr>
          <a:xfrm>
            <a:off x="10393133" y="1355875"/>
            <a:ext cx="1601822" cy="1139841"/>
          </a:xfrm>
          <a:prstGeom prst="rect">
            <a:avLst/>
          </a:prstGeom>
        </p:spPr>
      </p:pic>
      <p:sp>
        <p:nvSpPr>
          <p:cNvPr id="7" name="Foliennummernplatzhalter 6"/>
          <p:cNvSpPr>
            <a:spLocks noGrp="1"/>
          </p:cNvSpPr>
          <p:nvPr>
            <p:ph type="sldNum" sz="quarter" idx="12"/>
          </p:nvPr>
        </p:nvSpPr>
        <p:spPr/>
        <p:txBody>
          <a:bodyPr/>
          <a:lstStyle/>
          <a:p>
            <a:fld id="{67EAFDB1-F3D4-4863-BCEA-E13DF22AE5EF}" type="slidenum">
              <a:rPr lang="de-DE" smtClean="0"/>
              <a:t>19</a:t>
            </a:fld>
            <a:endParaRPr lang="de-DE"/>
          </a:p>
        </p:txBody>
      </p:sp>
    </p:spTree>
    <p:extLst>
      <p:ext uri="{BB962C8B-B14F-4D97-AF65-F5344CB8AC3E}">
        <p14:creationId xmlns:p14="http://schemas.microsoft.com/office/powerpoint/2010/main" val="2692654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feld 41">
            <a:hlinkClick r:id="rId2" action="ppaction://hlinksldjump"/>
          </p:cNvPr>
          <p:cNvSpPr txBox="1"/>
          <p:nvPr/>
        </p:nvSpPr>
        <p:spPr>
          <a:xfrm>
            <a:off x="355154" y="582851"/>
            <a:ext cx="4315455" cy="1139158"/>
          </a:xfrm>
          <a:prstGeom prst="rect">
            <a:avLst/>
          </a:prstGeom>
          <a:solidFill>
            <a:schemeClr val="bg1"/>
          </a:solidFill>
          <a:effectLst>
            <a:outerShdw blurRad="50800" dist="38100" dir="10800000" algn="r" rotWithShape="0">
              <a:prstClr val="black">
                <a:alpha val="40000"/>
              </a:prstClr>
            </a:outerShdw>
          </a:effectLst>
        </p:spPr>
        <p:txBody>
          <a:bodyPr wrap="square" rtlCol="0">
            <a:spAutoFit/>
          </a:bodyPr>
          <a:lstStyle/>
          <a:p>
            <a:r>
              <a:rPr lang="en-GB" sz="1801" b="1" dirty="0"/>
              <a:t>01 Beginnings 		</a:t>
            </a:r>
          </a:p>
          <a:p>
            <a:r>
              <a:rPr lang="en-GB" sz="1801" b="1" dirty="0"/>
              <a:t>      Vikings and the Knight in UK</a:t>
            </a:r>
            <a:br>
              <a:rPr lang="en-GB" sz="1801" b="1" dirty="0"/>
            </a:br>
            <a:r>
              <a:rPr lang="en-GB" sz="1801" b="1" dirty="0"/>
              <a:t>       </a:t>
            </a:r>
            <a:r>
              <a:rPr lang="en-US" sz="1400" dirty="0"/>
              <a:t>Probably from “Sweden” to Moorby and York  </a:t>
            </a:r>
            <a:br>
              <a:rPr lang="en-US" sz="1400" dirty="0"/>
            </a:br>
            <a:r>
              <a:rPr lang="en-US" sz="1400" dirty="0"/>
              <a:t>         10</a:t>
            </a:r>
            <a:r>
              <a:rPr lang="en-US" sz="1400" baseline="30000" dirty="0"/>
              <a:t>th</a:t>
            </a:r>
            <a:r>
              <a:rPr lang="en-US" sz="1400" dirty="0"/>
              <a:t> century ff</a:t>
            </a:r>
            <a:endParaRPr lang="en-US" sz="1000" dirty="0"/>
          </a:p>
        </p:txBody>
      </p:sp>
      <p:sp>
        <p:nvSpPr>
          <p:cNvPr id="49" name="Textfeld 48">
            <a:hlinkClick r:id="rId3" action="ppaction://hlinksldjump"/>
          </p:cNvPr>
          <p:cNvSpPr txBox="1"/>
          <p:nvPr/>
        </p:nvSpPr>
        <p:spPr>
          <a:xfrm>
            <a:off x="355152" y="1987131"/>
            <a:ext cx="4315455" cy="584904"/>
          </a:xfrm>
          <a:prstGeom prst="rect">
            <a:avLst/>
          </a:prstGeom>
          <a:solidFill>
            <a:schemeClr val="bg1"/>
          </a:solidFill>
          <a:effectLst>
            <a:outerShdw blurRad="50800" dist="38100" dir="10800000" algn="r" rotWithShape="0">
              <a:prstClr val="black">
                <a:alpha val="40000"/>
              </a:prstClr>
            </a:outerShdw>
          </a:effectLst>
        </p:spPr>
        <p:txBody>
          <a:bodyPr wrap="square" rtlCol="0">
            <a:spAutoFit/>
          </a:bodyPr>
          <a:lstStyle/>
          <a:p>
            <a:r>
              <a:rPr lang="en-GB" sz="1801" b="1"/>
              <a:t>02 Paper Makers </a:t>
            </a:r>
            <a:endParaRPr lang="en-GB" sz="1400"/>
          </a:p>
          <a:p>
            <a:r>
              <a:rPr lang="en-GB" sz="1400"/>
              <a:t>       1760 - 1870 </a:t>
            </a:r>
            <a:r>
              <a:rPr lang="en-GB" sz="1400" err="1"/>
              <a:t>ff</a:t>
            </a:r>
            <a:endParaRPr lang="en-GB" sz="1400"/>
          </a:p>
        </p:txBody>
      </p:sp>
      <p:sp>
        <p:nvSpPr>
          <p:cNvPr id="52" name="Textfeld 51">
            <a:hlinkClick r:id="rId4" action="ppaction://hlinksldjump"/>
          </p:cNvPr>
          <p:cNvSpPr txBox="1"/>
          <p:nvPr/>
        </p:nvSpPr>
        <p:spPr>
          <a:xfrm>
            <a:off x="355152" y="2837157"/>
            <a:ext cx="4880393" cy="923714"/>
          </a:xfrm>
          <a:prstGeom prst="rect">
            <a:avLst/>
          </a:prstGeom>
          <a:solidFill>
            <a:schemeClr val="bg1"/>
          </a:solidFill>
          <a:effectLst>
            <a:outerShdw blurRad="50800" dist="38100" dir="10800000" algn="r" rotWithShape="0">
              <a:prstClr val="black">
                <a:alpha val="40000"/>
              </a:prstClr>
            </a:outerShdw>
          </a:effectLst>
        </p:spPr>
        <p:txBody>
          <a:bodyPr wrap="square" rtlCol="0">
            <a:spAutoFit/>
          </a:bodyPr>
          <a:lstStyle/>
          <a:p>
            <a:r>
              <a:rPr lang="en-GB" sz="1801" b="1"/>
              <a:t>03 Steamships Era: Coal trade in Cape Verde </a:t>
            </a:r>
            <a:br>
              <a:rPr lang="en-GB" sz="1801" b="1"/>
            </a:br>
            <a:r>
              <a:rPr lang="en-GB" sz="1801" b="1"/>
              <a:t>      Morbey Portuguese Branch spread out </a:t>
            </a:r>
            <a:br>
              <a:rPr lang="en-GB" sz="1801" b="1"/>
            </a:br>
            <a:r>
              <a:rPr lang="en-GB" sz="1801" b="1"/>
              <a:t>      </a:t>
            </a:r>
            <a:r>
              <a:rPr lang="en-GB" sz="1400"/>
              <a:t>Cape Verde, Portugal, Angola, Mozambique </a:t>
            </a:r>
          </a:p>
        </p:txBody>
      </p:sp>
      <p:sp>
        <p:nvSpPr>
          <p:cNvPr id="53" name="Textfeld 52">
            <a:hlinkClick r:id="rId5" action="ppaction://hlinksldjump"/>
          </p:cNvPr>
          <p:cNvSpPr txBox="1"/>
          <p:nvPr/>
        </p:nvSpPr>
        <p:spPr>
          <a:xfrm>
            <a:off x="355152" y="4025993"/>
            <a:ext cx="4315455" cy="923714"/>
          </a:xfrm>
          <a:prstGeom prst="rect">
            <a:avLst/>
          </a:prstGeom>
          <a:solidFill>
            <a:schemeClr val="bg1"/>
          </a:solidFill>
          <a:effectLst>
            <a:outerShdw blurRad="50800" dist="38100" dir="10800000" algn="r" rotWithShape="0">
              <a:prstClr val="black">
                <a:alpha val="40000"/>
              </a:prstClr>
            </a:outerShdw>
          </a:effectLst>
        </p:spPr>
        <p:txBody>
          <a:bodyPr wrap="square" rtlCol="0">
            <a:spAutoFit/>
          </a:bodyPr>
          <a:lstStyle/>
          <a:p>
            <a:r>
              <a:rPr lang="en-GB" sz="1801" b="1"/>
              <a:t>05 Railways Era:  </a:t>
            </a:r>
            <a:br>
              <a:rPr lang="en-GB" sz="1801" b="1"/>
            </a:br>
            <a:r>
              <a:rPr lang="en-GB" sz="1801" b="1"/>
              <a:t>      Morbey Branch in Angola – Portugal</a:t>
            </a:r>
            <a:br>
              <a:rPr lang="en-GB" sz="1801" b="1"/>
            </a:br>
            <a:r>
              <a:rPr lang="en-GB" sz="1801" b="1"/>
              <a:t>      </a:t>
            </a:r>
            <a:r>
              <a:rPr lang="en-GB" sz="1400"/>
              <a:t>1905 – 1981</a:t>
            </a:r>
          </a:p>
        </p:txBody>
      </p:sp>
      <p:sp>
        <p:nvSpPr>
          <p:cNvPr id="54" name="Textfeld 53">
            <a:hlinkClick r:id="rId6" action="ppaction://hlinksldjump"/>
          </p:cNvPr>
          <p:cNvSpPr txBox="1"/>
          <p:nvPr/>
        </p:nvSpPr>
        <p:spPr>
          <a:xfrm>
            <a:off x="6333378" y="4025993"/>
            <a:ext cx="5048162" cy="800347"/>
          </a:xfrm>
          <a:prstGeom prst="rect">
            <a:avLst/>
          </a:prstGeom>
          <a:solidFill>
            <a:schemeClr val="bg1"/>
          </a:solidFill>
          <a:effectLst>
            <a:outerShdw blurRad="50800" dist="38100" algn="l" rotWithShape="0">
              <a:prstClr val="black">
                <a:alpha val="40000"/>
              </a:prstClr>
            </a:outerShdw>
          </a:effectLst>
        </p:spPr>
        <p:txBody>
          <a:bodyPr wrap="square" rtlCol="0">
            <a:spAutoFit/>
          </a:bodyPr>
          <a:lstStyle/>
          <a:p>
            <a:r>
              <a:rPr lang="en-GB" sz="1801" b="1"/>
              <a:t>Ancestors Angola – Portugal </a:t>
            </a:r>
            <a:r>
              <a:rPr lang="en-GB" sz="1400"/>
              <a:t>(ca. 1850 </a:t>
            </a:r>
            <a:r>
              <a:rPr lang="en-GB" sz="1400" err="1"/>
              <a:t>ff</a:t>
            </a:r>
            <a:r>
              <a:rPr lang="en-GB" sz="1400"/>
              <a:t>)</a:t>
            </a:r>
            <a:br>
              <a:rPr lang="en-GB" sz="1400" b="1"/>
            </a:br>
            <a:r>
              <a:rPr lang="en-GB" sz="1400">
                <a:hlinkClick r:id="rId7" action="ppaction://hlinksldjump"/>
              </a:rPr>
              <a:t>Pereira de </a:t>
            </a:r>
            <a:r>
              <a:rPr lang="en-GB" sz="1400" err="1">
                <a:hlinkClick r:id="rId7" action="ppaction://hlinksldjump"/>
              </a:rPr>
              <a:t>Lacerda</a:t>
            </a:r>
            <a:r>
              <a:rPr lang="en-GB" sz="1400"/>
              <a:t>, </a:t>
            </a:r>
            <a:r>
              <a:rPr lang="en-GB" sz="1400">
                <a:hlinkClick r:id="rId6" action="ppaction://hlinksldjump"/>
              </a:rPr>
              <a:t>Gen. </a:t>
            </a:r>
            <a:r>
              <a:rPr lang="pt-PT" sz="1400">
                <a:hlinkClick r:id="rId6" action="ppaction://hlinksldjump"/>
              </a:rPr>
              <a:t>João </a:t>
            </a:r>
            <a:r>
              <a:rPr lang="en-GB" sz="1400">
                <a:hlinkClick r:id="rId6" action="ppaction://hlinksldjump"/>
              </a:rPr>
              <a:t>de Almeida</a:t>
            </a:r>
            <a:r>
              <a:rPr lang="en-GB" sz="1400"/>
              <a:t>, </a:t>
            </a:r>
            <a:r>
              <a:rPr lang="en-GB" sz="1400">
                <a:hlinkClick r:id="rId8" action="ppaction://hlinksldjump"/>
              </a:rPr>
              <a:t>Gen. Machado, Eng. Mariano Machado, Pinto </a:t>
            </a:r>
            <a:r>
              <a:rPr lang="en-GB" sz="1400" err="1">
                <a:hlinkClick r:id="rId8" action="ppaction://hlinksldjump"/>
              </a:rPr>
              <a:t>Basto</a:t>
            </a:r>
            <a:r>
              <a:rPr lang="en-GB" sz="1400"/>
              <a:t>, </a:t>
            </a:r>
            <a:r>
              <a:rPr lang="en-GB" sz="1400" err="1">
                <a:hlinkClick r:id="rId9" action="ppaction://hlinksldjump"/>
              </a:rPr>
              <a:t>Fernandes</a:t>
            </a:r>
            <a:r>
              <a:rPr lang="en-GB" sz="1400">
                <a:hlinkClick r:id="rId9" action="ppaction://hlinksldjump"/>
              </a:rPr>
              <a:t> Costa, Rosado de Sousa</a:t>
            </a:r>
            <a:endParaRPr lang="en-GB" sz="1400"/>
          </a:p>
        </p:txBody>
      </p:sp>
      <p:sp>
        <p:nvSpPr>
          <p:cNvPr id="56" name="Textfeld 55">
            <a:hlinkClick r:id="rId10" action="ppaction://hlinksldjump"/>
          </p:cNvPr>
          <p:cNvSpPr txBox="1"/>
          <p:nvPr/>
        </p:nvSpPr>
        <p:spPr>
          <a:xfrm>
            <a:off x="6333378" y="4924074"/>
            <a:ext cx="5048163" cy="584904"/>
          </a:xfrm>
          <a:prstGeom prst="rect">
            <a:avLst/>
          </a:prstGeom>
          <a:solidFill>
            <a:schemeClr val="bg1"/>
          </a:solidFill>
          <a:effectLst>
            <a:outerShdw blurRad="50800" dist="38100" algn="l" rotWithShape="0">
              <a:prstClr val="black">
                <a:alpha val="40000"/>
              </a:prstClr>
            </a:outerShdw>
          </a:effectLst>
        </p:spPr>
        <p:txBody>
          <a:bodyPr wrap="square" rtlCol="0">
            <a:spAutoFit/>
          </a:bodyPr>
          <a:lstStyle/>
          <a:p>
            <a:r>
              <a:rPr lang="en-GB" sz="1801" b="1"/>
              <a:t>Ancestors Germany - </a:t>
            </a:r>
            <a:r>
              <a:rPr lang="en-GB" sz="1801" b="1" err="1"/>
              <a:t>Egerland</a:t>
            </a:r>
            <a:r>
              <a:rPr lang="en-GB" sz="1400"/>
              <a:t> (1758 </a:t>
            </a:r>
            <a:r>
              <a:rPr lang="en-GB" sz="1400" err="1"/>
              <a:t>ff</a:t>
            </a:r>
            <a:r>
              <a:rPr lang="en-GB" sz="1400"/>
              <a:t>)</a:t>
            </a:r>
            <a:br>
              <a:rPr lang="en-GB" sz="1801" b="1"/>
            </a:br>
            <a:r>
              <a:rPr lang="en-GB" sz="1400" err="1">
                <a:hlinkClick r:id="rId10" action="ppaction://hlinksldjump"/>
              </a:rPr>
              <a:t>Habermann</a:t>
            </a:r>
            <a:r>
              <a:rPr lang="en-GB" sz="1400"/>
              <a:t>, </a:t>
            </a:r>
            <a:r>
              <a:rPr lang="en-GB" sz="1400" err="1">
                <a:hlinkClick r:id="rId11" action="ppaction://hlinksldjump"/>
              </a:rPr>
              <a:t>Köhler</a:t>
            </a:r>
            <a:r>
              <a:rPr lang="en-GB" sz="1400"/>
              <a:t>, </a:t>
            </a:r>
            <a:r>
              <a:rPr lang="en-GB" sz="1400">
                <a:hlinkClick r:id="rId12" action="ppaction://hlinksldjump"/>
              </a:rPr>
              <a:t>Hermann, </a:t>
            </a:r>
            <a:r>
              <a:rPr lang="en-GB" sz="1400" err="1">
                <a:hlinkClick r:id="rId12" action="ppaction://hlinksldjump"/>
              </a:rPr>
              <a:t>Hölzner</a:t>
            </a:r>
            <a:endParaRPr lang="en-GB" sz="1400"/>
          </a:p>
        </p:txBody>
      </p:sp>
      <p:sp>
        <p:nvSpPr>
          <p:cNvPr id="57" name="Textfeld 56">
            <a:hlinkClick r:id="rId13" action="ppaction://hlinksldjump"/>
          </p:cNvPr>
          <p:cNvSpPr txBox="1"/>
          <p:nvPr/>
        </p:nvSpPr>
        <p:spPr>
          <a:xfrm>
            <a:off x="6096000" y="3063262"/>
            <a:ext cx="5285144" cy="369460"/>
          </a:xfrm>
          <a:prstGeom prst="rect">
            <a:avLst/>
          </a:prstGeom>
          <a:solidFill>
            <a:schemeClr val="bg1"/>
          </a:solidFill>
          <a:effectLst>
            <a:outerShdw blurRad="50800" dist="38100" algn="l" rotWithShape="0">
              <a:prstClr val="black">
                <a:alpha val="40000"/>
              </a:prstClr>
            </a:outerShdw>
          </a:effectLst>
        </p:spPr>
        <p:txBody>
          <a:bodyPr wrap="square" rtlCol="0">
            <a:spAutoFit/>
          </a:bodyPr>
          <a:lstStyle/>
          <a:p>
            <a:r>
              <a:rPr lang="en-GB" sz="1801" b="1"/>
              <a:t>04 Morbey relatives from Cape Verde - Portugal</a:t>
            </a:r>
            <a:endParaRPr lang="en-GB" sz="1400"/>
          </a:p>
        </p:txBody>
      </p:sp>
      <p:sp>
        <p:nvSpPr>
          <p:cNvPr id="11" name="Textfeld 10">
            <a:hlinkClick r:id="rId14" action="ppaction://hlinksldjump"/>
          </p:cNvPr>
          <p:cNvSpPr txBox="1"/>
          <p:nvPr/>
        </p:nvSpPr>
        <p:spPr>
          <a:xfrm>
            <a:off x="355151" y="5214829"/>
            <a:ext cx="4315455" cy="646587"/>
          </a:xfrm>
          <a:prstGeom prst="rect">
            <a:avLst/>
          </a:prstGeom>
          <a:solidFill>
            <a:schemeClr val="bg1"/>
          </a:solidFill>
          <a:effectLst>
            <a:outerShdw blurRad="50800" dist="38100" dir="10800000" algn="r" rotWithShape="0">
              <a:prstClr val="black">
                <a:alpha val="40000"/>
              </a:prstClr>
            </a:outerShdw>
          </a:effectLst>
        </p:spPr>
        <p:txBody>
          <a:bodyPr wrap="square" rtlCol="0">
            <a:spAutoFit/>
          </a:bodyPr>
          <a:lstStyle/>
          <a:p>
            <a:r>
              <a:rPr lang="en-GB" sz="1801" b="1"/>
              <a:t>06  Information Technology Era </a:t>
            </a:r>
            <a:r>
              <a:rPr lang="en-GB" sz="1801" b="1" err="1"/>
              <a:t>ff</a:t>
            </a:r>
            <a:br>
              <a:rPr lang="en-GB" sz="1801" b="1"/>
            </a:br>
            <a:r>
              <a:rPr lang="en-GB" sz="1801" b="1"/>
              <a:t>      Morbey Branch in Germany </a:t>
            </a:r>
            <a:r>
              <a:rPr lang="en-GB" sz="1400"/>
              <a:t>since 1976</a:t>
            </a:r>
            <a:endParaRPr lang="en-GB" sz="1050"/>
          </a:p>
        </p:txBody>
      </p:sp>
      <p:sp>
        <p:nvSpPr>
          <p:cNvPr id="12" name="Textfeld 11">
            <a:hlinkClick r:id="rId15" action="ppaction://hlinksldjump"/>
          </p:cNvPr>
          <p:cNvSpPr txBox="1"/>
          <p:nvPr/>
        </p:nvSpPr>
        <p:spPr>
          <a:xfrm>
            <a:off x="6096396" y="5765670"/>
            <a:ext cx="5285145" cy="369460"/>
          </a:xfrm>
          <a:prstGeom prst="rect">
            <a:avLst/>
          </a:prstGeom>
          <a:solidFill>
            <a:schemeClr val="bg1"/>
          </a:solidFill>
          <a:effectLst>
            <a:outerShdw blurRad="50800" dist="38100" algn="l" rotWithShape="0">
              <a:prstClr val="black">
                <a:alpha val="40000"/>
              </a:prstClr>
            </a:outerShdw>
          </a:effectLst>
        </p:spPr>
        <p:txBody>
          <a:bodyPr wrap="square" rtlCol="0">
            <a:spAutoFit/>
          </a:bodyPr>
          <a:lstStyle/>
          <a:p>
            <a:r>
              <a:rPr lang="en-GB" sz="1801" b="1"/>
              <a:t>07 Other close family members</a:t>
            </a:r>
            <a:endParaRPr lang="en-GB" sz="1400"/>
          </a:p>
        </p:txBody>
      </p:sp>
      <p:sp>
        <p:nvSpPr>
          <p:cNvPr id="13" name="Textfeld 12"/>
          <p:cNvSpPr txBox="1"/>
          <p:nvPr/>
        </p:nvSpPr>
        <p:spPr>
          <a:xfrm>
            <a:off x="6169385" y="347789"/>
            <a:ext cx="5713079" cy="646331"/>
          </a:xfrm>
          <a:prstGeom prst="rect">
            <a:avLst/>
          </a:prstGeom>
          <a:noFill/>
        </p:spPr>
        <p:txBody>
          <a:bodyPr wrap="square" rtlCol="0">
            <a:spAutoFit/>
          </a:bodyPr>
          <a:lstStyle/>
          <a:p>
            <a:r>
              <a:rPr lang="en-US" sz="3600" dirty="0">
                <a:solidFill>
                  <a:schemeClr val="tx1">
                    <a:lumMod val="50000"/>
                    <a:lumOff val="50000"/>
                  </a:schemeClr>
                </a:solidFill>
                <a:latin typeface="Berlin Sans FB" panose="020E0602020502020306" pitchFamily="34" charset="0"/>
                <a:cs typeface="Courier New" panose="02070309020205020404" pitchFamily="49" charset="0"/>
              </a:rPr>
              <a:t>Morbey</a:t>
            </a:r>
            <a:r>
              <a:rPr lang="en-US" sz="2800" dirty="0">
                <a:solidFill>
                  <a:schemeClr val="tx1">
                    <a:lumMod val="50000"/>
                    <a:lumOff val="50000"/>
                  </a:schemeClr>
                </a:solidFill>
                <a:latin typeface="Berlin Sans FB" panose="020E0602020502020306" pitchFamily="34" charset="0"/>
              </a:rPr>
              <a:t> family tree </a:t>
            </a:r>
            <a:r>
              <a:rPr lang="en-US" sz="2800" dirty="0" err="1">
                <a:solidFill>
                  <a:schemeClr val="tx1">
                    <a:lumMod val="50000"/>
                    <a:lumOff val="50000"/>
                  </a:schemeClr>
                </a:solidFill>
                <a:latin typeface="Berlin Sans FB" panose="020E0602020502020306" pitchFamily="34" charset="0"/>
              </a:rPr>
              <a:t>german</a:t>
            </a:r>
            <a:r>
              <a:rPr lang="en-US" sz="2800" dirty="0">
                <a:solidFill>
                  <a:schemeClr val="tx1">
                    <a:lumMod val="50000"/>
                    <a:lumOff val="50000"/>
                  </a:schemeClr>
                </a:solidFill>
                <a:latin typeface="Berlin Sans FB" panose="020E0602020502020306" pitchFamily="34" charset="0"/>
              </a:rPr>
              <a:t> branch</a:t>
            </a:r>
          </a:p>
        </p:txBody>
      </p:sp>
      <p:sp>
        <p:nvSpPr>
          <p:cNvPr id="15" name="Textfeld 14">
            <a:hlinkClick r:id="rId16" action="ppaction://hlinksldjump"/>
          </p:cNvPr>
          <p:cNvSpPr txBox="1"/>
          <p:nvPr/>
        </p:nvSpPr>
        <p:spPr>
          <a:xfrm>
            <a:off x="355154" y="6064855"/>
            <a:ext cx="5285145" cy="369460"/>
          </a:xfrm>
          <a:prstGeom prst="rect">
            <a:avLst/>
          </a:prstGeom>
          <a:solidFill>
            <a:schemeClr val="bg1"/>
          </a:solidFill>
          <a:effectLst>
            <a:outerShdw blurRad="50800" dist="38100" dir="10800000" algn="r" rotWithShape="0">
              <a:prstClr val="black">
                <a:alpha val="40000"/>
              </a:prstClr>
            </a:outerShdw>
          </a:effectLst>
        </p:spPr>
        <p:txBody>
          <a:bodyPr wrap="square" rtlCol="0">
            <a:spAutoFit/>
          </a:bodyPr>
          <a:lstStyle>
            <a:defPPr>
              <a:defRPr lang="de-DE"/>
            </a:defPPr>
            <a:lvl1pPr>
              <a:defRPr sz="1801" b="1"/>
            </a:lvl1pPr>
          </a:lstStyle>
          <a:p>
            <a:r>
              <a:rPr lang="en-GB"/>
              <a:t>Attachments </a:t>
            </a:r>
          </a:p>
        </p:txBody>
      </p:sp>
      <p:sp>
        <p:nvSpPr>
          <p:cNvPr id="14" name="Textfeld 13">
            <a:hlinkClick r:id="rId17" action="ppaction://hlinksldjump"/>
          </p:cNvPr>
          <p:cNvSpPr txBox="1"/>
          <p:nvPr/>
        </p:nvSpPr>
        <p:spPr>
          <a:xfrm>
            <a:off x="6333378" y="2261918"/>
            <a:ext cx="5047765" cy="584904"/>
          </a:xfrm>
          <a:prstGeom prst="rect">
            <a:avLst/>
          </a:prstGeom>
          <a:solidFill>
            <a:schemeClr val="bg1"/>
          </a:solidFill>
          <a:effectLst>
            <a:outerShdw blurRad="50800" dist="38100" algn="l" rotWithShape="0">
              <a:prstClr val="black">
                <a:alpha val="40000"/>
              </a:prstClr>
            </a:outerShdw>
          </a:effectLst>
        </p:spPr>
        <p:txBody>
          <a:bodyPr wrap="square" rtlCol="0">
            <a:spAutoFit/>
          </a:bodyPr>
          <a:lstStyle/>
          <a:p>
            <a:r>
              <a:rPr lang="en-GB" sz="1801" b="1"/>
              <a:t>Ancestors Cape Verde – Portugal</a:t>
            </a:r>
          </a:p>
          <a:p>
            <a:r>
              <a:rPr lang="en-GB" sz="1400">
                <a:hlinkClick r:id="rId18" action="ppaction://hlinksldjump"/>
              </a:rPr>
              <a:t>Pereira </a:t>
            </a:r>
            <a:r>
              <a:rPr lang="en-GB" sz="1400" err="1">
                <a:hlinkClick r:id="rId18" action="ppaction://hlinksldjump"/>
              </a:rPr>
              <a:t>d’Eça</a:t>
            </a:r>
            <a:r>
              <a:rPr lang="en-GB" sz="1400">
                <a:hlinkClick r:id="rId18" action="ppaction://hlinksldjump"/>
              </a:rPr>
              <a:t>, Ferreira</a:t>
            </a:r>
            <a:endParaRPr lang="en-GB" sz="1400"/>
          </a:p>
        </p:txBody>
      </p:sp>
      <p:sp>
        <p:nvSpPr>
          <p:cNvPr id="19" name="Textfeld 18">
            <a:hlinkClick r:id="rId17" action="ppaction://hlinksldjump"/>
          </p:cNvPr>
          <p:cNvSpPr txBox="1"/>
          <p:nvPr/>
        </p:nvSpPr>
        <p:spPr>
          <a:xfrm>
            <a:off x="6333377" y="1426528"/>
            <a:ext cx="5047765" cy="800347"/>
          </a:xfrm>
          <a:prstGeom prst="rect">
            <a:avLst/>
          </a:prstGeom>
          <a:solidFill>
            <a:schemeClr val="bg1"/>
          </a:solidFill>
          <a:effectLst>
            <a:outerShdw blurRad="50800" dist="38100" algn="l" rotWithShape="0">
              <a:prstClr val="black">
                <a:alpha val="40000"/>
              </a:prstClr>
            </a:outerShdw>
          </a:effectLst>
        </p:spPr>
        <p:txBody>
          <a:bodyPr wrap="square" rtlCol="0">
            <a:spAutoFit/>
          </a:bodyPr>
          <a:lstStyle/>
          <a:p>
            <a:r>
              <a:rPr lang="en-GB" sz="1801" b="1" dirty="0"/>
              <a:t>Ancestors England</a:t>
            </a:r>
          </a:p>
          <a:p>
            <a:r>
              <a:rPr lang="en-GB" sz="1400" dirty="0"/>
              <a:t>Probably: </a:t>
            </a:r>
            <a:r>
              <a:rPr lang="en-GB" sz="1400" dirty="0">
                <a:hlinkClick r:id="rId19" action="ppaction://hlinksldjump"/>
              </a:rPr>
              <a:t>Sir Robert de </a:t>
            </a:r>
            <a:r>
              <a:rPr lang="en-GB" sz="1400" dirty="0" err="1">
                <a:hlinkClick r:id="rId19" action="ppaction://hlinksldjump"/>
              </a:rPr>
              <a:t>Morebey</a:t>
            </a:r>
            <a:br>
              <a:rPr lang="en-GB" sz="1400" dirty="0"/>
            </a:br>
            <a:r>
              <a:rPr lang="en-GB" sz="1400" dirty="0"/>
              <a:t>Checked:  </a:t>
            </a:r>
            <a:r>
              <a:rPr lang="en-GB" sz="1400" dirty="0">
                <a:hlinkClick r:id="rId20" action="ppaction://hlinksldjump"/>
              </a:rPr>
              <a:t>John Morbey</a:t>
            </a:r>
            <a:r>
              <a:rPr lang="en-GB" sz="1400" dirty="0"/>
              <a:t>, </a:t>
            </a:r>
            <a:r>
              <a:rPr lang="en-GB" sz="1400" dirty="0">
                <a:hlinkClick r:id="rId21" action="ppaction://hlinksldjump"/>
              </a:rPr>
              <a:t>Edwin John Morbey </a:t>
            </a:r>
            <a:endParaRPr lang="en-GB" sz="1400" dirty="0"/>
          </a:p>
        </p:txBody>
      </p:sp>
      <p:sp>
        <p:nvSpPr>
          <p:cNvPr id="2" name="Foliennummernplatzhalter 1"/>
          <p:cNvSpPr>
            <a:spLocks noGrp="1"/>
          </p:cNvSpPr>
          <p:nvPr>
            <p:ph type="sldNum" sz="quarter" idx="12"/>
          </p:nvPr>
        </p:nvSpPr>
        <p:spPr/>
        <p:txBody>
          <a:bodyPr/>
          <a:lstStyle/>
          <a:p>
            <a:fld id="{67EAFDB1-F3D4-4863-BCEA-E13DF22AE5EF}" type="slidenum">
              <a:rPr lang="de-DE" smtClean="0"/>
              <a:t>2</a:t>
            </a:fld>
            <a:endParaRPr lang="de-DE"/>
          </a:p>
        </p:txBody>
      </p:sp>
      <p:pic>
        <p:nvPicPr>
          <p:cNvPr id="4" name="Grafik 3" descr="Ein Bild, das Bild, Waffe, Kleidung, Schlacht enthält.&#10;&#10;KI-generierte Inhalte können fehlerhaft sein.">
            <a:extLst>
              <a:ext uri="{FF2B5EF4-FFF2-40B4-BE49-F238E27FC236}">
                <a16:creationId xmlns:a16="http://schemas.microsoft.com/office/drawing/2014/main" id="{24275745-C168-DAEE-F3F1-145981139CD2}"/>
              </a:ext>
            </a:extLst>
          </p:cNvPr>
          <p:cNvPicPr>
            <a:picLocks noChangeAspect="1"/>
          </p:cNvPicPr>
          <p:nvPr/>
        </p:nvPicPr>
        <p:blipFill>
          <a:blip r:embed="rId22" cstate="print">
            <a:extLst>
              <a:ext uri="{BEBA8EAE-BF5A-486C-A8C5-ECC9F3942E4B}">
                <a14:imgProps xmlns:a14="http://schemas.microsoft.com/office/drawing/2010/main">
                  <a14:imgLayer r:embed="rId23">
                    <a14:imgEffect>
                      <a14:colorTemperature colorTemp="4700"/>
                    </a14:imgEffect>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rcRect b="10452"/>
          <a:stretch>
            <a:fillRect/>
          </a:stretch>
        </p:blipFill>
        <p:spPr>
          <a:xfrm>
            <a:off x="4797723" y="242101"/>
            <a:ext cx="1200521" cy="716687"/>
          </a:xfrm>
          <a:prstGeom prst="rect">
            <a:avLst/>
          </a:prstGeom>
        </p:spPr>
      </p:pic>
      <p:pic>
        <p:nvPicPr>
          <p:cNvPr id="6" name="Grafik 5" descr="Ein Bild, das Rüstung, Ritter, Gras, Waffe enthält.&#10;&#10;KI-generierte Inhalte können fehlerhaft sein.">
            <a:extLst>
              <a:ext uri="{FF2B5EF4-FFF2-40B4-BE49-F238E27FC236}">
                <a16:creationId xmlns:a16="http://schemas.microsoft.com/office/drawing/2014/main" id="{C6EF592C-B95A-D74C-E1C3-E9478758618D}"/>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797722" y="967701"/>
            <a:ext cx="1200521" cy="800347"/>
          </a:xfrm>
          <a:prstGeom prst="rect">
            <a:avLst/>
          </a:prstGeom>
        </p:spPr>
      </p:pic>
      <p:pic>
        <p:nvPicPr>
          <p:cNvPr id="5" name="Grafik 4" descr="Ein Bild, das Entwurf, Zeichnung, Gebäude, Schwarzweiß enthält.&#10;&#10;KI-generierte Inhalte können fehlerhaft sein.">
            <a:extLst>
              <a:ext uri="{FF2B5EF4-FFF2-40B4-BE49-F238E27FC236}">
                <a16:creationId xmlns:a16="http://schemas.microsoft.com/office/drawing/2014/main" id="{B662990B-7F31-49B5-CBB6-821926D5558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97721" y="1855780"/>
            <a:ext cx="1200521" cy="777938"/>
          </a:xfrm>
          <a:prstGeom prst="rect">
            <a:avLst/>
          </a:prstGeom>
        </p:spPr>
      </p:pic>
      <p:pic>
        <p:nvPicPr>
          <p:cNvPr id="7" name="Grafik 6" descr="Ein Bild, das draußen, Himmel, Baum, Fotopapier enthält.&#10;&#10;KI-generierte Inhalte können fehlerhaft sein.">
            <a:extLst>
              <a:ext uri="{FF2B5EF4-FFF2-40B4-BE49-F238E27FC236}">
                <a16:creationId xmlns:a16="http://schemas.microsoft.com/office/drawing/2014/main" id="{3584966F-7C6C-BB4E-4E96-829A61A2339D}"/>
              </a:ext>
            </a:extLst>
          </p:cNvPr>
          <p:cNvPicPr>
            <a:picLocks noChangeAspect="1"/>
          </p:cNvPicPr>
          <p:nvPr/>
        </p:nvPicPr>
        <p:blipFill>
          <a:blip r:embed="rId26" cstate="print">
            <a:extLst>
              <a:ext uri="{28A0092B-C50C-407E-A947-70E740481C1C}">
                <a14:useLocalDpi xmlns:a14="http://schemas.microsoft.com/office/drawing/2010/main" val="0"/>
              </a:ext>
            </a:extLst>
          </a:blip>
          <a:srcRect t="5357" b="2783"/>
          <a:stretch>
            <a:fillRect/>
          </a:stretch>
        </p:blipFill>
        <p:spPr>
          <a:xfrm>
            <a:off x="3554337" y="1846253"/>
            <a:ext cx="1200521" cy="800347"/>
          </a:xfrm>
          <a:prstGeom prst="rect">
            <a:avLst/>
          </a:prstGeom>
        </p:spPr>
      </p:pic>
      <p:pic>
        <p:nvPicPr>
          <p:cNvPr id="10" name="Grafik 9" descr="Ein Bild, das Text, draußen, Schiff, Wasser enthält.&#10;&#10;KI-generierte Inhalte können fehlerhaft sein.">
            <a:extLst>
              <a:ext uri="{FF2B5EF4-FFF2-40B4-BE49-F238E27FC236}">
                <a16:creationId xmlns:a16="http://schemas.microsoft.com/office/drawing/2014/main" id="{CA700143-3B45-7BF1-44B9-1F6971F446AA}"/>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670606" y="2901785"/>
            <a:ext cx="1342146" cy="850026"/>
          </a:xfrm>
          <a:prstGeom prst="rect">
            <a:avLst/>
          </a:prstGeom>
        </p:spPr>
      </p:pic>
      <p:pic>
        <p:nvPicPr>
          <p:cNvPr id="20" name="Grafik 19" descr="Ein Bild, das draußen, Küste, Baum, Strand enthält.&#10;&#10;KI-generierte Inhalte können fehlerhaft sein.">
            <a:extLst>
              <a:ext uri="{FF2B5EF4-FFF2-40B4-BE49-F238E27FC236}">
                <a16:creationId xmlns:a16="http://schemas.microsoft.com/office/drawing/2014/main" id="{99226F1D-EB46-6E5F-CF77-16EE252588F4}"/>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679465" y="4004714"/>
            <a:ext cx="1342146" cy="944993"/>
          </a:xfrm>
          <a:prstGeom prst="rect">
            <a:avLst/>
          </a:prstGeom>
        </p:spPr>
      </p:pic>
      <p:sp>
        <p:nvSpPr>
          <p:cNvPr id="23" name="AutoShape 2" descr="Bildergebnis für ibm 1990">
            <a:extLst>
              <a:ext uri="{FF2B5EF4-FFF2-40B4-BE49-F238E27FC236}">
                <a16:creationId xmlns:a16="http://schemas.microsoft.com/office/drawing/2014/main" id="{85862FE9-249E-AC9F-79E4-9B605D72435C}"/>
              </a:ext>
            </a:extLst>
          </p:cNvPr>
          <p:cNvSpPr>
            <a:spLocks noChangeAspect="1" noChangeArrowheads="1"/>
          </p:cNvSpPr>
          <p:nvPr/>
        </p:nvSpPr>
        <p:spPr bwMode="auto">
          <a:xfrm>
            <a:off x="4757738" y="2571750"/>
            <a:ext cx="2676525" cy="1714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8" name="Grafik 17" descr="Ein Bild, das Mobiliar, Menschliches Gesicht, Text, Person enthält.&#10;&#10;KI-generierte Inhalte können fehlerhaft sein.">
            <a:extLst>
              <a:ext uri="{FF2B5EF4-FFF2-40B4-BE49-F238E27FC236}">
                <a16:creationId xmlns:a16="http://schemas.microsoft.com/office/drawing/2014/main" id="{344668DA-7D4D-2885-F7D6-F4FDE4C5FDE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670606" y="5136833"/>
            <a:ext cx="1335722" cy="763450"/>
          </a:xfrm>
          <a:prstGeom prst="rect">
            <a:avLst/>
          </a:prstGeom>
        </p:spPr>
      </p:pic>
    </p:spTree>
    <p:extLst>
      <p:ext uri="{BB962C8B-B14F-4D97-AF65-F5344CB8AC3E}">
        <p14:creationId xmlns:p14="http://schemas.microsoft.com/office/powerpoint/2010/main" val="3033959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227013" y="800100"/>
            <a:ext cx="5868987" cy="2640403"/>
          </a:xfrm>
          <a:prstGeom prst="rect">
            <a:avLst/>
          </a:prstGeom>
          <a:noFill/>
        </p:spPr>
        <p:txBody>
          <a:bodyPr wrap="square" rtlCol="0">
            <a:spAutoFit/>
          </a:bodyPr>
          <a:lstStyle/>
          <a:p>
            <a:pPr eaLnBrk="0" fontAlgn="base" hangingPunct="0">
              <a:lnSpc>
                <a:spcPts val="2000"/>
              </a:lnSpc>
              <a:spcBef>
                <a:spcPct val="0"/>
              </a:spcBef>
              <a:spcAft>
                <a:spcPct val="0"/>
              </a:spcAft>
            </a:pPr>
            <a:r>
              <a:rPr lang="de-DE" b="1"/>
              <a:t>Oscar Macaulay</a:t>
            </a:r>
            <a:r>
              <a:rPr lang="pt-BR" altLang="de-DE">
                <a:ea typeface="Times New Roman" panose="02020603050405020304" pitchFamily="18" charset="0"/>
                <a:cs typeface="Arial" panose="020B0604020202020204" pitchFamily="34" charset="0"/>
              </a:rPr>
              <a:t> Morbey</a:t>
            </a:r>
            <a:r>
              <a:rPr lang="pt-BR" altLang="de-DE" sz="1000">
                <a:ea typeface="Times New Roman" panose="02020603050405020304" pitchFamily="18" charset="0"/>
                <a:cs typeface="Arial" panose="020B0604020202020204" pitchFamily="34" charset="0"/>
              </a:rPr>
              <a:t> (71)</a:t>
            </a:r>
            <a:r>
              <a:rPr lang="de-DE"/>
              <a:t> </a:t>
            </a:r>
          </a:p>
          <a:p>
            <a:pPr eaLnBrk="0" fontAlgn="base" hangingPunct="0">
              <a:lnSpc>
                <a:spcPts val="2000"/>
              </a:lnSpc>
              <a:spcBef>
                <a:spcPct val="0"/>
              </a:spcBef>
              <a:spcAft>
                <a:spcPct val="0"/>
              </a:spcAft>
            </a:pPr>
            <a:r>
              <a:rPr lang="de-DE" sz="1400"/>
              <a:t>b 28.03.1897 Mindelo, m </a:t>
            </a:r>
            <a:r>
              <a:rPr lang="pt-BR" sz="1400"/>
              <a:t>Maria Madalena Bento do Santos </a:t>
            </a:r>
            <a:br>
              <a:rPr lang="pt-BR" sz="1400"/>
            </a:br>
            <a:r>
              <a:rPr lang="pt-BR" sz="1400"/>
              <a:t>d 24.10.1968 Beira Mozambique</a:t>
            </a:r>
          </a:p>
          <a:p>
            <a:pPr eaLnBrk="0" fontAlgn="base" hangingPunct="0">
              <a:lnSpc>
                <a:spcPts val="2000"/>
              </a:lnSpc>
              <a:spcBef>
                <a:spcPct val="0"/>
              </a:spcBef>
              <a:spcAft>
                <a:spcPct val="0"/>
              </a:spcAft>
            </a:pPr>
            <a:r>
              <a:rPr lang="pt-BR" sz="1400"/>
              <a:t>&gt;           Ruby Mabel Morbey</a:t>
            </a:r>
          </a:p>
          <a:p>
            <a:pPr eaLnBrk="0" fontAlgn="base" hangingPunct="0">
              <a:lnSpc>
                <a:spcPts val="2000"/>
              </a:lnSpc>
              <a:spcBef>
                <a:spcPct val="0"/>
              </a:spcBef>
              <a:spcAft>
                <a:spcPct val="0"/>
              </a:spcAft>
            </a:pPr>
            <a:r>
              <a:rPr lang="pt-BR" sz="1400"/>
              <a:t>&gt;           Ethel Mary Morbey</a:t>
            </a:r>
          </a:p>
          <a:p>
            <a:pPr eaLnBrk="0" fontAlgn="base" hangingPunct="0">
              <a:lnSpc>
                <a:spcPts val="2000"/>
              </a:lnSpc>
              <a:spcBef>
                <a:spcPct val="0"/>
              </a:spcBef>
              <a:spcAft>
                <a:spcPct val="0"/>
              </a:spcAft>
            </a:pPr>
            <a:r>
              <a:rPr lang="pt-BR" altLang="de-DE" sz="1400">
                <a:ea typeface="Times New Roman" panose="02020603050405020304" pitchFamily="18" charset="0"/>
                <a:cs typeface="Arial" panose="020B0604020202020204" pitchFamily="34" charset="0"/>
                <a:sym typeface="Wingdings" panose="05000000000000000000" pitchFamily="2" charset="2"/>
              </a:rPr>
              <a:t>&gt; b 1933 </a:t>
            </a:r>
            <a:r>
              <a:rPr lang="pt-BR" altLang="de-DE" sz="1400" b="1">
                <a:ea typeface="Times New Roman" panose="02020603050405020304" pitchFamily="18" charset="0"/>
                <a:cs typeface="Arial" panose="020B0604020202020204" pitchFamily="34" charset="0"/>
                <a:sym typeface="Wingdings" panose="05000000000000000000" pitchFamily="2" charset="2"/>
              </a:rPr>
              <a:t>Norma Grace </a:t>
            </a:r>
            <a:r>
              <a:rPr lang="pt-BR" altLang="de-DE" sz="1400">
                <a:ea typeface="Times New Roman" panose="02020603050405020304" pitchFamily="18" charset="0"/>
                <a:cs typeface="Arial" panose="020B0604020202020204" pitchFamily="34" charset="0"/>
                <a:sym typeface="Wingdings" panose="05000000000000000000" pitchFamily="2" charset="2"/>
              </a:rPr>
              <a:t>Morbey (Lobo), </a:t>
            </a:r>
            <a:br>
              <a:rPr lang="pt-BR" altLang="de-DE" sz="1400">
                <a:ea typeface="Times New Roman" panose="02020603050405020304" pitchFamily="18" charset="0"/>
                <a:cs typeface="Arial" panose="020B0604020202020204" pitchFamily="34" charset="0"/>
                <a:sym typeface="Wingdings" panose="05000000000000000000" pitchFamily="2" charset="2"/>
              </a:rPr>
            </a:br>
            <a:r>
              <a:rPr lang="pt-BR" altLang="de-DE" sz="1400">
                <a:ea typeface="Times New Roman" panose="02020603050405020304" pitchFamily="18" charset="0"/>
                <a:cs typeface="Arial" panose="020B0604020202020204" pitchFamily="34" charset="0"/>
                <a:sym typeface="Wingdings" panose="05000000000000000000" pitchFamily="2" charset="2"/>
              </a:rPr>
              <a:t>    Mozambique and since ca. 2010 in Lisbon</a:t>
            </a:r>
          </a:p>
          <a:p>
            <a:pPr eaLnBrk="0" fontAlgn="base" hangingPunct="0">
              <a:lnSpc>
                <a:spcPts val="2000"/>
              </a:lnSpc>
              <a:spcBef>
                <a:spcPct val="0"/>
              </a:spcBef>
              <a:spcAft>
                <a:spcPct val="0"/>
              </a:spcAft>
            </a:pPr>
            <a:r>
              <a:rPr lang="pt-BR" altLang="de-DE" sz="1400">
                <a:ea typeface="Times New Roman" panose="02020603050405020304" pitchFamily="18" charset="0"/>
                <a:cs typeface="Arial" panose="020B0604020202020204" pitchFamily="34" charset="0"/>
                <a:sym typeface="Wingdings" panose="05000000000000000000" pitchFamily="2" charset="2"/>
              </a:rPr>
              <a:t>    &gt;&gt;     </a:t>
            </a:r>
            <a:r>
              <a:rPr lang="pt-BR" altLang="de-DE" sz="1400" b="1">
                <a:ea typeface="Times New Roman" panose="02020603050405020304" pitchFamily="18" charset="0"/>
                <a:cs typeface="Arial" panose="020B0604020202020204" pitchFamily="34" charset="0"/>
                <a:sym typeface="Wingdings" panose="05000000000000000000" pitchFamily="2" charset="2"/>
              </a:rPr>
              <a:t>Ana</a:t>
            </a:r>
            <a:r>
              <a:rPr lang="pt-BR" altLang="de-DE" sz="1400">
                <a:ea typeface="Times New Roman" panose="02020603050405020304" pitchFamily="18" charset="0"/>
                <a:cs typeface="Arial" panose="020B0604020202020204" pitchFamily="34" charset="0"/>
                <a:sym typeface="Wingdings" panose="05000000000000000000" pitchFamily="2" charset="2"/>
              </a:rPr>
              <a:t> Morbey Lobo</a:t>
            </a:r>
            <a:br>
              <a:rPr lang="pt-BR" altLang="de-DE" sz="1400">
                <a:ea typeface="Times New Roman" panose="02020603050405020304" pitchFamily="18" charset="0"/>
                <a:cs typeface="Arial" panose="020B0604020202020204" pitchFamily="34" charset="0"/>
                <a:sym typeface="Wingdings" panose="05000000000000000000" pitchFamily="2" charset="2"/>
              </a:rPr>
            </a:br>
            <a:r>
              <a:rPr lang="pt-BR" altLang="de-DE" sz="1400">
                <a:ea typeface="Times New Roman" panose="02020603050405020304" pitchFamily="18" charset="0"/>
                <a:cs typeface="Arial" panose="020B0604020202020204" pitchFamily="34" charset="0"/>
                <a:sym typeface="Wingdings" panose="05000000000000000000" pitchFamily="2" charset="2"/>
              </a:rPr>
              <a:t>    &gt;&gt;     </a:t>
            </a:r>
            <a:r>
              <a:rPr lang="pt-BR" altLang="de-DE" sz="1400" b="1">
                <a:ea typeface="Times New Roman" panose="02020603050405020304" pitchFamily="18" charset="0"/>
                <a:cs typeface="Arial" panose="020B0604020202020204" pitchFamily="34" charset="0"/>
                <a:sym typeface="Wingdings" panose="05000000000000000000" pitchFamily="2" charset="2"/>
              </a:rPr>
              <a:t>Luis</a:t>
            </a:r>
            <a:r>
              <a:rPr lang="pt-BR" altLang="de-DE" sz="1400">
                <a:ea typeface="Times New Roman" panose="02020603050405020304" pitchFamily="18" charset="0"/>
                <a:cs typeface="Arial" panose="020B0604020202020204" pitchFamily="34" charset="0"/>
                <a:sym typeface="Wingdings" panose="05000000000000000000" pitchFamily="2" charset="2"/>
              </a:rPr>
              <a:t> Morbey Lobo</a:t>
            </a:r>
          </a:p>
          <a:p>
            <a:pPr eaLnBrk="0" fontAlgn="base" hangingPunct="0">
              <a:lnSpc>
                <a:spcPts val="2000"/>
              </a:lnSpc>
              <a:spcBef>
                <a:spcPct val="0"/>
              </a:spcBef>
              <a:spcAft>
                <a:spcPct val="0"/>
              </a:spcAft>
            </a:pPr>
            <a:r>
              <a:rPr lang="pt-BR" altLang="de-DE" sz="1400">
                <a:ea typeface="Times New Roman" panose="02020603050405020304" pitchFamily="18" charset="0"/>
                <a:cs typeface="Arial" panose="020B0604020202020204" pitchFamily="34" charset="0"/>
                <a:sym typeface="Wingdings" panose="05000000000000000000" pitchFamily="2" charset="2"/>
              </a:rPr>
              <a:t>    &gt;&gt;     </a:t>
            </a:r>
            <a:r>
              <a:rPr lang="pt-BR" altLang="de-DE" sz="1400" b="1">
                <a:ea typeface="Times New Roman" panose="02020603050405020304" pitchFamily="18" charset="0"/>
                <a:cs typeface="Arial" panose="020B0604020202020204" pitchFamily="34" charset="0"/>
                <a:sym typeface="Wingdings" panose="05000000000000000000" pitchFamily="2" charset="2"/>
              </a:rPr>
              <a:t>Isabel</a:t>
            </a:r>
            <a:r>
              <a:rPr lang="pt-BR" altLang="de-DE" sz="1400">
                <a:ea typeface="Times New Roman" panose="02020603050405020304" pitchFamily="18" charset="0"/>
                <a:cs typeface="Arial" panose="020B0604020202020204" pitchFamily="34" charset="0"/>
                <a:sym typeface="Wingdings" panose="05000000000000000000" pitchFamily="2" charset="2"/>
              </a:rPr>
              <a:t> Maria Morbey Lobo.</a:t>
            </a:r>
          </a:p>
        </p:txBody>
      </p:sp>
      <p:pic>
        <p:nvPicPr>
          <p:cNvPr id="6" name="Picture 2" descr="https://th.bing.com/th?q=Link+Zeichen&amp;w=138&amp;h=138&amp;c=7&amp;o=5&amp;dpr=1.5&amp;pid=1.7&amp;mkt=de-DE&amp;cc=DE&amp;setlang=de&amp;adlt=moderate">
            <a:hlinkClick r:id="rId2" action="ppaction://hlinksldjump"/>
          </p:cNvPr>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4835010" y="800100"/>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www.barrosbrito.com/pictures/artur_morbey.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7984" y="181968"/>
            <a:ext cx="1684742" cy="2240708"/>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5351480" y="3741911"/>
            <a:ext cx="4798820" cy="2640403"/>
          </a:xfrm>
          <a:prstGeom prst="rect">
            <a:avLst/>
          </a:prstGeom>
          <a:noFill/>
        </p:spPr>
        <p:txBody>
          <a:bodyPr wrap="square" rtlCol="0">
            <a:spAutoFit/>
          </a:bodyPr>
          <a:lstStyle/>
          <a:p>
            <a:pPr>
              <a:lnSpc>
                <a:spcPts val="2000"/>
              </a:lnSpc>
            </a:pPr>
            <a:r>
              <a:rPr lang="de-DE" b="1" dirty="0"/>
              <a:t>Olga Bertie</a:t>
            </a:r>
            <a:r>
              <a:rPr lang="de-DE" dirty="0"/>
              <a:t> Morbey (dos Santos)</a:t>
            </a:r>
          </a:p>
          <a:p>
            <a:pPr>
              <a:lnSpc>
                <a:spcPts val="2000"/>
              </a:lnSpc>
            </a:pPr>
            <a:r>
              <a:rPr lang="de-DE" sz="1400" dirty="0"/>
              <a:t>   1898 - 	   </a:t>
            </a:r>
            <a:r>
              <a:rPr lang="de-DE" sz="1400" dirty="0" err="1"/>
              <a:t>died</a:t>
            </a:r>
            <a:r>
              <a:rPr lang="de-DE" sz="1400" dirty="0"/>
              <a:t> in Benguela, Angola</a:t>
            </a:r>
          </a:p>
          <a:p>
            <a:pPr>
              <a:lnSpc>
                <a:spcPts val="2000"/>
              </a:lnSpc>
            </a:pPr>
            <a:r>
              <a:rPr lang="pt-BR" sz="1400" dirty="0"/>
              <a:t>&gt; 1923 - 1940  Maria Amélia  died in Luanda</a:t>
            </a:r>
            <a:r>
              <a:rPr lang="pt-BR" sz="1000" dirty="0"/>
              <a:t> (17)</a:t>
            </a:r>
          </a:p>
          <a:p>
            <a:pPr>
              <a:lnSpc>
                <a:spcPts val="2000"/>
              </a:lnSpc>
            </a:pPr>
            <a:r>
              <a:rPr lang="pt-BR" sz="1400" dirty="0"/>
              <a:t>&gt; 1924 -            Edith living in Lisbon</a:t>
            </a:r>
            <a:endParaRPr lang="pt-PT" sz="1400" dirty="0"/>
          </a:p>
          <a:p>
            <a:pPr>
              <a:lnSpc>
                <a:spcPts val="2000"/>
              </a:lnSpc>
            </a:pPr>
            <a:r>
              <a:rPr lang="pt-PT" sz="1400" dirty="0"/>
              <a:t>&gt; 1928 - </a:t>
            </a:r>
            <a:r>
              <a:rPr lang="en-GB" sz="1400" dirty="0">
                <a:sym typeface="Wingdings" panose="05000000000000000000" pitchFamily="2" charset="2"/>
              </a:rPr>
              <a:t>d </a:t>
            </a:r>
            <a:r>
              <a:rPr lang="pt-PT" sz="1400" dirty="0"/>
              <a:t>        </a:t>
            </a:r>
            <a:r>
              <a:rPr lang="pt-PT" sz="1400" b="1" dirty="0"/>
              <a:t>Norberto </a:t>
            </a:r>
            <a:r>
              <a:rPr lang="pt-PT" sz="1400" dirty="0"/>
              <a:t>Eduardo Morbey dos Santos </a:t>
            </a:r>
            <a:br>
              <a:rPr lang="pt-PT" sz="1400" dirty="0"/>
            </a:br>
            <a:r>
              <a:rPr lang="pt-PT" sz="1400" dirty="0"/>
              <a:t>                            military heli pilot, married to Maria Alice </a:t>
            </a:r>
          </a:p>
          <a:p>
            <a:pPr>
              <a:lnSpc>
                <a:spcPts val="2000"/>
              </a:lnSpc>
            </a:pPr>
            <a:r>
              <a:rPr lang="pt-PT" sz="1400" dirty="0"/>
              <a:t>                            lived in Luanda and Lisbon Algés </a:t>
            </a:r>
          </a:p>
          <a:p>
            <a:pPr>
              <a:lnSpc>
                <a:spcPts val="2000"/>
              </a:lnSpc>
            </a:pPr>
            <a:r>
              <a:rPr lang="pt-PT" sz="1400" dirty="0"/>
              <a:t>	&gt;&gt;  issued one boy and one girl</a:t>
            </a:r>
          </a:p>
          <a:p>
            <a:pPr>
              <a:lnSpc>
                <a:spcPts val="2000"/>
              </a:lnSpc>
            </a:pPr>
            <a:r>
              <a:rPr lang="pt-PT" sz="1400" dirty="0"/>
              <a:t>&gt;  19...       	      Noémia died 5 years old w. scarlet</a:t>
            </a:r>
            <a:br>
              <a:rPr lang="pt-PT" sz="1400" dirty="0"/>
            </a:br>
            <a:endParaRPr lang="pt-PT" sz="1400" dirty="0"/>
          </a:p>
        </p:txBody>
      </p:sp>
      <p:pic>
        <p:nvPicPr>
          <p:cNvPr id="2" name="Grafik 1">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8098" y="2976361"/>
            <a:ext cx="1660246" cy="2214438"/>
          </a:xfrm>
          <a:prstGeom prst="rect">
            <a:avLst/>
          </a:prstGeom>
        </p:spPr>
      </p:pic>
      <p:pic>
        <p:nvPicPr>
          <p:cNvPr id="8" name="Picture 2" descr="https://th.bing.com/th?q=Link+Zeichen&amp;w=138&amp;h=138&amp;c=7&amp;o=5&amp;dpr=1.5&amp;pid=1.7&amp;mkt=de-DE&amp;cc=DE&amp;setlang=de&amp;adlt=moderate">
            <a:hlinkClick r:id="rId2" action="ppaction://hlinksldjump"/>
          </p:cNvPr>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flipH="1">
            <a:off x="9229210" y="3814257"/>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8"/>
          <a:stretch>
            <a:fillRect/>
          </a:stretch>
        </p:blipFill>
        <p:spPr>
          <a:xfrm>
            <a:off x="2983324" y="4289743"/>
            <a:ext cx="1447874" cy="1397072"/>
          </a:xfrm>
          <a:prstGeom prst="rect">
            <a:avLst/>
          </a:prstGeom>
        </p:spPr>
      </p:pic>
      <p:pic>
        <p:nvPicPr>
          <p:cNvPr id="5" name="Grafik 4"/>
          <p:cNvPicPr>
            <a:picLocks noChangeAspect="1"/>
          </p:cNvPicPr>
          <p:nvPr/>
        </p:nvPicPr>
        <p:blipFill>
          <a:blip r:embed="rId9"/>
          <a:stretch>
            <a:fillRect/>
          </a:stretch>
        </p:blipFill>
        <p:spPr>
          <a:xfrm>
            <a:off x="3656459" y="1743038"/>
            <a:ext cx="1447874" cy="1428823"/>
          </a:xfrm>
          <a:prstGeom prst="rect">
            <a:avLst/>
          </a:prstGeom>
        </p:spPr>
      </p:pic>
      <p:pic>
        <p:nvPicPr>
          <p:cNvPr id="9" name="Grafik 8"/>
          <p:cNvPicPr>
            <a:picLocks noChangeAspect="1"/>
          </p:cNvPicPr>
          <p:nvPr/>
        </p:nvPicPr>
        <p:blipFill>
          <a:blip r:embed="rId10"/>
          <a:stretch>
            <a:fillRect/>
          </a:stretch>
        </p:blipFill>
        <p:spPr>
          <a:xfrm>
            <a:off x="2983324" y="2892671"/>
            <a:ext cx="1397072" cy="1397072"/>
          </a:xfrm>
          <a:prstGeom prst="rect">
            <a:avLst/>
          </a:prstGeom>
        </p:spPr>
      </p:pic>
      <p:sp>
        <p:nvSpPr>
          <p:cNvPr id="10" name="Foliennummernplatzhalter 9"/>
          <p:cNvSpPr>
            <a:spLocks noGrp="1"/>
          </p:cNvSpPr>
          <p:nvPr>
            <p:ph type="sldNum" sz="quarter" idx="12"/>
          </p:nvPr>
        </p:nvSpPr>
        <p:spPr/>
        <p:txBody>
          <a:bodyPr/>
          <a:lstStyle/>
          <a:p>
            <a:fld id="{67EAFDB1-F3D4-4863-BCEA-E13DF22AE5EF}" type="slidenum">
              <a:rPr lang="de-DE" smtClean="0"/>
              <a:t>20</a:t>
            </a:fld>
            <a:endParaRPr lang="de-DE"/>
          </a:p>
        </p:txBody>
      </p:sp>
    </p:spTree>
    <p:extLst>
      <p:ext uri="{BB962C8B-B14F-4D97-AF65-F5344CB8AC3E}">
        <p14:creationId xmlns:p14="http://schemas.microsoft.com/office/powerpoint/2010/main" val="3223965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a Morbey | CU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4019" y="3878128"/>
            <a:ext cx="1270884" cy="1270884"/>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4"/>
          <p:cNvSpPr>
            <a:spLocks noChangeArrowheads="1"/>
          </p:cNvSpPr>
          <p:nvPr/>
        </p:nvSpPr>
        <p:spPr bwMode="auto">
          <a:xfrm>
            <a:off x="243570" y="805416"/>
            <a:ext cx="4494685" cy="5375959"/>
          </a:xfrm>
          <a:prstGeom prst="rect">
            <a:avLst/>
          </a:prstGeom>
          <a:noFill/>
        </p:spPr>
        <p:txBody>
          <a:bodyPr wrap="square" rtlCol="0">
            <a:spAutoFit/>
          </a:bodyPr>
          <a:lstStyle/>
          <a:p>
            <a:pPr eaLnBrk="0" fontAlgn="base" hangingPunct="0">
              <a:spcBef>
                <a:spcPct val="0"/>
              </a:spcBef>
              <a:spcAft>
                <a:spcPct val="0"/>
              </a:spcAft>
            </a:pPr>
            <a:r>
              <a:rPr lang="pt-BR" altLang="de-DE" sz="1801" b="1" dirty="0">
                <a:ea typeface="Times New Roman" panose="02020603050405020304" pitchFamily="18" charset="0"/>
                <a:cs typeface="Arial" panose="020B0604020202020204" pitchFamily="34" charset="0"/>
              </a:rPr>
              <a:t>Annie Florence</a:t>
            </a:r>
            <a:r>
              <a:rPr lang="pt-BR" altLang="de-DE" sz="1801" dirty="0">
                <a:ea typeface="Times New Roman" panose="02020603050405020304" pitchFamily="18" charset="0"/>
                <a:cs typeface="Arial" panose="020B0604020202020204" pitchFamily="34" charset="0"/>
              </a:rPr>
              <a:t> Morbey (Ferro)</a:t>
            </a:r>
            <a:r>
              <a:rPr lang="pt-BR" altLang="de-DE" sz="1000" dirty="0">
                <a:ea typeface="Times New Roman" panose="02020603050405020304" pitchFamily="18" charset="0"/>
                <a:cs typeface="Arial" panose="020B0604020202020204" pitchFamily="34" charset="0"/>
              </a:rPr>
              <a:t> (82)</a:t>
            </a:r>
          </a:p>
          <a:p>
            <a:pPr eaLnBrk="0" fontAlgn="base" hangingPunct="0">
              <a:spcBef>
                <a:spcPct val="0"/>
              </a:spcBef>
              <a:spcAft>
                <a:spcPct val="0"/>
              </a:spcAft>
            </a:pPr>
            <a:r>
              <a:rPr lang="pt-BR" altLang="de-DE" sz="1400" dirty="0">
                <a:ea typeface="Times New Roman" panose="02020603050405020304" pitchFamily="18" charset="0"/>
                <a:cs typeface="Arial" panose="020B0604020202020204" pitchFamily="34" charset="0"/>
              </a:rPr>
              <a:t>b 1870 Mindelo, </a:t>
            </a:r>
            <a:r>
              <a:rPr lang="en-GB" altLang="de-DE" sz="1400" dirty="0">
                <a:sym typeface="Wingdings" panose="05000000000000000000" pitchFamily="2" charset="2"/>
              </a:rPr>
              <a:t>d </a:t>
            </a:r>
            <a:r>
              <a:rPr lang="en-GB" sz="1400" dirty="0">
                <a:sym typeface="Wingdings" panose="05000000000000000000" pitchFamily="2" charset="2"/>
              </a:rPr>
              <a:t>1</a:t>
            </a:r>
            <a:r>
              <a:rPr lang="pt-BR" altLang="de-DE" sz="1400" dirty="0">
                <a:ea typeface="Times New Roman" panose="02020603050405020304" pitchFamily="18" charset="0"/>
                <a:cs typeface="Arial" panose="020B0604020202020204" pitchFamily="34" charset="0"/>
              </a:rPr>
              <a:t>952 Mindelo   </a:t>
            </a:r>
          </a:p>
          <a:p>
            <a:pPr eaLnBrk="0" fontAlgn="base" hangingPunct="0">
              <a:spcBef>
                <a:spcPct val="0"/>
              </a:spcBef>
              <a:spcAft>
                <a:spcPct val="0"/>
              </a:spcAft>
            </a:pPr>
            <a:r>
              <a:rPr lang="pt-BR" altLang="de-DE" sz="1400" dirty="0">
                <a:ea typeface="Times New Roman" panose="02020603050405020304" pitchFamily="18" charset="0"/>
                <a:cs typeface="Arial" panose="020B0604020202020204" pitchFamily="34" charset="0"/>
              </a:rPr>
              <a:t>married to Benjamin da Silva Pinto Ferro</a:t>
            </a:r>
            <a:br>
              <a:rPr lang="pt-BR" altLang="de-DE" sz="1400" dirty="0">
                <a:ea typeface="Times New Roman" panose="02020603050405020304" pitchFamily="18" charset="0"/>
                <a:cs typeface="Arial" panose="020B0604020202020204" pitchFamily="34" charset="0"/>
              </a:rPr>
            </a:br>
            <a:endParaRPr lang="pt-BR" altLang="de-DE" sz="1400" dirty="0">
              <a:ea typeface="Times New Roman" panose="02020603050405020304" pitchFamily="18" charset="0"/>
              <a:cs typeface="Arial" panose="020B0604020202020204" pitchFamily="34" charset="0"/>
            </a:endParaRP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rPr>
              <a:t>&gt; 1891 -              </a:t>
            </a:r>
            <a:r>
              <a:rPr lang="pt-BR" altLang="de-DE" sz="1400" b="1" dirty="0">
                <a:ea typeface="Times New Roman" panose="02020603050405020304" pitchFamily="18" charset="0"/>
                <a:cs typeface="Arial" panose="020B0604020202020204" pitchFamily="34" charset="0"/>
              </a:rPr>
              <a:t>Guilherme </a:t>
            </a:r>
            <a:r>
              <a:rPr lang="pt-BR" altLang="de-DE" sz="1400" dirty="0">
                <a:ea typeface="Times New Roman" panose="02020603050405020304" pitchFamily="18" charset="0"/>
                <a:cs typeface="Arial" panose="020B0604020202020204" pitchFamily="34" charset="0"/>
              </a:rPr>
              <a:t>Morbey Ferro </a:t>
            </a:r>
            <a:br>
              <a:rPr lang="pt-BR" altLang="de-DE" sz="1400" dirty="0">
                <a:ea typeface="Times New Roman" panose="02020603050405020304" pitchFamily="18" charset="0"/>
                <a:cs typeface="Arial" panose="020B0604020202020204" pitchFamily="34" charset="0"/>
              </a:rPr>
            </a:br>
            <a:r>
              <a:rPr lang="pt-BR" altLang="de-DE" sz="1400" dirty="0">
                <a:ea typeface="Times New Roman" panose="02020603050405020304" pitchFamily="18" charset="0"/>
                <a:cs typeface="Arial" panose="020B0604020202020204" pitchFamily="34" charset="0"/>
              </a:rPr>
              <a:t>	      married to Libania da Fonseca</a:t>
            </a: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rPr>
              <a:t>&gt;  1894 - 1894   </a:t>
            </a:r>
            <a:r>
              <a:rPr lang="pt-BR" altLang="de-DE" sz="1400" b="1" dirty="0">
                <a:ea typeface="Times New Roman" panose="02020603050405020304" pitchFamily="18" charset="0"/>
                <a:cs typeface="Arial" panose="020B0604020202020204" pitchFamily="34" charset="0"/>
              </a:rPr>
              <a:t>Jorge </a:t>
            </a:r>
            <a:r>
              <a:rPr lang="pt-BR" altLang="de-DE" sz="1400" dirty="0">
                <a:ea typeface="Times New Roman" panose="02020603050405020304" pitchFamily="18" charset="0"/>
                <a:cs typeface="Arial" panose="020B0604020202020204" pitchFamily="34" charset="0"/>
              </a:rPr>
              <a:t>Morbey Ferro</a:t>
            </a:r>
            <a:r>
              <a:rPr lang="pt-BR" altLang="de-DE" sz="1000" dirty="0">
                <a:ea typeface="Times New Roman" panose="02020603050405020304" pitchFamily="18" charset="0"/>
                <a:cs typeface="Arial" panose="020B0604020202020204" pitchFamily="34" charset="0"/>
              </a:rPr>
              <a:t> (0)</a:t>
            </a:r>
            <a:br>
              <a:rPr lang="pt-BR" altLang="de-DE" sz="1400" dirty="0">
                <a:ea typeface="Times New Roman" panose="02020603050405020304" pitchFamily="18" charset="0"/>
                <a:cs typeface="Arial" panose="020B0604020202020204" pitchFamily="34" charset="0"/>
              </a:rPr>
            </a:br>
            <a:r>
              <a:rPr lang="pt-BR" altLang="de-DE" sz="1400" dirty="0">
                <a:ea typeface="Times New Roman" panose="02020603050405020304" pitchFamily="18" charset="0"/>
                <a:cs typeface="Arial" panose="020B0604020202020204" pitchFamily="34" charset="0"/>
              </a:rPr>
              <a:t>&gt;  1895 -             </a:t>
            </a:r>
            <a:r>
              <a:rPr lang="pt-BR" altLang="de-DE" sz="1400" b="1" dirty="0">
                <a:ea typeface="Times New Roman" panose="02020603050405020304" pitchFamily="18" charset="0"/>
                <a:cs typeface="Arial" panose="020B0604020202020204" pitchFamily="34" charset="0"/>
              </a:rPr>
              <a:t>Beatriz </a:t>
            </a:r>
            <a:r>
              <a:rPr lang="pt-BR" altLang="de-DE" sz="1400" dirty="0">
                <a:ea typeface="Times New Roman" panose="02020603050405020304" pitchFamily="18" charset="0"/>
                <a:cs typeface="Arial" panose="020B0604020202020204" pitchFamily="34" charset="0"/>
              </a:rPr>
              <a:t>Morbey Ferro (Medina)</a:t>
            </a:r>
            <a:br>
              <a:rPr lang="pt-BR" altLang="de-DE" sz="1400" dirty="0">
                <a:ea typeface="Times New Roman" panose="02020603050405020304" pitchFamily="18" charset="0"/>
                <a:cs typeface="Arial" panose="020B0604020202020204" pitchFamily="34" charset="0"/>
              </a:rPr>
            </a:br>
            <a:endParaRPr lang="pt-BR" altLang="de-DE" sz="1400" dirty="0">
              <a:ea typeface="Times New Roman" panose="02020603050405020304" pitchFamily="18" charset="0"/>
              <a:cs typeface="Arial" panose="020B0604020202020204" pitchFamily="34" charset="0"/>
            </a:endParaRPr>
          </a:p>
          <a:p>
            <a:pPr eaLnBrk="0" fontAlgn="base" hangingPunct="0">
              <a:lnSpc>
                <a:spcPts val="2000"/>
              </a:lnSpc>
              <a:spcBef>
                <a:spcPct val="0"/>
              </a:spcBef>
              <a:spcAft>
                <a:spcPct val="0"/>
              </a:spcAft>
            </a:pPr>
            <a:endParaRPr lang="pt-BR" altLang="de-DE" sz="1400" dirty="0">
              <a:ea typeface="Times New Roman" panose="02020603050405020304" pitchFamily="18" charset="0"/>
              <a:cs typeface="Arial" panose="020B0604020202020204" pitchFamily="34" charset="0"/>
            </a:endParaRP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rPr>
              <a:t>&gt; 1889 - 1938    </a:t>
            </a:r>
            <a:r>
              <a:rPr lang="pt-BR" altLang="de-DE" sz="1400" b="1" dirty="0">
                <a:ea typeface="Times New Roman" panose="02020603050405020304" pitchFamily="18" charset="0"/>
                <a:cs typeface="Arial" panose="020B0604020202020204" pitchFamily="34" charset="0"/>
              </a:rPr>
              <a:t>Auta </a:t>
            </a:r>
            <a:r>
              <a:rPr lang="pt-BR" altLang="de-DE" sz="1400" dirty="0">
                <a:ea typeface="Times New Roman" panose="02020603050405020304" pitchFamily="18" charset="0"/>
                <a:cs typeface="Arial" panose="020B0604020202020204" pitchFamily="34" charset="0"/>
              </a:rPr>
              <a:t>Morbey Ferro  (Barbosa)</a:t>
            </a:r>
            <a:r>
              <a:rPr lang="pt-BR" altLang="de-DE" sz="1000" dirty="0">
                <a:ea typeface="Times New Roman" panose="02020603050405020304" pitchFamily="18" charset="0"/>
                <a:cs typeface="Arial" panose="020B0604020202020204" pitchFamily="34" charset="0"/>
              </a:rPr>
              <a:t> (49)</a:t>
            </a:r>
            <a:br>
              <a:rPr lang="pt-BR" altLang="de-DE" sz="1400" dirty="0">
                <a:ea typeface="Times New Roman" panose="02020603050405020304" pitchFamily="18" charset="0"/>
                <a:cs typeface="Arial" panose="020B0604020202020204" pitchFamily="34" charset="0"/>
              </a:rPr>
            </a:br>
            <a:endParaRPr lang="pt-BR" altLang="de-DE" sz="1400" dirty="0">
              <a:ea typeface="Times New Roman" panose="02020603050405020304" pitchFamily="18" charset="0"/>
              <a:cs typeface="Arial" panose="020B0604020202020204" pitchFamily="34" charset="0"/>
            </a:endParaRPr>
          </a:p>
          <a:p>
            <a:pPr eaLnBrk="0" fontAlgn="base" hangingPunct="0">
              <a:lnSpc>
                <a:spcPts val="2000"/>
              </a:lnSpc>
              <a:spcBef>
                <a:spcPct val="0"/>
              </a:spcBef>
              <a:spcAft>
                <a:spcPct val="0"/>
              </a:spcAft>
            </a:pPr>
            <a:r>
              <a:rPr lang="en-US" altLang="de-DE" sz="1400" dirty="0">
                <a:ea typeface="Times New Roman" panose="02020603050405020304" pitchFamily="18" charset="0"/>
                <a:cs typeface="Arial" panose="020B0604020202020204" pitchFamily="34" charset="0"/>
              </a:rPr>
              <a:t>&gt; 1908 - 1969</a:t>
            </a:r>
            <a:r>
              <a:rPr lang="pt-BR" altLang="de-DE" sz="1400" dirty="0">
                <a:ea typeface="Times New Roman" panose="02020603050405020304" pitchFamily="18" charset="0"/>
                <a:cs typeface="Arial" panose="020B0604020202020204" pitchFamily="34" charset="0"/>
              </a:rPr>
              <a:t>    </a:t>
            </a:r>
            <a:r>
              <a:rPr lang="en-US" altLang="de-DE" sz="1400" b="1" dirty="0">
                <a:ea typeface="Times New Roman" panose="02020603050405020304" pitchFamily="18" charset="0"/>
                <a:cs typeface="Arial" panose="020B0604020202020204" pitchFamily="34" charset="0"/>
              </a:rPr>
              <a:t>José </a:t>
            </a:r>
            <a:r>
              <a:rPr lang="en-US" altLang="de-DE" sz="1400" dirty="0">
                <a:ea typeface="Times New Roman" panose="02020603050405020304" pitchFamily="18" charset="0"/>
                <a:cs typeface="Arial" panose="020B0604020202020204" pitchFamily="34" charset="0"/>
              </a:rPr>
              <a:t>Morbey Ferro</a:t>
            </a:r>
            <a:r>
              <a:rPr lang="en-US" altLang="de-DE" sz="1000" dirty="0">
                <a:ea typeface="Times New Roman" panose="02020603050405020304" pitchFamily="18" charset="0"/>
                <a:cs typeface="Arial" panose="020B0604020202020204" pitchFamily="34" charset="0"/>
              </a:rPr>
              <a:t> </a:t>
            </a:r>
            <a:r>
              <a:rPr lang="pt-BR" altLang="de-DE" sz="1000" dirty="0">
                <a:ea typeface="Times New Roman" panose="02020603050405020304" pitchFamily="18" charset="0"/>
                <a:cs typeface="Arial" panose="020B0604020202020204" pitchFamily="34" charset="0"/>
              </a:rPr>
              <a:t> (61)</a:t>
            </a:r>
            <a:r>
              <a:rPr lang="en-US" altLang="de-DE" sz="1400" dirty="0">
                <a:ea typeface="Times New Roman" panose="02020603050405020304" pitchFamily="18" charset="0"/>
                <a:cs typeface="Arial" panose="020B0604020202020204" pitchFamily="34" charset="0"/>
              </a:rPr>
              <a:t> 	       </a:t>
            </a:r>
            <a:br>
              <a:rPr lang="en-US" altLang="de-DE" sz="1400" dirty="0">
                <a:ea typeface="Times New Roman" panose="02020603050405020304" pitchFamily="18" charset="0"/>
                <a:cs typeface="Arial" panose="020B0604020202020204" pitchFamily="34" charset="0"/>
              </a:rPr>
            </a:br>
            <a:r>
              <a:rPr lang="en-US" altLang="de-DE" sz="1400" dirty="0">
                <a:ea typeface="Times New Roman" panose="02020603050405020304" pitchFamily="18" charset="0"/>
                <a:cs typeface="Arial" panose="020B0604020202020204" pitchFamily="34" charset="0"/>
              </a:rPr>
              <a:t>	      married to Julia Rosset</a:t>
            </a: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rPr>
              <a:t>&gt; 1913 - 1988    </a:t>
            </a:r>
            <a:r>
              <a:rPr lang="pt-BR" altLang="de-DE" sz="1400" b="1" dirty="0">
                <a:ea typeface="Times New Roman" panose="02020603050405020304" pitchFamily="18" charset="0"/>
                <a:cs typeface="Arial" panose="020B0604020202020204" pitchFamily="34" charset="0"/>
              </a:rPr>
              <a:t>Irene </a:t>
            </a:r>
            <a:r>
              <a:rPr lang="pt-BR" altLang="de-DE" sz="1400" dirty="0">
                <a:ea typeface="Times New Roman" panose="02020603050405020304" pitchFamily="18" charset="0"/>
                <a:cs typeface="Arial" panose="020B0604020202020204" pitchFamily="34" charset="0"/>
              </a:rPr>
              <a:t>Morbey Ferro (Ramos Pereira)</a:t>
            </a:r>
            <a:r>
              <a:rPr lang="pt-BR" altLang="de-DE" sz="1000" dirty="0">
                <a:ea typeface="Times New Roman" panose="02020603050405020304" pitchFamily="18" charset="0"/>
                <a:cs typeface="Arial" panose="020B0604020202020204" pitchFamily="34" charset="0"/>
              </a:rPr>
              <a:t> (75)</a:t>
            </a: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rPr>
              <a:t>                             1st married to José Ramos Pereira</a:t>
            </a:r>
          </a:p>
          <a:p>
            <a:pPr eaLnBrk="0" fontAlgn="base" hangingPunct="0">
              <a:lnSpc>
                <a:spcPts val="2000"/>
              </a:lnSpc>
              <a:spcBef>
                <a:spcPct val="0"/>
              </a:spcBef>
              <a:spcAft>
                <a:spcPct val="0"/>
              </a:spcAft>
            </a:pPr>
            <a:endParaRPr lang="pt-BR" altLang="de-DE" sz="1400" dirty="0">
              <a:ea typeface="Times New Roman" panose="02020603050405020304" pitchFamily="18" charset="0"/>
              <a:cs typeface="Arial" panose="020B0604020202020204" pitchFamily="34" charset="0"/>
            </a:endParaRPr>
          </a:p>
          <a:p>
            <a:pPr eaLnBrk="0" fontAlgn="base" hangingPunct="0">
              <a:lnSpc>
                <a:spcPts val="2000"/>
              </a:lnSpc>
              <a:spcBef>
                <a:spcPct val="0"/>
              </a:spcBef>
              <a:spcAft>
                <a:spcPct val="0"/>
              </a:spcAft>
            </a:pPr>
            <a:endParaRPr lang="pt-BR" altLang="de-DE" sz="1400" dirty="0">
              <a:ea typeface="Times New Roman" panose="02020603050405020304" pitchFamily="18" charset="0"/>
              <a:cs typeface="Arial" panose="020B0604020202020204" pitchFamily="34" charset="0"/>
            </a:endParaRP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rPr>
              <a:t>                              2nd married to Victor Nogueira </a:t>
            </a:r>
            <a:r>
              <a:rPr lang="pt-BR" altLang="de-DE" sz="1400" b="1" dirty="0">
                <a:ea typeface="Times New Roman" panose="02020603050405020304" pitchFamily="18" charset="0"/>
                <a:cs typeface="Arial" panose="020B0604020202020204" pitchFamily="34" charset="0"/>
              </a:rPr>
              <a:t>Gon</a:t>
            </a:r>
            <a:r>
              <a:rPr lang="pt-PT" altLang="de-DE" sz="1400" b="1" dirty="0">
                <a:ea typeface="Times New Roman" panose="02020603050405020304" pitchFamily="18" charset="0"/>
                <a:cs typeface="Arial" panose="020B0604020202020204" pitchFamily="34" charset="0"/>
              </a:rPr>
              <a:t>çalves</a:t>
            </a: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rPr>
              <a:t>	&gt;&gt;       Mª Fátima Gonçalves</a:t>
            </a: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rPr>
              <a:t>	&gt;&gt;      1956  Rui Alberto Morbey Gonçalves                      </a:t>
            </a:r>
          </a:p>
        </p:txBody>
      </p:sp>
      <p:sp>
        <p:nvSpPr>
          <p:cNvPr id="3" name="Textfeld 2"/>
          <p:cNvSpPr txBox="1"/>
          <p:nvPr/>
        </p:nvSpPr>
        <p:spPr>
          <a:xfrm>
            <a:off x="6105779" y="1712399"/>
            <a:ext cx="6377769" cy="5221942"/>
          </a:xfrm>
          <a:prstGeom prst="rect">
            <a:avLst/>
          </a:prstGeom>
          <a:noFill/>
          <a:ln w="6350">
            <a:noFill/>
          </a:ln>
        </p:spPr>
        <p:txBody>
          <a:bodyPr wrap="square" rtlCol="0">
            <a:spAutoFit/>
          </a:bodyPr>
          <a:lstStyle/>
          <a:p>
            <a:pPr>
              <a:lnSpc>
                <a:spcPts val="2000"/>
              </a:lnSpc>
            </a:pPr>
            <a:r>
              <a:rPr lang="de-DE" sz="1400" dirty="0"/>
              <a:t>&gt;&gt; 1914 - 1990  Benjamin da Fonseca Morbey Ferro</a:t>
            </a:r>
            <a:r>
              <a:rPr lang="de-DE" sz="1000" dirty="0"/>
              <a:t> (76)</a:t>
            </a:r>
          </a:p>
          <a:p>
            <a:pPr>
              <a:lnSpc>
                <a:spcPts val="2000"/>
              </a:lnSpc>
            </a:pPr>
            <a:r>
              <a:rPr lang="de-DE" sz="1400" dirty="0"/>
              <a:t>&gt;&gt; 1916 - 2006  Annie        da Fonseca Morbey Ferro</a:t>
            </a:r>
            <a:r>
              <a:rPr lang="de-DE" sz="1000" dirty="0"/>
              <a:t> (90)</a:t>
            </a:r>
          </a:p>
          <a:p>
            <a:pPr>
              <a:lnSpc>
                <a:spcPts val="2000"/>
              </a:lnSpc>
            </a:pPr>
            <a:endParaRPr lang="de-DE" sz="1400" dirty="0"/>
          </a:p>
          <a:p>
            <a:pPr>
              <a:lnSpc>
                <a:spcPts val="2000"/>
              </a:lnSpc>
            </a:pPr>
            <a:r>
              <a:rPr lang="pt-BR" sz="1400" dirty="0"/>
              <a:t>&gt;&gt;   Ilidio, Auta, Euridice, Dulce, Celest, </a:t>
            </a:r>
            <a:br>
              <a:rPr lang="pt-BR" sz="1400" dirty="0"/>
            </a:br>
            <a:r>
              <a:rPr lang="pt-BR" sz="1400" dirty="0"/>
              <a:t>       Teresa Jesus, Luis Gonzaga Morbey Ferro de Medina</a:t>
            </a:r>
          </a:p>
          <a:p>
            <a:pPr>
              <a:lnSpc>
                <a:spcPts val="2000"/>
              </a:lnSpc>
            </a:pPr>
            <a:r>
              <a:rPr lang="pt-BR" sz="1400" dirty="0"/>
              <a:t>        &gt;&gt;&gt;     	 Jorge Alberto Morbey Ferro Ramos Pereira Medina, Eng. Pnt de Lima</a:t>
            </a:r>
            <a:endParaRPr lang="de-DE" sz="1400" dirty="0"/>
          </a:p>
          <a:p>
            <a:pPr>
              <a:lnSpc>
                <a:spcPts val="2000"/>
              </a:lnSpc>
            </a:pPr>
            <a:r>
              <a:rPr lang="pt-BR" altLang="de-DE" sz="1400" dirty="0">
                <a:ea typeface="Times New Roman" panose="02020603050405020304" pitchFamily="18" charset="0"/>
                <a:cs typeface="Arial" panose="020B0604020202020204" pitchFamily="34" charset="0"/>
              </a:rPr>
              <a:t>&gt;&gt; 1921 - 	  Annie Morbey Ferro Barbosa (Quintas)</a:t>
            </a:r>
          </a:p>
          <a:p>
            <a:pPr>
              <a:lnSpc>
                <a:spcPts val="2000"/>
              </a:lnSpc>
            </a:pPr>
            <a:r>
              <a:rPr lang="pt-BR" altLang="de-DE" sz="1400" dirty="0">
                <a:ea typeface="Times New Roman" panose="02020603050405020304" pitchFamily="18" charset="0"/>
                <a:cs typeface="Arial" panose="020B0604020202020204" pitchFamily="34" charset="0"/>
              </a:rPr>
              <a:t>       &gt;&gt;&gt;                 Auta Maria BQ, António BQ (Tomané) repr. Volvo in PT</a:t>
            </a:r>
          </a:p>
          <a:p>
            <a:pPr>
              <a:lnSpc>
                <a:spcPts val="2000"/>
              </a:lnSpc>
            </a:pPr>
            <a:r>
              <a:rPr lang="pt-BR" altLang="de-DE" sz="1400" dirty="0">
                <a:ea typeface="Times New Roman" panose="02020603050405020304" pitchFamily="18" charset="0"/>
                <a:cs typeface="Arial" panose="020B0604020202020204" pitchFamily="34" charset="0"/>
              </a:rPr>
              <a:t>&gt;&gt;   Sebastião José, Kate, Olga Wanda, Benjamim Guilherme </a:t>
            </a:r>
            <a:br>
              <a:rPr lang="pt-BR" altLang="de-DE" sz="1400" dirty="0">
                <a:ea typeface="Times New Roman" panose="02020603050405020304" pitchFamily="18" charset="0"/>
                <a:cs typeface="Arial" panose="020B0604020202020204" pitchFamily="34" charset="0"/>
              </a:rPr>
            </a:br>
            <a:r>
              <a:rPr lang="pt-BR" altLang="de-DE" sz="1400" dirty="0">
                <a:ea typeface="Times New Roman" panose="02020603050405020304" pitchFamily="18" charset="0"/>
                <a:cs typeface="Arial" panose="020B0604020202020204" pitchFamily="34" charset="0"/>
              </a:rPr>
              <a:t>        (&gt;&gt;&gt; </a:t>
            </a:r>
            <a:r>
              <a:rPr lang="pt-BR" altLang="de-DE" sz="1400" b="1" dirty="0">
                <a:ea typeface="Times New Roman" panose="02020603050405020304" pitchFamily="18" charset="0"/>
                <a:cs typeface="Arial" panose="020B0604020202020204" pitchFamily="34" charset="0"/>
              </a:rPr>
              <a:t>Ana </a:t>
            </a:r>
            <a:r>
              <a:rPr lang="pt-BR" altLang="de-DE" sz="1400" dirty="0">
                <a:ea typeface="Times New Roman" panose="02020603050405020304" pitchFamily="18" charset="0"/>
                <a:cs typeface="Arial" panose="020B0604020202020204" pitchFamily="34" charset="0"/>
              </a:rPr>
              <a:t>Paula (M.D, internist), Benjamin José, Cristina and Jorge Manuel)</a:t>
            </a:r>
          </a:p>
          <a:p>
            <a:pPr>
              <a:lnSpc>
                <a:spcPts val="2000"/>
              </a:lnSpc>
            </a:pPr>
            <a:r>
              <a:rPr lang="pt-BR" altLang="de-DE" sz="1400" dirty="0">
                <a:ea typeface="Times New Roman" panose="02020603050405020304" pitchFamily="18" charset="0"/>
                <a:cs typeface="Arial" panose="020B0604020202020204" pitchFamily="34" charset="0"/>
              </a:rPr>
              <a:t>        Ilídio, Auta, Vasco Morbey Ferro</a:t>
            </a: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rPr>
              <a:t>&gt;&gt;	      Laura Annie Morbey Ferro Ramos Pereira </a:t>
            </a:r>
            <a:r>
              <a:rPr lang="pt-BR" altLang="de-DE" sz="1000" dirty="0">
                <a:ea typeface="Times New Roman" panose="02020603050405020304" pitchFamily="18" charset="0"/>
                <a:cs typeface="Arial" panose="020B0604020202020204" pitchFamily="34" charset="0"/>
              </a:rPr>
              <a:t>(82)	</a:t>
            </a:r>
            <a:r>
              <a:rPr lang="pt-BR" altLang="de-DE" sz="1400" dirty="0">
                <a:ea typeface="Times New Roman" panose="02020603050405020304" pitchFamily="18" charset="0"/>
                <a:cs typeface="Arial" panose="020B0604020202020204" pitchFamily="34" charset="0"/>
              </a:rPr>
              <a:t>	</a:t>
            </a: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sym typeface="Wingdings" panose="05000000000000000000" pitchFamily="2" charset="2"/>
              </a:rPr>
              <a:t>&gt;&gt; 1936 - 2013  </a:t>
            </a:r>
            <a:r>
              <a:rPr lang="pt-BR" altLang="de-DE" sz="1400" b="1" dirty="0">
                <a:ea typeface="Times New Roman" panose="02020603050405020304" pitchFamily="18" charset="0"/>
                <a:cs typeface="Arial" panose="020B0604020202020204" pitchFamily="34" charset="0"/>
                <a:sym typeface="Wingdings" panose="05000000000000000000" pitchFamily="2" charset="2"/>
              </a:rPr>
              <a:t>José Manuel Morbey</a:t>
            </a:r>
            <a:r>
              <a:rPr lang="pt-BR" altLang="de-DE" sz="1400" dirty="0">
                <a:ea typeface="Times New Roman" panose="02020603050405020304" pitchFamily="18" charset="0"/>
                <a:cs typeface="Arial" panose="020B0604020202020204" pitchFamily="34" charset="0"/>
                <a:sym typeface="Wingdings" panose="05000000000000000000" pitchFamily="2" charset="2"/>
              </a:rPr>
              <a:t> Ferro Ramos Pereira</a:t>
            </a:r>
            <a:r>
              <a:rPr lang="pt-BR" altLang="de-DE" sz="1000" dirty="0">
                <a:ea typeface="Times New Roman" panose="02020603050405020304" pitchFamily="18" charset="0"/>
                <a:cs typeface="Arial" panose="020B0604020202020204" pitchFamily="34" charset="0"/>
                <a:sym typeface="Wingdings" panose="05000000000000000000" pitchFamily="2" charset="2"/>
              </a:rPr>
              <a:t> (77)</a:t>
            </a:r>
            <a:br>
              <a:rPr lang="pt-BR" altLang="de-DE" sz="1400" dirty="0">
                <a:ea typeface="Times New Roman" panose="02020603050405020304" pitchFamily="18" charset="0"/>
                <a:cs typeface="Arial" panose="020B0604020202020204" pitchFamily="34" charset="0"/>
                <a:sym typeface="Wingdings" panose="05000000000000000000" pitchFamily="2" charset="2"/>
              </a:rPr>
            </a:br>
            <a:r>
              <a:rPr lang="pt-BR" altLang="de-DE" sz="1400" dirty="0">
                <a:ea typeface="Times New Roman" panose="02020603050405020304" pitchFamily="18" charset="0"/>
                <a:cs typeface="Arial" panose="020B0604020202020204" pitchFamily="34" charset="0"/>
                <a:sym typeface="Wingdings" panose="05000000000000000000" pitchFamily="2" charset="2"/>
              </a:rPr>
              <a:t>	      Comandant Morbey - TAP Pilot, Lisbon marr. o Ana Maria </a:t>
            </a:r>
            <a:br>
              <a:rPr lang="pt-BR" altLang="de-DE" sz="1400" dirty="0">
                <a:ea typeface="Times New Roman" panose="02020603050405020304" pitchFamily="18" charset="0"/>
                <a:cs typeface="Arial" panose="020B0604020202020204" pitchFamily="34" charset="0"/>
                <a:sym typeface="Wingdings" panose="05000000000000000000" pitchFamily="2" charset="2"/>
              </a:rPr>
            </a:br>
            <a:r>
              <a:rPr lang="pt-BR" altLang="de-DE" sz="1400" dirty="0">
                <a:ea typeface="Times New Roman" panose="02020603050405020304" pitchFamily="18" charset="0"/>
                <a:cs typeface="Arial" panose="020B0604020202020204" pitchFamily="34" charset="0"/>
                <a:sym typeface="Wingdings" panose="05000000000000000000" pitchFamily="2" charset="2"/>
              </a:rPr>
              <a:t>	      F de Reimond   &gt;&gt;&gt; 1976 Monica F MP, J Morbey Pereira</a:t>
            </a: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sym typeface="Wingdings" panose="05000000000000000000" pitchFamily="2" charset="2"/>
              </a:rPr>
              <a:t>&gt;&gt; 1938	       Angelina Morbey Ramos Pereira</a:t>
            </a:r>
            <a:br>
              <a:rPr lang="pt-BR" altLang="de-DE" sz="1400" dirty="0">
                <a:ea typeface="Times New Roman" panose="02020603050405020304" pitchFamily="18" charset="0"/>
                <a:cs typeface="Arial" panose="020B0604020202020204" pitchFamily="34" charset="0"/>
                <a:sym typeface="Wingdings" panose="05000000000000000000" pitchFamily="2" charset="2"/>
              </a:rPr>
            </a:br>
            <a:r>
              <a:rPr lang="pt-BR" altLang="de-DE" sz="1400" dirty="0">
                <a:ea typeface="Times New Roman" panose="02020603050405020304" pitchFamily="18" charset="0"/>
                <a:cs typeface="Arial" panose="020B0604020202020204" pitchFamily="34" charset="0"/>
                <a:sym typeface="Wingdings" panose="05000000000000000000" pitchFamily="2" charset="2"/>
              </a:rPr>
              <a:t>&gt;&gt; 1940	        O* Ramos Pereira</a:t>
            </a:r>
          </a:p>
          <a:p>
            <a:pPr eaLnBrk="0" fontAlgn="base" hangingPunct="0">
              <a:lnSpc>
                <a:spcPts val="2000"/>
              </a:lnSpc>
              <a:spcBef>
                <a:spcPct val="0"/>
              </a:spcBef>
              <a:spcAft>
                <a:spcPct val="0"/>
              </a:spcAft>
            </a:pPr>
            <a:r>
              <a:rPr lang="pt-BR" altLang="de-DE" sz="1400" dirty="0">
                <a:ea typeface="Times New Roman" panose="02020603050405020304" pitchFamily="18" charset="0"/>
                <a:cs typeface="Arial" panose="020B0604020202020204" pitchFamily="34" charset="0"/>
                <a:sym typeface="Wingdings" panose="05000000000000000000" pitchFamily="2" charset="2"/>
              </a:rPr>
              <a:t>&gt;&gt; 1942 </a:t>
            </a:r>
            <a:r>
              <a:rPr lang="pt-BR" altLang="de-DE" sz="1400" dirty="0">
                <a:ea typeface="Times New Roman" panose="02020603050405020304" pitchFamily="18" charset="0"/>
                <a:cs typeface="Arial" panose="020B0604020202020204" pitchFamily="34" charset="0"/>
              </a:rPr>
              <a:t>-</a:t>
            </a:r>
            <a:r>
              <a:rPr lang="pt-BR" altLang="de-DE" sz="1400" dirty="0">
                <a:ea typeface="Times New Roman" panose="02020603050405020304" pitchFamily="18" charset="0"/>
                <a:cs typeface="Arial" panose="020B0604020202020204" pitchFamily="34" charset="0"/>
                <a:sym typeface="Wingdings" panose="05000000000000000000" pitchFamily="2" charset="2"/>
              </a:rPr>
              <a:t>              </a:t>
            </a:r>
            <a:r>
              <a:rPr lang="pt-BR" altLang="de-DE" sz="1400" b="1" dirty="0">
                <a:ea typeface="Times New Roman" panose="02020603050405020304" pitchFamily="18" charset="0"/>
                <a:cs typeface="Arial" panose="020B0604020202020204" pitchFamily="34" charset="0"/>
                <a:sym typeface="Wingdings" panose="05000000000000000000" pitchFamily="2" charset="2"/>
              </a:rPr>
              <a:t>Jorge Morbey</a:t>
            </a:r>
            <a:r>
              <a:rPr lang="pt-BR" altLang="de-DE" sz="1400" dirty="0">
                <a:ea typeface="Times New Roman" panose="02020603050405020304" pitchFamily="18" charset="0"/>
                <a:cs typeface="Arial" panose="020B0604020202020204" pitchFamily="34" charset="0"/>
                <a:sym typeface="Wingdings" panose="05000000000000000000" pitchFamily="2" charset="2"/>
              </a:rPr>
              <a:t> Pinto Ferro Ramos Pereira, </a:t>
            </a:r>
            <a:br>
              <a:rPr lang="pt-BR" altLang="de-DE" sz="1400" dirty="0">
                <a:ea typeface="Times New Roman" panose="02020603050405020304" pitchFamily="18" charset="0"/>
                <a:cs typeface="Arial" panose="020B0604020202020204" pitchFamily="34" charset="0"/>
                <a:sym typeface="Wingdings" panose="05000000000000000000" pitchFamily="2" charset="2"/>
              </a:rPr>
            </a:br>
            <a:r>
              <a:rPr lang="pt-BR" altLang="de-DE" sz="1400" dirty="0">
                <a:ea typeface="Times New Roman" panose="02020603050405020304" pitchFamily="18" charset="0"/>
                <a:cs typeface="Arial" panose="020B0604020202020204" pitchFamily="34" charset="0"/>
                <a:sym typeface="Wingdings" panose="05000000000000000000" pitchFamily="2" charset="2"/>
              </a:rPr>
              <a:t>	        Mindelo, Lisbon, Macau, portugiese diplomat in Bangkok</a:t>
            </a:r>
            <a:br>
              <a:rPr lang="pt-BR" altLang="de-DE" sz="1400" dirty="0">
                <a:ea typeface="Times New Roman" panose="02020603050405020304" pitchFamily="18" charset="0"/>
                <a:cs typeface="Arial" panose="020B0604020202020204" pitchFamily="34" charset="0"/>
                <a:sym typeface="Wingdings" panose="05000000000000000000" pitchFamily="2" charset="2"/>
              </a:rPr>
            </a:br>
            <a:r>
              <a:rPr lang="pt-BR" altLang="de-DE" sz="1400" dirty="0">
                <a:ea typeface="Times New Roman" panose="02020603050405020304" pitchFamily="18" charset="0"/>
                <a:cs typeface="Arial" panose="020B0604020202020204" pitchFamily="34" charset="0"/>
                <a:sym typeface="Wingdings" panose="05000000000000000000" pitchFamily="2" charset="2"/>
              </a:rPr>
              <a:t>	         &gt;&gt;&gt; 1974 Jorge MRP, 1975 Lara MRP,  1977 E MRP	     </a:t>
            </a:r>
          </a:p>
        </p:txBody>
      </p:sp>
      <p:grpSp>
        <p:nvGrpSpPr>
          <p:cNvPr id="77" name="Gruppieren 76"/>
          <p:cNvGrpSpPr/>
          <p:nvPr/>
        </p:nvGrpSpPr>
        <p:grpSpPr>
          <a:xfrm>
            <a:off x="4073238" y="2619880"/>
            <a:ext cx="1946157" cy="97798"/>
            <a:chOff x="4083016" y="493873"/>
            <a:chExt cx="1946157" cy="97798"/>
          </a:xfrm>
        </p:grpSpPr>
        <p:sp>
          <p:nvSpPr>
            <p:cNvPr id="78" name="Rechteck 77"/>
            <p:cNvSpPr/>
            <p:nvPr/>
          </p:nvSpPr>
          <p:spPr>
            <a:xfrm>
              <a:off x="4083016" y="493874"/>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Rechteck 78"/>
            <p:cNvSpPr/>
            <p:nvPr/>
          </p:nvSpPr>
          <p:spPr>
            <a:xfrm>
              <a:off x="5931376" y="493873"/>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0" name="Gewinkelter Verbinder 79"/>
            <p:cNvCxnSpPr>
              <a:stCxn id="78" idx="3"/>
              <a:endCxn id="79" idx="1"/>
            </p:cNvCxnSpPr>
            <p:nvPr/>
          </p:nvCxnSpPr>
          <p:spPr>
            <a:xfrm flipV="1">
              <a:off x="4180813" y="542772"/>
              <a:ext cx="1750563" cy="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1" name="Gruppieren 80"/>
          <p:cNvGrpSpPr/>
          <p:nvPr/>
        </p:nvGrpSpPr>
        <p:grpSpPr>
          <a:xfrm>
            <a:off x="4073238" y="3401477"/>
            <a:ext cx="1946157" cy="97798"/>
            <a:chOff x="4083016" y="493873"/>
            <a:chExt cx="1946157" cy="97798"/>
          </a:xfrm>
        </p:grpSpPr>
        <p:sp>
          <p:nvSpPr>
            <p:cNvPr id="82" name="Rechteck 81"/>
            <p:cNvSpPr/>
            <p:nvPr/>
          </p:nvSpPr>
          <p:spPr>
            <a:xfrm>
              <a:off x="4083016" y="493874"/>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Rechteck 82"/>
            <p:cNvSpPr/>
            <p:nvPr/>
          </p:nvSpPr>
          <p:spPr>
            <a:xfrm>
              <a:off x="5931376" y="493873"/>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4" name="Gewinkelter Verbinder 83"/>
            <p:cNvCxnSpPr>
              <a:stCxn id="82" idx="3"/>
              <a:endCxn id="83" idx="1"/>
            </p:cNvCxnSpPr>
            <p:nvPr/>
          </p:nvCxnSpPr>
          <p:spPr>
            <a:xfrm flipV="1">
              <a:off x="4180813" y="542772"/>
              <a:ext cx="1750563" cy="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uppieren 84"/>
          <p:cNvGrpSpPr/>
          <p:nvPr/>
        </p:nvGrpSpPr>
        <p:grpSpPr>
          <a:xfrm>
            <a:off x="4073238" y="3884778"/>
            <a:ext cx="1946157" cy="97798"/>
            <a:chOff x="4083016" y="493873"/>
            <a:chExt cx="1946157" cy="97798"/>
          </a:xfrm>
        </p:grpSpPr>
        <p:sp>
          <p:nvSpPr>
            <p:cNvPr id="86" name="Rechteck 85"/>
            <p:cNvSpPr/>
            <p:nvPr/>
          </p:nvSpPr>
          <p:spPr>
            <a:xfrm>
              <a:off x="4083016" y="493874"/>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Rechteck 86"/>
            <p:cNvSpPr/>
            <p:nvPr/>
          </p:nvSpPr>
          <p:spPr>
            <a:xfrm>
              <a:off x="5931376" y="493873"/>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8" name="Gewinkelter Verbinder 87"/>
            <p:cNvCxnSpPr>
              <a:stCxn id="86" idx="3"/>
              <a:endCxn id="87" idx="1"/>
            </p:cNvCxnSpPr>
            <p:nvPr/>
          </p:nvCxnSpPr>
          <p:spPr>
            <a:xfrm flipV="1">
              <a:off x="4180813" y="542772"/>
              <a:ext cx="1750563" cy="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9" name="Gruppieren 88"/>
          <p:cNvGrpSpPr/>
          <p:nvPr/>
        </p:nvGrpSpPr>
        <p:grpSpPr>
          <a:xfrm>
            <a:off x="4081189" y="4614555"/>
            <a:ext cx="1946157" cy="97798"/>
            <a:chOff x="4083016" y="493873"/>
            <a:chExt cx="1946157" cy="97798"/>
          </a:xfrm>
        </p:grpSpPr>
        <p:sp>
          <p:nvSpPr>
            <p:cNvPr id="90" name="Rechteck 89"/>
            <p:cNvSpPr/>
            <p:nvPr/>
          </p:nvSpPr>
          <p:spPr>
            <a:xfrm>
              <a:off x="4083016" y="493874"/>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Rechteck 90"/>
            <p:cNvSpPr/>
            <p:nvPr/>
          </p:nvSpPr>
          <p:spPr>
            <a:xfrm>
              <a:off x="5931376" y="493873"/>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2" name="Gewinkelter Verbinder 91"/>
            <p:cNvCxnSpPr>
              <a:stCxn id="90" idx="3"/>
              <a:endCxn id="91" idx="1"/>
            </p:cNvCxnSpPr>
            <p:nvPr/>
          </p:nvCxnSpPr>
          <p:spPr>
            <a:xfrm flipV="1">
              <a:off x="4180813" y="542772"/>
              <a:ext cx="1750563" cy="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4" name="Gruppieren 93"/>
          <p:cNvGrpSpPr/>
          <p:nvPr/>
        </p:nvGrpSpPr>
        <p:grpSpPr>
          <a:xfrm>
            <a:off x="4073238" y="1855613"/>
            <a:ext cx="1946157" cy="97798"/>
            <a:chOff x="4083016" y="493873"/>
            <a:chExt cx="1946157" cy="97798"/>
          </a:xfrm>
        </p:grpSpPr>
        <p:sp>
          <p:nvSpPr>
            <p:cNvPr id="95" name="Rechteck 94"/>
            <p:cNvSpPr/>
            <p:nvPr/>
          </p:nvSpPr>
          <p:spPr>
            <a:xfrm>
              <a:off x="4083016" y="493874"/>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Rechteck 95"/>
            <p:cNvSpPr/>
            <p:nvPr/>
          </p:nvSpPr>
          <p:spPr>
            <a:xfrm>
              <a:off x="5931376" y="493873"/>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7" name="Gewinkelter Verbinder 96"/>
            <p:cNvCxnSpPr>
              <a:stCxn id="95" idx="3"/>
              <a:endCxn id="96" idx="1"/>
            </p:cNvCxnSpPr>
            <p:nvPr/>
          </p:nvCxnSpPr>
          <p:spPr>
            <a:xfrm flipV="1">
              <a:off x="4180813" y="542772"/>
              <a:ext cx="1750563" cy="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26" name="Picture 2" descr="Benjamim da Fonseca Morbey FERRO">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36598" y="194852"/>
            <a:ext cx="2045568" cy="1489655"/>
          </a:xfrm>
          <a:prstGeom prst="rect">
            <a:avLst/>
          </a:prstGeom>
          <a:noFill/>
          <a:extLst>
            <a:ext uri="{909E8E84-426E-40DD-AFC4-6F175D3DCCD1}">
              <a14:hiddenFill xmlns:a14="http://schemas.microsoft.com/office/drawing/2010/main">
                <a:solidFill>
                  <a:srgbClr val="FFFFFF"/>
                </a:solidFill>
              </a14:hiddenFill>
            </a:ext>
          </a:extLst>
        </p:spPr>
      </p:pic>
      <p:pic>
        <p:nvPicPr>
          <p:cNvPr id="102" name="Grafik 10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7616" y="769283"/>
            <a:ext cx="3565759" cy="423702"/>
          </a:xfrm>
          <a:prstGeom prst="rect">
            <a:avLst/>
          </a:prstGeom>
        </p:spPr>
      </p:pic>
      <p:pic>
        <p:nvPicPr>
          <p:cNvPr id="6" name="Picture 2" descr="https://th.bing.com/th?q=Link+Zeichen&amp;w=138&amp;h=138&amp;c=7&amp;o=5&amp;dpr=1.5&amp;pid=1.7&amp;mkt=de-DE&amp;cc=DE&amp;setlang=de&amp;adlt=moderate">
            <a:hlinkClick r:id="rId6" action="ppaction://hlinksldjump"/>
          </p:cNvPr>
          <p:cNvPicPr>
            <a:picLocks noChangeAspect="1" noChangeArrowheads="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3659617" y="805019"/>
            <a:ext cx="269323" cy="26932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Gerader Verbinder 3"/>
          <p:cNvCxnSpPr>
            <a:stCxn id="1026" idx="1"/>
            <a:endCxn id="3" idx="0"/>
          </p:cNvCxnSpPr>
          <p:nvPr/>
        </p:nvCxnSpPr>
        <p:spPr>
          <a:xfrm flipH="1">
            <a:off x="9294664" y="939680"/>
            <a:ext cx="641934" cy="7727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11196" y="5892639"/>
            <a:ext cx="949579" cy="924591"/>
          </a:xfrm>
          <a:prstGeom prst="rect">
            <a:avLst/>
          </a:prstGeom>
        </p:spPr>
      </p:pic>
      <p:grpSp>
        <p:nvGrpSpPr>
          <p:cNvPr id="30" name="Gruppieren 29"/>
          <p:cNvGrpSpPr/>
          <p:nvPr/>
        </p:nvGrpSpPr>
        <p:grpSpPr>
          <a:xfrm rot="20970105">
            <a:off x="6198399" y="6330811"/>
            <a:ext cx="956829" cy="116577"/>
            <a:chOff x="4083016" y="493873"/>
            <a:chExt cx="1946157" cy="97798"/>
          </a:xfrm>
        </p:grpSpPr>
        <p:sp>
          <p:nvSpPr>
            <p:cNvPr id="31" name="Rechteck 30"/>
            <p:cNvSpPr/>
            <p:nvPr/>
          </p:nvSpPr>
          <p:spPr>
            <a:xfrm>
              <a:off x="4083016" y="493874"/>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p:cNvSpPr/>
            <p:nvPr/>
          </p:nvSpPr>
          <p:spPr>
            <a:xfrm>
              <a:off x="5931376" y="493873"/>
              <a:ext cx="97797" cy="97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3" name="Gewinkelter Verbinder 32"/>
            <p:cNvCxnSpPr>
              <a:stCxn id="31" idx="3"/>
              <a:endCxn id="32" idx="1"/>
            </p:cNvCxnSpPr>
            <p:nvPr/>
          </p:nvCxnSpPr>
          <p:spPr>
            <a:xfrm flipV="1">
              <a:off x="4180813" y="542772"/>
              <a:ext cx="1750563" cy="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Textfeld 33"/>
          <p:cNvSpPr txBox="1"/>
          <p:nvPr/>
        </p:nvSpPr>
        <p:spPr>
          <a:xfrm>
            <a:off x="5756273" y="4018688"/>
            <a:ext cx="407483" cy="261610"/>
          </a:xfrm>
          <a:prstGeom prst="rect">
            <a:avLst/>
          </a:prstGeom>
          <a:noFill/>
        </p:spPr>
        <p:txBody>
          <a:bodyPr wrap="none" rtlCol="0">
            <a:spAutoFit/>
          </a:bodyPr>
          <a:lstStyle/>
          <a:p>
            <a:pPr algn="ctr"/>
            <a:r>
              <a:rPr lang="de-DE" sz="1100"/>
              <a:t>Ana</a:t>
            </a:r>
          </a:p>
        </p:txBody>
      </p:sp>
      <p:sp>
        <p:nvSpPr>
          <p:cNvPr id="37" name="Textfeld 36"/>
          <p:cNvSpPr txBox="1"/>
          <p:nvPr/>
        </p:nvSpPr>
        <p:spPr>
          <a:xfrm>
            <a:off x="5030223" y="5653013"/>
            <a:ext cx="489238" cy="261610"/>
          </a:xfrm>
          <a:prstGeom prst="rect">
            <a:avLst/>
          </a:prstGeom>
          <a:noFill/>
        </p:spPr>
        <p:txBody>
          <a:bodyPr wrap="none" rtlCol="0">
            <a:spAutoFit/>
          </a:bodyPr>
          <a:lstStyle/>
          <a:p>
            <a:pPr algn="ctr"/>
            <a:r>
              <a:rPr lang="de-DE" sz="1100"/>
              <a:t>Jorge</a:t>
            </a:r>
          </a:p>
        </p:txBody>
      </p:sp>
      <p:sp>
        <p:nvSpPr>
          <p:cNvPr id="5" name="Foliennummernplatzhalter 4"/>
          <p:cNvSpPr>
            <a:spLocks noGrp="1"/>
          </p:cNvSpPr>
          <p:nvPr>
            <p:ph type="sldNum" sz="quarter" idx="12"/>
          </p:nvPr>
        </p:nvSpPr>
        <p:spPr/>
        <p:txBody>
          <a:bodyPr/>
          <a:lstStyle/>
          <a:p>
            <a:fld id="{67EAFDB1-F3D4-4863-BCEA-E13DF22AE5EF}" type="slidenum">
              <a:rPr lang="de-DE" smtClean="0"/>
              <a:t>21</a:t>
            </a:fld>
            <a:endParaRPr lang="de-DE"/>
          </a:p>
        </p:txBody>
      </p:sp>
    </p:spTree>
    <p:extLst>
      <p:ext uri="{BB962C8B-B14F-4D97-AF65-F5344CB8AC3E}">
        <p14:creationId xmlns:p14="http://schemas.microsoft.com/office/powerpoint/2010/main" val="3408354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7883" y="-37472"/>
            <a:ext cx="2905125" cy="4333875"/>
          </a:xfrm>
          <a:prstGeom prst="rect">
            <a:avLst/>
          </a:prstGeom>
        </p:spPr>
      </p:pic>
      <p:sp>
        <p:nvSpPr>
          <p:cNvPr id="13" name="Textfeld 12"/>
          <p:cNvSpPr txBox="1"/>
          <p:nvPr/>
        </p:nvSpPr>
        <p:spPr>
          <a:xfrm>
            <a:off x="362389" y="201806"/>
            <a:ext cx="11499528" cy="523220"/>
          </a:xfrm>
          <a:prstGeom prst="rect">
            <a:avLst/>
          </a:prstGeom>
          <a:noFill/>
        </p:spPr>
        <p:txBody>
          <a:bodyPr wrap="square" rtlCol="0">
            <a:spAutoFit/>
          </a:bodyPr>
          <a:lstStyle/>
          <a:p>
            <a:r>
              <a:rPr lang="en-US" sz="2800">
                <a:latin typeface="Berlin Sans FB" panose="020E0602020502020306" pitchFamily="34" charset="0"/>
                <a:cs typeface="Courier New" panose="02070309020205020404" pitchFamily="49" charset="0"/>
              </a:rPr>
              <a:t>Morbey</a:t>
            </a:r>
            <a:r>
              <a:rPr lang="en-US" sz="2000">
                <a:latin typeface="Berlin Sans FB" panose="020E0602020502020306" pitchFamily="34" charset="0"/>
              </a:rPr>
              <a:t> family tree </a:t>
            </a:r>
            <a:r>
              <a:rPr lang="en-US" sz="2000" err="1">
                <a:latin typeface="Berlin Sans FB" panose="020E0602020502020306" pitchFamily="34" charset="0"/>
              </a:rPr>
              <a:t>german</a:t>
            </a:r>
            <a:r>
              <a:rPr lang="en-US" sz="2000">
                <a:latin typeface="Berlin Sans FB" panose="020E0602020502020306" pitchFamily="34" charset="0"/>
              </a:rPr>
              <a:t> branch</a:t>
            </a:r>
          </a:p>
        </p:txBody>
      </p:sp>
      <p:sp>
        <p:nvSpPr>
          <p:cNvPr id="12" name="Textfeld 11">
            <a:hlinkClick r:id="rId3" action="ppaction://hlinksldjump"/>
          </p:cNvPr>
          <p:cNvSpPr txBox="1"/>
          <p:nvPr/>
        </p:nvSpPr>
        <p:spPr>
          <a:xfrm>
            <a:off x="412955" y="1205752"/>
            <a:ext cx="5683046" cy="923714"/>
          </a:xfrm>
          <a:prstGeom prst="rect">
            <a:avLst/>
          </a:prstGeom>
          <a:solidFill>
            <a:schemeClr val="bg1"/>
          </a:solidFill>
          <a:effectLst>
            <a:outerShdw blurRad="50800" dist="38100" dir="10800000" algn="r" rotWithShape="0">
              <a:prstClr val="black">
                <a:alpha val="40000"/>
              </a:prstClr>
            </a:outerShdw>
          </a:effectLst>
        </p:spPr>
        <p:txBody>
          <a:bodyPr wrap="square" rtlCol="0">
            <a:spAutoFit/>
          </a:bodyPr>
          <a:lstStyle/>
          <a:p>
            <a:r>
              <a:rPr lang="en-GB" sz="1801" b="1"/>
              <a:t>05 Railways Era:  </a:t>
            </a:r>
            <a:br>
              <a:rPr lang="en-GB" sz="1801" b="1"/>
            </a:br>
            <a:r>
              <a:rPr lang="en-GB" sz="1801" b="1"/>
              <a:t>      Morbey Branch in Angola – Portugal</a:t>
            </a:r>
            <a:br>
              <a:rPr lang="en-GB" sz="1801" b="1"/>
            </a:br>
            <a:r>
              <a:rPr lang="en-GB" sz="1801" b="1"/>
              <a:t>      </a:t>
            </a:r>
            <a:r>
              <a:rPr lang="en-GB" sz="1400"/>
              <a:t>1905 – 1981</a:t>
            </a:r>
          </a:p>
        </p:txBody>
      </p:sp>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3965" y="2505328"/>
            <a:ext cx="1193456" cy="795637"/>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065" y="2505328"/>
            <a:ext cx="1207708" cy="805139"/>
          </a:xfrm>
          <a:prstGeom prst="rect">
            <a:avLst/>
          </a:prstGeom>
        </p:spPr>
      </p:pic>
      <p:pic>
        <p:nvPicPr>
          <p:cNvPr id="6" name="Picture 8" descr="Flag of Angol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697" y="2507859"/>
            <a:ext cx="1190625" cy="790576"/>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p:cNvPicPr>
            <a:picLocks noChangeAspect="1"/>
          </p:cNvPicPr>
          <p:nvPr/>
        </p:nvPicPr>
        <p:blipFill rotWithShape="1">
          <a:blip r:embed="rId7"/>
          <a:srcRect t="2503"/>
          <a:stretch/>
        </p:blipFill>
        <p:spPr>
          <a:xfrm>
            <a:off x="364932" y="2505328"/>
            <a:ext cx="1331122" cy="793107"/>
          </a:xfrm>
          <a:prstGeom prst="rect">
            <a:avLst/>
          </a:prstGeom>
        </p:spPr>
      </p:pic>
      <p:pic>
        <p:nvPicPr>
          <p:cNvPr id="3074" name="Picture 2" descr="75lr.JPG (96909 Byt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7729" y="94538"/>
            <a:ext cx="2459335" cy="3367143"/>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0174" y="3509277"/>
            <a:ext cx="2586657" cy="3234111"/>
          </a:xfrm>
          <a:prstGeom prst="rect">
            <a:avLst/>
          </a:prstGeom>
        </p:spPr>
      </p:pic>
      <p:pic>
        <p:nvPicPr>
          <p:cNvPr id="1028" name="Picture 4" descr="Keine Fotobeschreibung verfügba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06831" y="3873275"/>
            <a:ext cx="2713645" cy="22217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de ser uma imagem de mapa e texto que diz &quot;Expédiez vers le coeur de l'AFRIQUE KABONGO CENTRALE par la voie la plus courte LOBITO KAMINA Benguela développement TEIXEIRA ONGO MACHADO GENERAL N LUSO AFRICA HODESIE LOBITO DE BENGUELA AFRICA LOBITO-DILOLO 340 kilometres LUANSHY LOBITO RHODESIE BROKEN&quo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4354" y="3564983"/>
            <a:ext cx="6768654" cy="3206650"/>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p:cNvPicPr>
            <a:picLocks noChangeAspect="1"/>
          </p:cNvPicPr>
          <p:nvPr/>
        </p:nvPicPr>
        <p:blipFill rotWithShape="1">
          <a:blip r:embed="rId12" cstate="print">
            <a:extLst>
              <a:ext uri="{28A0092B-C50C-407E-A947-70E740481C1C}">
                <a14:useLocalDpi xmlns:a14="http://schemas.microsoft.com/office/drawing/2010/main" val="0"/>
              </a:ext>
            </a:extLst>
          </a:blip>
          <a:srcRect r="1814" b="28609"/>
          <a:stretch/>
        </p:blipFill>
        <p:spPr>
          <a:xfrm>
            <a:off x="4654404" y="288882"/>
            <a:ext cx="2739024" cy="1828269"/>
          </a:xfrm>
          <a:prstGeom prst="rect">
            <a:avLst/>
          </a:prstGeom>
        </p:spPr>
      </p:pic>
      <p:sp>
        <p:nvSpPr>
          <p:cNvPr id="10" name="Legende mit Linie 1 (Akzentuierungsbalken) 9"/>
          <p:cNvSpPr/>
          <p:nvPr/>
        </p:nvSpPr>
        <p:spPr>
          <a:xfrm flipH="1">
            <a:off x="8146597" y="2060122"/>
            <a:ext cx="1570814" cy="324303"/>
          </a:xfrm>
          <a:prstGeom prst="accentCallout1">
            <a:avLst>
              <a:gd name="adj1" fmla="val 18750"/>
              <a:gd name="adj2" fmla="val -8333"/>
              <a:gd name="adj3" fmla="val 131946"/>
              <a:gd name="adj4" fmla="val -70953"/>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solidFill>
                  <a:schemeClr val="tx1"/>
                </a:solidFill>
              </a:rPr>
              <a:t>Ester </a:t>
            </a:r>
            <a:r>
              <a:rPr lang="de-DE" sz="1200" err="1">
                <a:solidFill>
                  <a:schemeClr val="tx1"/>
                </a:solidFill>
              </a:rPr>
              <a:t>with</a:t>
            </a:r>
            <a:r>
              <a:rPr lang="de-DE" sz="1200">
                <a:solidFill>
                  <a:schemeClr val="tx1"/>
                </a:solidFill>
              </a:rPr>
              <a:t> </a:t>
            </a:r>
            <a:br>
              <a:rPr lang="de-DE" sz="1200">
                <a:solidFill>
                  <a:schemeClr val="tx1"/>
                </a:solidFill>
              </a:rPr>
            </a:br>
            <a:r>
              <a:rPr lang="de-DE" sz="1200">
                <a:solidFill>
                  <a:schemeClr val="tx1"/>
                </a:solidFill>
              </a:rPr>
              <a:t>Vasco Machado</a:t>
            </a:r>
          </a:p>
        </p:txBody>
      </p:sp>
      <p:sp>
        <p:nvSpPr>
          <p:cNvPr id="18" name="Legende mit Linie 1 (Akzentuierungsbalken) 17"/>
          <p:cNvSpPr/>
          <p:nvPr/>
        </p:nvSpPr>
        <p:spPr>
          <a:xfrm flipH="1">
            <a:off x="8146597" y="2794493"/>
            <a:ext cx="1570814" cy="324303"/>
          </a:xfrm>
          <a:prstGeom prst="accentCallout1">
            <a:avLst>
              <a:gd name="adj1" fmla="val 18750"/>
              <a:gd name="adj2" fmla="val -8333"/>
              <a:gd name="adj3" fmla="val -67370"/>
              <a:gd name="adj4" fmla="val -85506"/>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a:solidFill>
                  <a:schemeClr val="tx1"/>
                </a:solidFill>
              </a:rPr>
              <a:t>Mariano Machado</a:t>
            </a:r>
          </a:p>
        </p:txBody>
      </p:sp>
      <p:sp>
        <p:nvSpPr>
          <p:cNvPr id="19" name="Textfeld 18"/>
          <p:cNvSpPr txBox="1"/>
          <p:nvPr/>
        </p:nvSpPr>
        <p:spPr>
          <a:xfrm>
            <a:off x="8596309" y="1347905"/>
            <a:ext cx="498855" cy="276999"/>
          </a:xfrm>
          <a:prstGeom prst="rect">
            <a:avLst/>
          </a:prstGeom>
          <a:noFill/>
        </p:spPr>
        <p:txBody>
          <a:bodyPr wrap="none" rtlCol="0">
            <a:spAutoFit/>
          </a:bodyPr>
          <a:lstStyle/>
          <a:p>
            <a:r>
              <a:rPr lang="de-DE" sz="1200"/>
              <a:t>1975</a:t>
            </a:r>
          </a:p>
        </p:txBody>
      </p:sp>
      <p:sp>
        <p:nvSpPr>
          <p:cNvPr id="20" name="Textfeld 19"/>
          <p:cNvSpPr txBox="1"/>
          <p:nvPr/>
        </p:nvSpPr>
        <p:spPr>
          <a:xfrm>
            <a:off x="9479937" y="267079"/>
            <a:ext cx="498855" cy="276999"/>
          </a:xfrm>
          <a:prstGeom prst="rect">
            <a:avLst/>
          </a:prstGeom>
          <a:noFill/>
        </p:spPr>
        <p:txBody>
          <a:bodyPr wrap="none" rtlCol="0">
            <a:spAutoFit/>
          </a:bodyPr>
          <a:lstStyle/>
          <a:p>
            <a:r>
              <a:rPr lang="de-DE" sz="1200"/>
              <a:t>1905</a:t>
            </a:r>
          </a:p>
        </p:txBody>
      </p:sp>
      <p:sp>
        <p:nvSpPr>
          <p:cNvPr id="21" name="Textfeld 20"/>
          <p:cNvSpPr txBox="1"/>
          <p:nvPr/>
        </p:nvSpPr>
        <p:spPr>
          <a:xfrm>
            <a:off x="4775491" y="1734609"/>
            <a:ext cx="498855" cy="276999"/>
          </a:xfrm>
          <a:prstGeom prst="rect">
            <a:avLst/>
          </a:prstGeom>
          <a:noFill/>
        </p:spPr>
        <p:txBody>
          <a:bodyPr wrap="none" rtlCol="0">
            <a:spAutoFit/>
          </a:bodyPr>
          <a:lstStyle/>
          <a:p>
            <a:r>
              <a:rPr lang="de-DE" sz="1200"/>
              <a:t>1900</a:t>
            </a:r>
          </a:p>
        </p:txBody>
      </p:sp>
      <p:sp>
        <p:nvSpPr>
          <p:cNvPr id="22" name="Textfeld 21"/>
          <p:cNvSpPr txBox="1"/>
          <p:nvPr/>
        </p:nvSpPr>
        <p:spPr>
          <a:xfrm>
            <a:off x="7699691" y="94538"/>
            <a:ext cx="590354" cy="276999"/>
          </a:xfrm>
          <a:prstGeom prst="rect">
            <a:avLst/>
          </a:prstGeom>
          <a:noFill/>
        </p:spPr>
        <p:txBody>
          <a:bodyPr wrap="none" rtlCol="0">
            <a:spAutoFit/>
          </a:bodyPr>
          <a:lstStyle/>
          <a:p>
            <a:r>
              <a:rPr lang="de-DE" sz="1200" err="1"/>
              <a:t>Lobito</a:t>
            </a:r>
            <a:endParaRPr lang="de-DE" sz="1200"/>
          </a:p>
        </p:txBody>
      </p:sp>
      <p:sp>
        <p:nvSpPr>
          <p:cNvPr id="8" name="Foliennummernplatzhalter 7"/>
          <p:cNvSpPr>
            <a:spLocks noGrp="1"/>
          </p:cNvSpPr>
          <p:nvPr>
            <p:ph type="sldNum" sz="quarter" idx="12"/>
          </p:nvPr>
        </p:nvSpPr>
        <p:spPr/>
        <p:txBody>
          <a:bodyPr/>
          <a:lstStyle/>
          <a:p>
            <a:fld id="{67EAFDB1-F3D4-4863-BCEA-E13DF22AE5EF}" type="slidenum">
              <a:rPr lang="de-DE" smtClean="0"/>
              <a:t>22</a:t>
            </a:fld>
            <a:endParaRPr lang="de-DE"/>
          </a:p>
        </p:txBody>
      </p:sp>
    </p:spTree>
    <p:extLst>
      <p:ext uri="{BB962C8B-B14F-4D97-AF65-F5344CB8AC3E}">
        <p14:creationId xmlns:p14="http://schemas.microsoft.com/office/powerpoint/2010/main" val="1611926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5347969" y="6416487"/>
            <a:ext cx="1717849" cy="430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p:cNvSpPr txBox="1"/>
          <p:nvPr/>
        </p:nvSpPr>
        <p:spPr>
          <a:xfrm>
            <a:off x="5005410" y="574575"/>
            <a:ext cx="3945642" cy="584904"/>
          </a:xfrm>
          <a:prstGeom prst="rect">
            <a:avLst/>
          </a:prstGeom>
          <a:noFill/>
        </p:spPr>
        <p:txBody>
          <a:bodyPr wrap="square" rtlCol="0">
            <a:spAutoFit/>
          </a:bodyPr>
          <a:lstStyle/>
          <a:p>
            <a:r>
              <a:rPr lang="pt-PT" b="1"/>
              <a:t>Eduarda Ferreira de Lacerda</a:t>
            </a:r>
            <a:r>
              <a:rPr lang="en-GB" sz="1801"/>
              <a:t> (Morbey) </a:t>
            </a:r>
            <a:br>
              <a:rPr lang="en-GB" sz="1801"/>
            </a:br>
            <a:r>
              <a:rPr lang="en-GB" sz="1400" b="1"/>
              <a:t> </a:t>
            </a:r>
            <a:r>
              <a:rPr lang="en-GB" sz="1400"/>
              <a:t>b Luanda, father from Porto, mother from Luanda</a:t>
            </a:r>
            <a:endParaRPr lang="de-DE" sz="1400"/>
          </a:p>
        </p:txBody>
      </p:sp>
      <p:sp>
        <p:nvSpPr>
          <p:cNvPr id="23" name="Textfeld 22"/>
          <p:cNvSpPr txBox="1"/>
          <p:nvPr/>
        </p:nvSpPr>
        <p:spPr>
          <a:xfrm>
            <a:off x="235797" y="589705"/>
            <a:ext cx="4046574" cy="1877565"/>
          </a:xfrm>
          <a:prstGeom prst="rect">
            <a:avLst/>
          </a:prstGeom>
          <a:noFill/>
        </p:spPr>
        <p:txBody>
          <a:bodyPr wrap="square" rtlCol="0">
            <a:spAutoFit/>
          </a:bodyPr>
          <a:lstStyle/>
          <a:p>
            <a:r>
              <a:rPr lang="en-GB" sz="1801" b="1"/>
              <a:t>Thomas Macaulay Morbey</a:t>
            </a:r>
            <a:r>
              <a:rPr lang="en-US" altLang="de-DE" sz="1000">
                <a:ea typeface="Times New Roman" panose="02020603050405020304" pitchFamily="18" charset="0"/>
                <a:cs typeface="Arial" panose="020B0604020202020204" pitchFamily="34" charset="0"/>
              </a:rPr>
              <a:t> (79)</a:t>
            </a:r>
            <a:endParaRPr lang="en-GB" sz="1801" b="1"/>
          </a:p>
          <a:p>
            <a:pPr eaLnBrk="0" fontAlgn="base" hangingPunct="0">
              <a:spcBef>
                <a:spcPct val="0"/>
              </a:spcBef>
              <a:spcAft>
                <a:spcPct val="0"/>
              </a:spcAft>
            </a:pPr>
            <a:r>
              <a:rPr lang="en-US" altLang="de-DE" sz="1400">
                <a:ea typeface="Times New Roman" panose="02020603050405020304" pitchFamily="18" charset="0"/>
                <a:cs typeface="Arial" panose="020B0604020202020204" pitchFamily="34" charset="0"/>
              </a:rPr>
              <a:t>b 22.05.1875 Mindelo, </a:t>
            </a:r>
            <a:br>
              <a:rPr lang="en-US" altLang="de-DE" sz="1400">
                <a:ea typeface="Times New Roman" panose="02020603050405020304" pitchFamily="18" charset="0"/>
                <a:cs typeface="Arial" panose="020B0604020202020204" pitchFamily="34" charset="0"/>
              </a:rPr>
            </a:br>
            <a:r>
              <a:rPr lang="en-GB" altLang="de-DE" sz="1400">
                <a:sym typeface="Wingdings" panose="05000000000000000000" pitchFamily="2" charset="2"/>
              </a:rPr>
              <a:t>d</a:t>
            </a:r>
            <a:r>
              <a:rPr lang="en-GB" sz="1400">
                <a:sym typeface="Wingdings" panose="05000000000000000000" pitchFamily="2" charset="2"/>
              </a:rPr>
              <a:t> 01.02.</a:t>
            </a:r>
            <a:r>
              <a:rPr lang="en-US" altLang="de-DE" sz="1400">
                <a:ea typeface="Times New Roman" panose="02020603050405020304" pitchFamily="18" charset="0"/>
                <a:cs typeface="Arial" panose="020B0604020202020204" pitchFamily="34" charset="0"/>
              </a:rPr>
              <a:t>1954 Lisbon</a:t>
            </a:r>
            <a:br>
              <a:rPr lang="en-US" altLang="de-DE" sz="1400">
                <a:ea typeface="Times New Roman" panose="02020603050405020304" pitchFamily="18" charset="0"/>
                <a:cs typeface="Arial" panose="020B0604020202020204" pitchFamily="34" charset="0"/>
              </a:rPr>
            </a:br>
            <a:r>
              <a:rPr lang="en-GB" sz="1400"/>
              <a:t>civil servant</a:t>
            </a:r>
          </a:p>
          <a:p>
            <a:endParaRPr lang="en-GB" sz="1400"/>
          </a:p>
          <a:p>
            <a:r>
              <a:rPr lang="en-GB" sz="1400"/>
              <a:t>1918 – 1926 </a:t>
            </a:r>
            <a:r>
              <a:rPr lang="en-GB" sz="1400" err="1"/>
              <a:t>Guiné</a:t>
            </a:r>
            <a:r>
              <a:rPr lang="en-GB" sz="1400"/>
              <a:t> Bissau </a:t>
            </a:r>
          </a:p>
          <a:p>
            <a:r>
              <a:rPr lang="de-DE" sz="1400">
                <a:hlinkClick r:id="rId2"/>
              </a:rPr>
              <a:t>1924 – 1926 </a:t>
            </a:r>
            <a:r>
              <a:rPr lang="de-DE" sz="1400" err="1">
                <a:hlinkClick r:id="rId2"/>
              </a:rPr>
              <a:t>Secretário</a:t>
            </a:r>
            <a:r>
              <a:rPr lang="de-DE" sz="1400">
                <a:hlinkClick r:id="rId2"/>
              </a:rPr>
              <a:t> dos </a:t>
            </a:r>
            <a:r>
              <a:rPr lang="de-DE" sz="1400" err="1">
                <a:hlinkClick r:id="rId2"/>
              </a:rPr>
              <a:t>Negócio</a:t>
            </a:r>
            <a:r>
              <a:rPr lang="de-DE" sz="1400">
                <a:hlinkClick r:id="rId2"/>
              </a:rPr>
              <a:t> </a:t>
            </a:r>
            <a:r>
              <a:rPr lang="de-DE" sz="1400" err="1">
                <a:hlinkClick r:id="rId2"/>
              </a:rPr>
              <a:t>Indígenas</a:t>
            </a:r>
            <a:endParaRPr lang="de-DE" sz="1400"/>
          </a:p>
          <a:p>
            <a:endParaRPr lang="de-DE" sz="1400"/>
          </a:p>
        </p:txBody>
      </p:sp>
      <p:sp>
        <p:nvSpPr>
          <p:cNvPr id="15" name="Rectangle 4"/>
          <p:cNvSpPr>
            <a:spLocks noChangeArrowheads="1"/>
          </p:cNvSpPr>
          <p:nvPr/>
        </p:nvSpPr>
        <p:spPr bwMode="auto">
          <a:xfrm>
            <a:off x="5462611" y="1444661"/>
            <a:ext cx="4340521" cy="584904"/>
          </a:xfrm>
          <a:prstGeom prst="rect">
            <a:avLst/>
          </a:prstGeom>
          <a:noFill/>
        </p:spPr>
        <p:txBody>
          <a:bodyPr wrap="square" rtlCol="0">
            <a:spAutoFit/>
          </a:bodyPr>
          <a:lstStyle/>
          <a:p>
            <a:pPr eaLnBrk="0" fontAlgn="base" hangingPunct="0">
              <a:spcBef>
                <a:spcPct val="0"/>
              </a:spcBef>
              <a:spcAft>
                <a:spcPct val="0"/>
              </a:spcAft>
            </a:pPr>
            <a:r>
              <a:rPr lang="en-GB" altLang="de-DE" sz="1801" b="1">
                <a:ea typeface="Times New Roman" panose="02020603050405020304" pitchFamily="18" charset="0"/>
                <a:cs typeface="Arial" panose="020B0604020202020204" pitchFamily="34" charset="0"/>
              </a:rPr>
              <a:t>Frank Bertrand Morbey</a:t>
            </a:r>
            <a:br>
              <a:rPr lang="en-GB" altLang="de-DE" sz="1801" b="1">
                <a:ea typeface="Times New Roman" panose="02020603050405020304" pitchFamily="18" charset="0"/>
                <a:cs typeface="Arial" panose="020B0604020202020204" pitchFamily="34" charset="0"/>
              </a:rPr>
            </a:br>
            <a:r>
              <a:rPr lang="en-GB" altLang="de-DE" sz="1400">
                <a:ea typeface="Times New Roman" panose="02020603050405020304" pitchFamily="18" charset="0"/>
                <a:cs typeface="Arial" panose="020B0604020202020204" pitchFamily="34" charset="0"/>
              </a:rPr>
              <a:t>b 03.04.1906 Luanda, Angola  </a:t>
            </a:r>
          </a:p>
        </p:txBody>
      </p:sp>
      <p:cxnSp>
        <p:nvCxnSpPr>
          <p:cNvPr id="36" name="Gewinkelter Verbinder 35"/>
          <p:cNvCxnSpPr>
            <a:stCxn id="19" idx="2"/>
            <a:endCxn id="15" idx="1"/>
          </p:cNvCxnSpPr>
          <p:nvPr/>
        </p:nvCxnSpPr>
        <p:spPr>
          <a:xfrm rot="16200000" flipH="1">
            <a:off x="4597042" y="871544"/>
            <a:ext cx="839164" cy="891973"/>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2" descr="https://th.bing.com/th?q=Link+Zeichen&amp;w=138&amp;h=138&amp;c=7&amp;o=5&amp;dpr=1.5&amp;pid=1.7&amp;mkt=de-DE&amp;cc=DE&amp;setlang=de&amp;adlt=moderate">
            <a:hlinkClick r:id="rId3" action="ppaction://hlinksldjump"/>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3493045" y="589705"/>
            <a:ext cx="269323" cy="269323"/>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Gewinkelter Verbinder 47"/>
          <p:cNvCxnSpPr>
            <a:stCxn id="45" idx="2"/>
          </p:cNvCxnSpPr>
          <p:nvPr/>
        </p:nvCxnSpPr>
        <p:spPr>
          <a:xfrm rot="16200000" flipH="1">
            <a:off x="4586563" y="3388187"/>
            <a:ext cx="860124" cy="891974"/>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4"/>
          <p:cNvSpPr>
            <a:spLocks noChangeArrowheads="1"/>
          </p:cNvSpPr>
          <p:nvPr/>
        </p:nvSpPr>
        <p:spPr bwMode="auto">
          <a:xfrm>
            <a:off x="5462611" y="2250559"/>
            <a:ext cx="4340521" cy="584904"/>
          </a:xfrm>
          <a:prstGeom prst="rect">
            <a:avLst/>
          </a:prstGeom>
          <a:noFill/>
        </p:spPr>
        <p:txBody>
          <a:bodyPr wrap="square" rtlCol="0">
            <a:spAutoFit/>
          </a:bodyPr>
          <a:lstStyle/>
          <a:p>
            <a:pPr eaLnBrk="0" fontAlgn="base" hangingPunct="0">
              <a:spcBef>
                <a:spcPct val="0"/>
              </a:spcBef>
              <a:spcAft>
                <a:spcPct val="0"/>
              </a:spcAft>
            </a:pPr>
            <a:r>
              <a:rPr lang="en-GB" altLang="de-DE" sz="1801" b="1">
                <a:ea typeface="Times New Roman" panose="02020603050405020304" pitchFamily="18" charset="0"/>
                <a:cs typeface="Arial" panose="020B0604020202020204" pitchFamily="34" charset="0"/>
              </a:rPr>
              <a:t>Edwin Macaulay Morbey</a:t>
            </a:r>
            <a:r>
              <a:rPr lang="en-GB" altLang="de-DE" sz="1000" b="1">
                <a:ea typeface="Times New Roman" panose="02020603050405020304" pitchFamily="18" charset="0"/>
                <a:cs typeface="Arial" panose="020B0604020202020204" pitchFamily="34" charset="0"/>
              </a:rPr>
              <a:t> </a:t>
            </a:r>
            <a:r>
              <a:rPr lang="en-GB" altLang="de-DE" sz="1000">
                <a:ea typeface="Times New Roman" panose="02020603050405020304" pitchFamily="18" charset="0"/>
                <a:cs typeface="Arial" panose="020B0604020202020204" pitchFamily="34" charset="0"/>
              </a:rPr>
              <a:t>(52)</a:t>
            </a:r>
            <a:br>
              <a:rPr lang="en-GB" altLang="de-DE" sz="1801" b="1">
                <a:ea typeface="Times New Roman" panose="02020603050405020304" pitchFamily="18" charset="0"/>
                <a:cs typeface="Arial" panose="020B0604020202020204" pitchFamily="34" charset="0"/>
              </a:rPr>
            </a:br>
            <a:r>
              <a:rPr lang="en-GB" altLang="de-DE" sz="1400">
                <a:ea typeface="Times New Roman" panose="02020603050405020304" pitchFamily="18" charset="0"/>
                <a:cs typeface="Arial" panose="020B0604020202020204" pitchFamily="34" charset="0"/>
              </a:rPr>
              <a:t>b 10.09.1908 Luanda, d 1960 Lisbon</a:t>
            </a:r>
          </a:p>
        </p:txBody>
      </p:sp>
      <p:sp>
        <p:nvSpPr>
          <p:cNvPr id="24" name="Textfeld 23"/>
          <p:cNvSpPr txBox="1"/>
          <p:nvPr/>
        </p:nvSpPr>
        <p:spPr>
          <a:xfrm>
            <a:off x="5005410" y="3097748"/>
            <a:ext cx="4809590" cy="584775"/>
          </a:xfrm>
          <a:prstGeom prst="rect">
            <a:avLst/>
          </a:prstGeom>
          <a:noFill/>
        </p:spPr>
        <p:txBody>
          <a:bodyPr wrap="square" rtlCol="0">
            <a:spAutoFit/>
          </a:bodyPr>
          <a:lstStyle/>
          <a:p>
            <a:pPr defTabSz="538163"/>
            <a:r>
              <a:rPr lang="de-DE" b="1"/>
              <a:t>Emilia </a:t>
            </a:r>
            <a:r>
              <a:rPr lang="de-DE" err="1"/>
              <a:t>Arrobas</a:t>
            </a:r>
            <a:r>
              <a:rPr lang="de-DE"/>
              <a:t> da Silva</a:t>
            </a:r>
            <a:r>
              <a:rPr lang="de-DE" b="1"/>
              <a:t> Azevedo </a:t>
            </a:r>
            <a:r>
              <a:rPr lang="de-DE"/>
              <a:t>(Morbey)</a:t>
            </a:r>
            <a:br>
              <a:rPr lang="de-DE"/>
            </a:br>
            <a:r>
              <a:rPr lang="en-GB" altLang="de-DE" sz="1400">
                <a:ea typeface="Times New Roman" panose="02020603050405020304" pitchFamily="18" charset="0"/>
                <a:cs typeface="Arial" panose="020B0604020202020204" pitchFamily="34" charset="0"/>
              </a:rPr>
              <a:t>b </a:t>
            </a:r>
            <a:r>
              <a:rPr lang="de-DE" sz="1400"/>
              <a:t>1895 </a:t>
            </a:r>
            <a:r>
              <a:rPr lang="pt-BR" sz="1400"/>
              <a:t>São João Baptista, Brava Island, Cape Verde</a:t>
            </a:r>
            <a:endParaRPr lang="de-DE" sz="1400"/>
          </a:p>
        </p:txBody>
      </p:sp>
      <p:sp>
        <p:nvSpPr>
          <p:cNvPr id="26" name="Textfeld 25"/>
          <p:cNvSpPr txBox="1"/>
          <p:nvPr/>
        </p:nvSpPr>
        <p:spPr>
          <a:xfrm>
            <a:off x="5462612" y="3971848"/>
            <a:ext cx="5092812" cy="584775"/>
          </a:xfrm>
          <a:prstGeom prst="rect">
            <a:avLst/>
          </a:prstGeom>
          <a:noFill/>
        </p:spPr>
        <p:txBody>
          <a:bodyPr wrap="square" rtlCol="0">
            <a:spAutoFit/>
          </a:bodyPr>
          <a:lstStyle/>
          <a:p>
            <a:pPr defTabSz="538163"/>
            <a:r>
              <a:rPr lang="de-DE" b="1"/>
              <a:t>Maria de Lourdes </a:t>
            </a:r>
            <a:r>
              <a:rPr lang="de-DE"/>
              <a:t>Azevedo Morbey (Machado) </a:t>
            </a:r>
          </a:p>
          <a:p>
            <a:pPr defTabSz="538163"/>
            <a:r>
              <a:rPr lang="de-DE" sz="1400"/>
              <a:t>b 15.02.1919 </a:t>
            </a:r>
            <a:r>
              <a:rPr lang="de-DE" sz="1400" err="1"/>
              <a:t>Brava</a:t>
            </a:r>
            <a:r>
              <a:rPr lang="de-DE" sz="1400"/>
              <a:t> Island, Cape Verde, </a:t>
            </a:r>
            <a:r>
              <a:rPr lang="de-DE" sz="1400" err="1"/>
              <a:t>went</a:t>
            </a:r>
            <a:r>
              <a:rPr lang="de-DE" sz="1400"/>
              <a:t> to </a:t>
            </a:r>
            <a:r>
              <a:rPr lang="de-DE" sz="1400" err="1"/>
              <a:t>Brazil</a:t>
            </a:r>
            <a:endParaRPr lang="de-DE" sz="1100"/>
          </a:p>
        </p:txBody>
      </p:sp>
      <p:sp>
        <p:nvSpPr>
          <p:cNvPr id="27" name="Textfeld 26"/>
          <p:cNvSpPr txBox="1"/>
          <p:nvPr/>
        </p:nvSpPr>
        <p:spPr>
          <a:xfrm>
            <a:off x="5462612" y="4744755"/>
            <a:ext cx="5092812" cy="584775"/>
          </a:xfrm>
          <a:prstGeom prst="rect">
            <a:avLst/>
          </a:prstGeom>
          <a:noFill/>
        </p:spPr>
        <p:txBody>
          <a:bodyPr wrap="square" rtlCol="0">
            <a:spAutoFit/>
          </a:bodyPr>
          <a:lstStyle/>
          <a:p>
            <a:pPr defTabSz="538163"/>
            <a:r>
              <a:rPr lang="de-DE" b="1"/>
              <a:t>Carlos Rui </a:t>
            </a:r>
            <a:r>
              <a:rPr lang="de-DE"/>
              <a:t>de Azevedo Morbey</a:t>
            </a:r>
            <a:r>
              <a:rPr lang="de-DE" sz="1000"/>
              <a:t> (70)</a:t>
            </a:r>
            <a:br>
              <a:rPr lang="de-DE"/>
            </a:br>
            <a:r>
              <a:rPr lang="de-DE" sz="1400"/>
              <a:t>b 27.09.1923  Lisbon,  d 25.04.1994 Sao Paulo, </a:t>
            </a:r>
            <a:r>
              <a:rPr lang="de-DE" sz="1400" err="1"/>
              <a:t>Brazil</a:t>
            </a:r>
            <a:endParaRPr lang="de-DE" sz="1400"/>
          </a:p>
        </p:txBody>
      </p:sp>
      <p:cxnSp>
        <p:nvCxnSpPr>
          <p:cNvPr id="29" name="Gewinkelter Verbinder 28"/>
          <p:cNvCxnSpPr>
            <a:stCxn id="19" idx="2"/>
            <a:endCxn id="22" idx="1"/>
          </p:cNvCxnSpPr>
          <p:nvPr/>
        </p:nvCxnSpPr>
        <p:spPr>
          <a:xfrm rot="16200000" flipH="1">
            <a:off x="4194093" y="1274493"/>
            <a:ext cx="1645062" cy="891973"/>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winkelter Verbinder 34"/>
          <p:cNvCxnSpPr>
            <a:stCxn id="45" idx="2"/>
          </p:cNvCxnSpPr>
          <p:nvPr/>
        </p:nvCxnSpPr>
        <p:spPr>
          <a:xfrm rot="16200000" flipH="1">
            <a:off x="4200110" y="3774640"/>
            <a:ext cx="1633031" cy="891974"/>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2" descr="https://th.bing.com/th?q=Link+Zeichen&amp;w=138&amp;h=138&amp;c=7&amp;o=5&amp;dpr=1.5&amp;pid=1.7&amp;mkt=de-DE&amp;cc=DE&amp;setlang=de&amp;adlt=moderate">
            <a:hlinkClick r:id="rId5"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51052" y="1502327"/>
            <a:ext cx="269323" cy="269323"/>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3997277" y="338475"/>
            <a:ext cx="1146211" cy="307777"/>
          </a:xfrm>
          <a:prstGeom prst="rect">
            <a:avLst/>
          </a:prstGeom>
          <a:noFill/>
        </p:spPr>
        <p:txBody>
          <a:bodyPr wrap="none" rtlCol="0">
            <a:spAutoFit/>
          </a:bodyPr>
          <a:lstStyle/>
          <a:p>
            <a:pPr algn="ctr"/>
            <a:r>
              <a:rPr lang="de-DE" sz="1400"/>
              <a:t>1st. </a:t>
            </a:r>
            <a:r>
              <a:rPr lang="de-DE" sz="1400" err="1"/>
              <a:t>marriage</a:t>
            </a:r>
            <a:endParaRPr lang="de-DE" sz="1400"/>
          </a:p>
        </p:txBody>
      </p:sp>
      <p:sp>
        <p:nvSpPr>
          <p:cNvPr id="49" name="Textfeld 48"/>
          <p:cNvSpPr txBox="1"/>
          <p:nvPr/>
        </p:nvSpPr>
        <p:spPr>
          <a:xfrm>
            <a:off x="3967428" y="2841975"/>
            <a:ext cx="1205908" cy="307777"/>
          </a:xfrm>
          <a:prstGeom prst="rect">
            <a:avLst/>
          </a:prstGeom>
          <a:noFill/>
        </p:spPr>
        <p:txBody>
          <a:bodyPr wrap="none" rtlCol="0">
            <a:spAutoFit/>
          </a:bodyPr>
          <a:lstStyle/>
          <a:p>
            <a:pPr algn="ctr"/>
            <a:r>
              <a:rPr lang="de-DE" sz="1400"/>
              <a:t>2nd. </a:t>
            </a:r>
            <a:r>
              <a:rPr lang="de-DE" sz="1400" err="1"/>
              <a:t>marriage</a:t>
            </a:r>
            <a:endParaRPr lang="de-DE" sz="1400"/>
          </a:p>
        </p:txBody>
      </p:sp>
      <p:pic>
        <p:nvPicPr>
          <p:cNvPr id="51" name="Picture 2" descr="https://th.bing.com/th?q=Link+Zeichen&amp;w=138&amp;h=138&amp;c=7&amp;o=5&amp;dpr=1.5&amp;pid=1.7&amp;mkt=de-DE&amp;cc=DE&amp;setlang=de&amp;adlt=moderate">
            <a:hlinkClick r:id="rId6" action="ppaction://hlinksldjump"/>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51052" y="2365675"/>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52" name="Grafik 5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22292" y="4264235"/>
            <a:ext cx="1149331" cy="1882418"/>
          </a:xfrm>
          <a:prstGeom prst="rect">
            <a:avLst/>
          </a:prstGeom>
        </p:spPr>
      </p:pic>
      <p:sp>
        <p:nvSpPr>
          <p:cNvPr id="54" name="Textfeld 53">
            <a:hlinkClick r:id="rId8" action="ppaction://hlinksldjump"/>
          </p:cNvPr>
          <p:cNvSpPr txBox="1"/>
          <p:nvPr/>
        </p:nvSpPr>
        <p:spPr>
          <a:xfrm>
            <a:off x="5462611" y="5985535"/>
            <a:ext cx="4945039" cy="861903"/>
          </a:xfrm>
          <a:prstGeom prst="rect">
            <a:avLst/>
          </a:prstGeom>
          <a:noFill/>
        </p:spPr>
        <p:txBody>
          <a:bodyPr wrap="square" rtlCol="0">
            <a:spAutoFit/>
          </a:bodyPr>
          <a:lstStyle/>
          <a:p>
            <a:r>
              <a:rPr lang="en-GB" sz="1801" b="1"/>
              <a:t>Thomas Morbey </a:t>
            </a:r>
          </a:p>
          <a:p>
            <a:pPr eaLnBrk="0" fontAlgn="base" hangingPunct="0">
              <a:spcBef>
                <a:spcPct val="0"/>
              </a:spcBef>
              <a:spcAft>
                <a:spcPct val="0"/>
              </a:spcAft>
            </a:pPr>
            <a:r>
              <a:rPr lang="en-GB" sz="1600"/>
              <a:t>b ? Agriculture Engineer, 1989 lived in </a:t>
            </a:r>
            <a:r>
              <a:rPr lang="en-GB" sz="1600" err="1"/>
              <a:t>Cascais</a:t>
            </a:r>
            <a:r>
              <a:rPr lang="en-GB" sz="1600"/>
              <a:t>, </a:t>
            </a:r>
            <a:br>
              <a:rPr lang="en-GB" sz="1600"/>
            </a:br>
            <a:r>
              <a:rPr lang="en-GB" sz="1600"/>
              <a:t>without children</a:t>
            </a:r>
            <a:endParaRPr lang="en-US" altLang="de-DE" sz="1200">
              <a:ea typeface="Times New Roman" panose="02020603050405020304" pitchFamily="18" charset="0"/>
              <a:cs typeface="Arial" panose="020B0604020202020204" pitchFamily="34" charset="0"/>
            </a:endParaRPr>
          </a:p>
        </p:txBody>
      </p:sp>
      <p:pic>
        <p:nvPicPr>
          <p:cNvPr id="2" name="Grafik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53722" y="1848290"/>
            <a:ext cx="1217901" cy="1806951"/>
          </a:xfrm>
          <a:prstGeom prst="rect">
            <a:avLst/>
          </a:prstGeom>
        </p:spPr>
      </p:pic>
      <p:sp>
        <p:nvSpPr>
          <p:cNvPr id="30" name="Textfeld 29"/>
          <p:cNvSpPr txBox="1"/>
          <p:nvPr/>
        </p:nvSpPr>
        <p:spPr>
          <a:xfrm>
            <a:off x="10712191" y="1535238"/>
            <a:ext cx="629275" cy="307777"/>
          </a:xfrm>
          <a:prstGeom prst="rect">
            <a:avLst/>
          </a:prstGeom>
          <a:noFill/>
        </p:spPr>
        <p:txBody>
          <a:bodyPr wrap="none" rtlCol="0">
            <a:spAutoFit/>
          </a:bodyPr>
          <a:lstStyle/>
          <a:p>
            <a:pPr algn="ctr"/>
            <a:r>
              <a:rPr lang="de-DE" sz="1400"/>
              <a:t>Edwin</a:t>
            </a:r>
          </a:p>
        </p:txBody>
      </p:sp>
      <p:sp>
        <p:nvSpPr>
          <p:cNvPr id="31" name="Textfeld 30"/>
          <p:cNvSpPr txBox="1"/>
          <p:nvPr/>
        </p:nvSpPr>
        <p:spPr>
          <a:xfrm>
            <a:off x="10808788" y="3949721"/>
            <a:ext cx="636713" cy="307777"/>
          </a:xfrm>
          <a:prstGeom prst="rect">
            <a:avLst/>
          </a:prstGeom>
          <a:noFill/>
        </p:spPr>
        <p:txBody>
          <a:bodyPr wrap="none" rtlCol="0">
            <a:spAutoFit/>
          </a:bodyPr>
          <a:lstStyle/>
          <a:p>
            <a:pPr algn="ctr"/>
            <a:r>
              <a:rPr lang="de-DE" sz="1400"/>
              <a:t>Carlos</a:t>
            </a:r>
          </a:p>
        </p:txBody>
      </p:sp>
      <p:sp>
        <p:nvSpPr>
          <p:cNvPr id="37" name="Textfeld 36"/>
          <p:cNvSpPr txBox="1"/>
          <p:nvPr/>
        </p:nvSpPr>
        <p:spPr>
          <a:xfrm>
            <a:off x="3993755" y="5149544"/>
            <a:ext cx="1171411" cy="307777"/>
          </a:xfrm>
          <a:prstGeom prst="rect">
            <a:avLst/>
          </a:prstGeom>
          <a:noFill/>
        </p:spPr>
        <p:txBody>
          <a:bodyPr wrap="none" rtlCol="0">
            <a:spAutoFit/>
          </a:bodyPr>
          <a:lstStyle/>
          <a:p>
            <a:pPr algn="ctr"/>
            <a:r>
              <a:rPr lang="de-DE" sz="1400"/>
              <a:t>3rd. </a:t>
            </a:r>
            <a:r>
              <a:rPr lang="de-DE" sz="1400" err="1"/>
              <a:t>marriage</a:t>
            </a:r>
            <a:endParaRPr lang="de-DE" sz="1400"/>
          </a:p>
        </p:txBody>
      </p:sp>
      <p:cxnSp>
        <p:nvCxnSpPr>
          <p:cNvPr id="50" name="Gewinkelter Verbinder 49"/>
          <p:cNvCxnSpPr>
            <a:stCxn id="42" idx="2"/>
            <a:endCxn id="54" idx="1"/>
          </p:cNvCxnSpPr>
          <p:nvPr/>
        </p:nvCxnSpPr>
        <p:spPr>
          <a:xfrm rot="16200000" flipH="1">
            <a:off x="4671373" y="5625249"/>
            <a:ext cx="699326" cy="883149"/>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feld 52"/>
          <p:cNvSpPr txBox="1"/>
          <p:nvPr/>
        </p:nvSpPr>
        <p:spPr>
          <a:xfrm>
            <a:off x="5005410" y="5431891"/>
            <a:ext cx="2533750" cy="369332"/>
          </a:xfrm>
          <a:prstGeom prst="rect">
            <a:avLst/>
          </a:prstGeom>
          <a:noFill/>
        </p:spPr>
        <p:txBody>
          <a:bodyPr wrap="square" rtlCol="0">
            <a:spAutoFit/>
          </a:bodyPr>
          <a:lstStyle/>
          <a:p>
            <a:pPr defTabSz="538163"/>
            <a:r>
              <a:rPr lang="de-DE" b="1"/>
              <a:t>?</a:t>
            </a:r>
            <a:endParaRPr lang="de-DE" sz="1400"/>
          </a:p>
        </p:txBody>
      </p:sp>
      <p:pic>
        <p:nvPicPr>
          <p:cNvPr id="56" name="Picture 2" descr="https://th.bing.com/th?q=Link+Zeichen&amp;w=138&amp;h=138&amp;c=7&amp;o=5&amp;dpr=1.5&amp;pid=1.7&amp;mkt=de-DE&amp;cc=DE&amp;setlang=de&amp;adlt=moderate">
            <a:hlinkClick r:id="rId10" action="ppaction://hlinksldjump"/>
          </p:cNvPr>
          <p:cNvPicPr>
            <a:picLocks noChangeAspect="1" noChangeArrowheads="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931631" y="613757"/>
            <a:ext cx="269323" cy="269323"/>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uppieren 37"/>
          <p:cNvGrpSpPr/>
          <p:nvPr/>
        </p:nvGrpSpPr>
        <p:grpSpPr>
          <a:xfrm>
            <a:off x="4323515" y="605496"/>
            <a:ext cx="499874" cy="345701"/>
            <a:chOff x="6552841" y="767991"/>
            <a:chExt cx="499874" cy="345701"/>
          </a:xfrm>
        </p:grpSpPr>
        <p:pic>
          <p:nvPicPr>
            <p:cNvPr id="55" name="Grafik 5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12700">
              <a:noFill/>
            </a:ln>
          </p:spPr>
        </p:pic>
        <p:sp>
          <p:nvSpPr>
            <p:cNvPr id="57" name="Rechteck 56"/>
            <p:cNvSpPr/>
            <p:nvPr/>
          </p:nvSpPr>
          <p:spPr>
            <a:xfrm>
              <a:off x="6757248" y="101927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p:cNvSpPr/>
            <p:nvPr/>
          </p:nvSpPr>
          <p:spPr>
            <a:xfrm>
              <a:off x="6958293"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Rechteck 58"/>
            <p:cNvSpPr/>
            <p:nvPr/>
          </p:nvSpPr>
          <p:spPr>
            <a:xfrm>
              <a:off x="6552841"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p:cNvSpPr/>
            <p:nvPr/>
          </p:nvSpPr>
          <p:spPr>
            <a:xfrm>
              <a:off x="6757248" y="767991"/>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7" name="Gruppieren 66"/>
          <p:cNvGrpSpPr/>
          <p:nvPr/>
        </p:nvGrpSpPr>
        <p:grpSpPr>
          <a:xfrm>
            <a:off x="4323515" y="3097748"/>
            <a:ext cx="499874" cy="345701"/>
            <a:chOff x="6552841" y="767991"/>
            <a:chExt cx="499874" cy="345701"/>
          </a:xfrm>
        </p:grpSpPr>
        <p:pic>
          <p:nvPicPr>
            <p:cNvPr id="68" name="Grafik 6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12700">
              <a:noFill/>
            </a:ln>
          </p:spPr>
        </p:pic>
        <p:sp>
          <p:nvSpPr>
            <p:cNvPr id="69" name="Rechteck 68"/>
            <p:cNvSpPr/>
            <p:nvPr/>
          </p:nvSpPr>
          <p:spPr>
            <a:xfrm>
              <a:off x="6757248" y="101927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Rechteck 69"/>
            <p:cNvSpPr/>
            <p:nvPr/>
          </p:nvSpPr>
          <p:spPr>
            <a:xfrm>
              <a:off x="6958293"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p:cNvSpPr/>
            <p:nvPr/>
          </p:nvSpPr>
          <p:spPr>
            <a:xfrm>
              <a:off x="6552841"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p:cNvSpPr/>
            <p:nvPr/>
          </p:nvSpPr>
          <p:spPr>
            <a:xfrm>
              <a:off x="6757248" y="767991"/>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3" name="Gruppieren 72"/>
          <p:cNvGrpSpPr/>
          <p:nvPr/>
        </p:nvGrpSpPr>
        <p:grpSpPr>
          <a:xfrm>
            <a:off x="4329523" y="5401103"/>
            <a:ext cx="499874" cy="345701"/>
            <a:chOff x="6552841" y="767991"/>
            <a:chExt cx="499874" cy="345701"/>
          </a:xfrm>
        </p:grpSpPr>
        <p:pic>
          <p:nvPicPr>
            <p:cNvPr id="74" name="Grafik 7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12700">
              <a:noFill/>
            </a:ln>
          </p:spPr>
        </p:pic>
        <p:sp>
          <p:nvSpPr>
            <p:cNvPr id="75" name="Rechteck 74"/>
            <p:cNvSpPr/>
            <p:nvPr/>
          </p:nvSpPr>
          <p:spPr>
            <a:xfrm>
              <a:off x="6757248" y="101927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Rechteck 75"/>
            <p:cNvSpPr/>
            <p:nvPr/>
          </p:nvSpPr>
          <p:spPr>
            <a:xfrm>
              <a:off x="6958293"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76"/>
            <p:cNvSpPr/>
            <p:nvPr/>
          </p:nvSpPr>
          <p:spPr>
            <a:xfrm>
              <a:off x="6552841"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Rechteck 77"/>
            <p:cNvSpPr/>
            <p:nvPr/>
          </p:nvSpPr>
          <p:spPr>
            <a:xfrm>
              <a:off x="6757248" y="767991"/>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46" name="Grafik 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64482" y="646463"/>
            <a:ext cx="640887" cy="427258"/>
          </a:xfrm>
          <a:prstGeom prst="rect">
            <a:avLst/>
          </a:prstGeom>
        </p:spPr>
      </p:pic>
      <p:pic>
        <p:nvPicPr>
          <p:cNvPr id="61" name="Picture 8" descr="Flag of Angol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463677" y="5279932"/>
            <a:ext cx="642496" cy="42661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2" descr="https://upload.wikimedia.org/wikipedia/commons/thumb/3/38/Flag_of_Cape_Verde.svg/120px-Flag_of_Cape_Verde.sv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38688" y="3181974"/>
            <a:ext cx="692474" cy="408560"/>
          </a:xfrm>
          <a:prstGeom prst="rect">
            <a:avLst/>
          </a:prstGeom>
          <a:noFill/>
          <a:extLst>
            <a:ext uri="{909E8E84-426E-40DD-AFC4-6F175D3DCCD1}">
              <a14:hiddenFill xmlns:a14="http://schemas.microsoft.com/office/drawing/2010/main">
                <a:solidFill>
                  <a:srgbClr val="FFFFFF"/>
                </a:solidFill>
              </a14:hiddenFill>
            </a:ext>
          </a:extLst>
        </p:spPr>
      </p:pic>
      <p:pic>
        <p:nvPicPr>
          <p:cNvPr id="64" name="Grafik 63"/>
          <p:cNvPicPr>
            <a:picLocks noChangeAspect="1"/>
          </p:cNvPicPr>
          <p:nvPr/>
        </p:nvPicPr>
        <p:blipFill rotWithShape="1">
          <a:blip r:embed="rId15"/>
          <a:srcRect t="2503"/>
          <a:stretch/>
        </p:blipFill>
        <p:spPr>
          <a:xfrm>
            <a:off x="2298193" y="966680"/>
            <a:ext cx="746513" cy="444786"/>
          </a:xfrm>
          <a:prstGeom prst="rect">
            <a:avLst/>
          </a:prstGeom>
        </p:spPr>
      </p:pic>
      <p:sp>
        <p:nvSpPr>
          <p:cNvPr id="4" name="Foliennummernplatzhalter 3"/>
          <p:cNvSpPr>
            <a:spLocks noGrp="1"/>
          </p:cNvSpPr>
          <p:nvPr>
            <p:ph type="sldNum" sz="quarter" idx="12"/>
          </p:nvPr>
        </p:nvSpPr>
        <p:spPr/>
        <p:txBody>
          <a:bodyPr/>
          <a:lstStyle/>
          <a:p>
            <a:fld id="{67EAFDB1-F3D4-4863-BCEA-E13DF22AE5EF}" type="slidenum">
              <a:rPr lang="de-DE" smtClean="0"/>
              <a:t>23</a:t>
            </a:fld>
            <a:endParaRPr lang="de-DE"/>
          </a:p>
        </p:txBody>
      </p:sp>
    </p:spTree>
    <p:extLst>
      <p:ext uri="{BB962C8B-B14F-4D97-AF65-F5344CB8AC3E}">
        <p14:creationId xmlns:p14="http://schemas.microsoft.com/office/powerpoint/2010/main" val="2128797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6528111" y="2532020"/>
            <a:ext cx="3749123" cy="831125"/>
          </a:xfrm>
          <a:prstGeom prst="rect">
            <a:avLst/>
          </a:prstGeom>
          <a:noFill/>
        </p:spPr>
        <p:txBody>
          <a:bodyPr wrap="square" rtlCol="0">
            <a:spAutoFit/>
          </a:bodyPr>
          <a:lstStyle/>
          <a:p>
            <a:r>
              <a:rPr lang="pt-PT" b="1"/>
              <a:t>Eduarda Ferreira de Lacerda</a:t>
            </a:r>
            <a:r>
              <a:rPr lang="en-GB" sz="1801"/>
              <a:t> (Morbey) </a:t>
            </a:r>
            <a:br>
              <a:rPr lang="en-GB" sz="1801"/>
            </a:br>
            <a:r>
              <a:rPr lang="en-GB" sz="1400"/>
              <a:t> b 1875 Luanda, father from Porto, mother from Luanda</a:t>
            </a:r>
            <a:endParaRPr lang="de-DE" sz="1400"/>
          </a:p>
        </p:txBody>
      </p:sp>
      <p:sp>
        <p:nvSpPr>
          <p:cNvPr id="55" name="Textfeld 54"/>
          <p:cNvSpPr txBox="1"/>
          <p:nvPr/>
        </p:nvSpPr>
        <p:spPr>
          <a:xfrm>
            <a:off x="1919310" y="1307169"/>
            <a:ext cx="3749123" cy="800219"/>
          </a:xfrm>
          <a:prstGeom prst="rect">
            <a:avLst/>
          </a:prstGeom>
          <a:noFill/>
        </p:spPr>
        <p:txBody>
          <a:bodyPr wrap="square" rtlCol="0">
            <a:spAutoFit/>
          </a:bodyPr>
          <a:lstStyle/>
          <a:p>
            <a:r>
              <a:rPr lang="pt-PT" b="1"/>
              <a:t>António José Pereira de Lacerda</a:t>
            </a:r>
            <a:br>
              <a:rPr lang="en-GB" sz="1801"/>
            </a:br>
            <a:r>
              <a:rPr lang="en-GB" sz="1400"/>
              <a:t>b </a:t>
            </a:r>
            <a:r>
              <a:rPr lang="en-GB" sz="1400">
                <a:latin typeface="Algerian" panose="04020705040A02060702" pitchFamily="82" charset="0"/>
              </a:rPr>
              <a:t>≈</a:t>
            </a:r>
            <a:r>
              <a:rPr lang="en-GB" sz="1400"/>
              <a:t>1850 S</a:t>
            </a:r>
            <a:r>
              <a:rPr lang="pt-BR" sz="1400"/>
              <a:t>ão João do Santo, Braga,</a:t>
            </a:r>
          </a:p>
          <a:p>
            <a:r>
              <a:rPr lang="pt-BR" sz="1400"/>
              <a:t>or Porto,  Portugal </a:t>
            </a:r>
            <a:endParaRPr lang="de-DE" sz="1400"/>
          </a:p>
        </p:txBody>
      </p:sp>
      <p:sp>
        <p:nvSpPr>
          <p:cNvPr id="56" name="Textfeld 55"/>
          <p:cNvSpPr txBox="1"/>
          <p:nvPr/>
        </p:nvSpPr>
        <p:spPr>
          <a:xfrm>
            <a:off x="6242540" y="1307169"/>
            <a:ext cx="3749123" cy="584775"/>
          </a:xfrm>
          <a:prstGeom prst="rect">
            <a:avLst/>
          </a:prstGeom>
          <a:noFill/>
        </p:spPr>
        <p:txBody>
          <a:bodyPr wrap="square" rtlCol="0">
            <a:spAutoFit/>
          </a:bodyPr>
          <a:lstStyle/>
          <a:p>
            <a:r>
              <a:rPr lang="de-DE" b="1"/>
              <a:t>Carolina Ferreira Lino</a:t>
            </a:r>
            <a:br>
              <a:rPr lang="de-DE" b="1"/>
            </a:br>
            <a:r>
              <a:rPr lang="de-DE" sz="1400"/>
              <a:t>b </a:t>
            </a:r>
            <a:r>
              <a:rPr lang="en-GB" sz="1400">
                <a:latin typeface="Algerian" panose="04020705040A02060702" pitchFamily="82" charset="0"/>
              </a:rPr>
              <a:t>≈</a:t>
            </a:r>
            <a:r>
              <a:rPr lang="de-DE" sz="1400"/>
              <a:t>1850 Luanda, Angola</a:t>
            </a:r>
            <a:r>
              <a:rPr lang="pt-BR" sz="1400"/>
              <a:t> </a:t>
            </a:r>
            <a:endParaRPr lang="de-DE" sz="1400"/>
          </a:p>
        </p:txBody>
      </p:sp>
      <p:sp>
        <p:nvSpPr>
          <p:cNvPr id="3" name="AutoShape 2" descr="Bildergebnis für antónio josé pereira de lacerda 1800"/>
          <p:cNvSpPr>
            <a:spLocks noChangeAspect="1" noChangeArrowheads="1"/>
          </p:cNvSpPr>
          <p:nvPr/>
        </p:nvSpPr>
        <p:spPr bwMode="auto">
          <a:xfrm>
            <a:off x="155575" y="-928688"/>
            <a:ext cx="1943100" cy="1943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370" y="358011"/>
            <a:ext cx="1402096" cy="1402096"/>
          </a:xfrm>
          <a:prstGeom prst="rect">
            <a:avLst/>
          </a:prstGeom>
        </p:spPr>
      </p:pic>
      <p:sp>
        <p:nvSpPr>
          <p:cNvPr id="59" name="Textfeld 58"/>
          <p:cNvSpPr txBox="1"/>
          <p:nvPr/>
        </p:nvSpPr>
        <p:spPr>
          <a:xfrm>
            <a:off x="426077" y="1796387"/>
            <a:ext cx="1997155" cy="523220"/>
          </a:xfrm>
          <a:prstGeom prst="rect">
            <a:avLst/>
          </a:prstGeom>
          <a:noFill/>
        </p:spPr>
        <p:txBody>
          <a:bodyPr wrap="square" rtlCol="0">
            <a:spAutoFit/>
          </a:bodyPr>
          <a:lstStyle/>
          <a:p>
            <a:r>
              <a:rPr lang="pt-BR" sz="1400"/>
              <a:t>Coat of Arms of </a:t>
            </a:r>
            <a:br>
              <a:rPr lang="pt-BR" sz="1400"/>
            </a:br>
            <a:r>
              <a:rPr lang="pt-BR" sz="1400"/>
              <a:t>Pereira de Lacerda</a:t>
            </a:r>
            <a:endParaRPr lang="de-DE" sz="1400"/>
          </a:p>
        </p:txBody>
      </p:sp>
      <p:pic>
        <p:nvPicPr>
          <p:cNvPr id="60" name="Picture 2" descr="https://th.bing.com/th?q=Link+Zeichen&amp;w=138&amp;h=138&amp;c=7&amp;o=5&amp;dpr=1.5&amp;pid=1.7&amp;mkt=de-DE&amp;cc=DE&amp;setlang=de&amp;adlt=moderate">
            <a:hlinkClick r:id="rId3" action="ppaction://hlinksldjump"/>
          </p:cNvPr>
          <p:cNvPicPr>
            <a:picLocks noChangeAspect="1" noChangeArrowheads="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flipH="1">
            <a:off x="6168587" y="2662870"/>
            <a:ext cx="269323" cy="269323"/>
          </a:xfrm>
          <a:prstGeom prst="rect">
            <a:avLst/>
          </a:prstGeom>
          <a:solidFill>
            <a:schemeClr val="tx1">
              <a:lumMod val="75000"/>
              <a:lumOff val="25000"/>
            </a:schemeClr>
          </a:solidFill>
        </p:spPr>
      </p:pic>
      <p:cxnSp>
        <p:nvCxnSpPr>
          <p:cNvPr id="14" name="Gewinkelter Verbinder 13"/>
          <p:cNvCxnSpPr>
            <a:stCxn id="12" idx="2"/>
          </p:cNvCxnSpPr>
          <p:nvPr/>
        </p:nvCxnSpPr>
        <p:spPr>
          <a:xfrm rot="16200000" flipH="1">
            <a:off x="5319642" y="1902775"/>
            <a:ext cx="1524964" cy="891974"/>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feld 30"/>
          <p:cNvSpPr txBox="1"/>
          <p:nvPr/>
        </p:nvSpPr>
        <p:spPr>
          <a:xfrm>
            <a:off x="6528111" y="4399623"/>
            <a:ext cx="5748875" cy="1231106"/>
          </a:xfrm>
          <a:prstGeom prst="rect">
            <a:avLst/>
          </a:prstGeom>
          <a:noFill/>
        </p:spPr>
        <p:txBody>
          <a:bodyPr wrap="square" rtlCol="0">
            <a:spAutoFit/>
          </a:bodyPr>
          <a:lstStyle/>
          <a:p>
            <a:r>
              <a:rPr lang="en-GB"/>
              <a:t>Maria Helena da Cruz </a:t>
            </a:r>
            <a:r>
              <a:rPr lang="en-GB" err="1"/>
              <a:t>Teixeira</a:t>
            </a:r>
            <a:endParaRPr lang="en-GB"/>
          </a:p>
          <a:p>
            <a:r>
              <a:rPr lang="en-GB" sz="1400"/>
              <a:t>half sister of Edwin Macaulay </a:t>
            </a:r>
            <a:r>
              <a:rPr lang="en-US" sz="1400"/>
              <a:t>lived together with him and took care of my father and my aunt and later on of me until I was four years old. </a:t>
            </a:r>
          </a:p>
          <a:p>
            <a:r>
              <a:rPr lang="en-US" sz="1400"/>
              <a:t>1959 she moved with my grand father and me to Lisbon. </a:t>
            </a:r>
          </a:p>
          <a:p>
            <a:r>
              <a:rPr lang="en-US" sz="1400"/>
              <a:t>1977 I saw her the last time and now I know she died in </a:t>
            </a:r>
            <a:r>
              <a:rPr lang="en-US" sz="1400" err="1"/>
              <a:t>Alcantara</a:t>
            </a:r>
            <a:r>
              <a:rPr lang="en-US" sz="1400"/>
              <a:t> by Lisbon</a:t>
            </a:r>
            <a:endParaRPr lang="en-GB" sz="1400"/>
          </a:p>
        </p:txBody>
      </p:sp>
      <p:pic>
        <p:nvPicPr>
          <p:cNvPr id="32" name="Grafik 3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513124" y="4450500"/>
            <a:ext cx="890076" cy="1220969"/>
          </a:xfrm>
          <a:prstGeom prst="rect">
            <a:avLst/>
          </a:prstGeom>
        </p:spPr>
      </p:pic>
      <p:cxnSp>
        <p:nvCxnSpPr>
          <p:cNvPr id="30" name="Gerader Verbinder 29"/>
          <p:cNvCxnSpPr>
            <a:stCxn id="8" idx="2"/>
          </p:cNvCxnSpPr>
          <p:nvPr/>
        </p:nvCxnSpPr>
        <p:spPr>
          <a:xfrm>
            <a:off x="8402673" y="3363145"/>
            <a:ext cx="11077" cy="103647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6" name="Gruppieren 15"/>
          <p:cNvGrpSpPr/>
          <p:nvPr/>
        </p:nvGrpSpPr>
        <p:grpSpPr>
          <a:xfrm>
            <a:off x="5386200" y="1336938"/>
            <a:ext cx="499874" cy="345701"/>
            <a:chOff x="6552841" y="767991"/>
            <a:chExt cx="499874" cy="345701"/>
          </a:xfrm>
        </p:grpSpPr>
        <p:pic>
          <p:nvPicPr>
            <p:cNvPr id="17" name="Grafik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12700">
              <a:noFill/>
            </a:ln>
          </p:spPr>
        </p:pic>
        <p:sp>
          <p:nvSpPr>
            <p:cNvPr id="18" name="Rechteck 17"/>
            <p:cNvSpPr/>
            <p:nvPr/>
          </p:nvSpPr>
          <p:spPr>
            <a:xfrm>
              <a:off x="6757248" y="101927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p:cNvSpPr/>
            <p:nvPr/>
          </p:nvSpPr>
          <p:spPr>
            <a:xfrm>
              <a:off x="6958293"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p:nvSpPr>
          <p:spPr>
            <a:xfrm>
              <a:off x="6552841"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p:nvSpPr>
          <p:spPr>
            <a:xfrm>
              <a:off x="6757248" y="767991"/>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Foliennummernplatzhalter 1"/>
          <p:cNvSpPr>
            <a:spLocks noGrp="1"/>
          </p:cNvSpPr>
          <p:nvPr>
            <p:ph type="sldNum" sz="quarter" idx="12"/>
          </p:nvPr>
        </p:nvSpPr>
        <p:spPr/>
        <p:txBody>
          <a:bodyPr/>
          <a:lstStyle/>
          <a:p>
            <a:fld id="{67EAFDB1-F3D4-4863-BCEA-E13DF22AE5EF}" type="slidenum">
              <a:rPr lang="de-DE" smtClean="0"/>
              <a:t>24</a:t>
            </a:fld>
            <a:endParaRPr lang="de-DE"/>
          </a:p>
        </p:txBody>
      </p:sp>
      <p:pic>
        <p:nvPicPr>
          <p:cNvPr id="23" name="Picture 2" descr="Ayub Irawan photos, images, assets | Adobe Stock">
            <a:hlinkClick r:id="rId8" action="ppaction://hlinksldjump"/>
          </p:cNvPr>
          <p:cNvPicPr>
            <a:picLocks noChangeAspect="1" noChangeArrowheads="1"/>
          </p:cNvPicPr>
          <p:nvPr/>
        </p:nvPicPr>
        <p:blipFill rotWithShape="1">
          <a:blip r:embed="rId9" cstate="print">
            <a:duotone>
              <a:prstClr val="black"/>
              <a:schemeClr val="accent3">
                <a:tint val="45000"/>
                <a:satMod val="400000"/>
              </a:schemeClr>
            </a:duotone>
            <a:extLst>
              <a:ext uri="{28A0092B-C50C-407E-A947-70E740481C1C}">
                <a14:useLocalDpi xmlns:a14="http://schemas.microsoft.com/office/drawing/2010/main" val="0"/>
              </a:ext>
            </a:extLst>
          </a:blip>
          <a:srcRect l="-26"/>
          <a:stretch/>
        </p:blipFill>
        <p:spPr bwMode="auto">
          <a:xfrm>
            <a:off x="268212" y="6432484"/>
            <a:ext cx="349226" cy="349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827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235797" y="589705"/>
            <a:ext cx="6427470" cy="3426579"/>
          </a:xfrm>
          <a:prstGeom prst="rect">
            <a:avLst/>
          </a:prstGeom>
          <a:noFill/>
        </p:spPr>
        <p:txBody>
          <a:bodyPr wrap="square" rtlCol="0">
            <a:spAutoFit/>
          </a:bodyPr>
          <a:lstStyle/>
          <a:p>
            <a:pPr eaLnBrk="0" fontAlgn="base" hangingPunct="0">
              <a:lnSpc>
                <a:spcPts val="2000"/>
              </a:lnSpc>
              <a:spcBef>
                <a:spcPct val="0"/>
              </a:spcBef>
              <a:spcAft>
                <a:spcPct val="0"/>
              </a:spcAft>
            </a:pPr>
            <a:r>
              <a:rPr lang="en-GB" altLang="de-DE" sz="1801" b="1">
                <a:ea typeface="Times New Roman" panose="02020603050405020304" pitchFamily="18" charset="0"/>
                <a:cs typeface="Arial" panose="020B0604020202020204" pitchFamily="34" charset="0"/>
              </a:rPr>
              <a:t>Frank Bertrand Morbey</a:t>
            </a:r>
            <a:br>
              <a:rPr lang="en-GB" altLang="de-DE" sz="1801" b="1">
                <a:ea typeface="Times New Roman" panose="02020603050405020304" pitchFamily="18" charset="0"/>
                <a:cs typeface="Arial" panose="020B0604020202020204" pitchFamily="34" charset="0"/>
              </a:rPr>
            </a:br>
            <a:r>
              <a:rPr lang="en-GB" altLang="de-DE" sz="1400">
                <a:ea typeface="Times New Roman" panose="02020603050405020304" pitchFamily="18" charset="0"/>
                <a:cs typeface="Arial" panose="020B0604020202020204" pitchFamily="34" charset="0"/>
              </a:rPr>
              <a:t>03.04.1906 Luanda, Angola </a:t>
            </a:r>
          </a:p>
          <a:p>
            <a:pPr eaLnBrk="0" fontAlgn="base" hangingPunct="0">
              <a:lnSpc>
                <a:spcPts val="2000"/>
              </a:lnSpc>
              <a:spcBef>
                <a:spcPct val="0"/>
              </a:spcBef>
              <a:spcAft>
                <a:spcPct val="0"/>
              </a:spcAft>
            </a:pPr>
            <a:endParaRPr lang="en-GB" altLang="de-DE" sz="1400">
              <a:ea typeface="Times New Roman" panose="02020603050405020304" pitchFamily="18" charset="0"/>
              <a:cs typeface="Arial" panose="020B0604020202020204" pitchFamily="34" charset="0"/>
            </a:endParaRPr>
          </a:p>
          <a:p>
            <a:pPr defTabSz="538163">
              <a:lnSpc>
                <a:spcPts val="2000"/>
              </a:lnSpc>
            </a:pPr>
            <a:r>
              <a:rPr lang="en-GB" altLang="de-DE" sz="1400">
                <a:ea typeface="Times New Roman" panose="02020603050405020304" pitchFamily="18" charset="0"/>
                <a:cs typeface="Arial" panose="020B0604020202020204" pitchFamily="34" charset="0"/>
              </a:rPr>
              <a:t>&gt;    </a:t>
            </a:r>
            <a:r>
              <a:rPr lang="en-GB" altLang="de-DE">
                <a:ea typeface="Times New Roman" panose="02020603050405020304" pitchFamily="18" charset="0"/>
                <a:cs typeface="Arial" panose="020B0604020202020204" pitchFamily="34" charset="0"/>
              </a:rPr>
              <a:t>(</a:t>
            </a:r>
            <a:r>
              <a:rPr lang="en-GB" altLang="de-DE" b="1">
                <a:ea typeface="Times New Roman" panose="02020603050405020304" pitchFamily="18" charset="0"/>
                <a:cs typeface="Arial" panose="020B0604020202020204" pitchFamily="34" charset="0"/>
              </a:rPr>
              <a:t>Lola</a:t>
            </a:r>
            <a:r>
              <a:rPr lang="en-GB" altLang="de-DE">
                <a:ea typeface="Times New Roman" panose="02020603050405020304" pitchFamily="18" charset="0"/>
                <a:cs typeface="Arial" panose="020B0604020202020204" pitchFamily="34" charset="0"/>
              </a:rPr>
              <a:t>) Laura Alice </a:t>
            </a:r>
            <a:r>
              <a:rPr lang="en-GB" altLang="de-DE" err="1">
                <a:ea typeface="Times New Roman" panose="02020603050405020304" pitchFamily="18" charset="0"/>
                <a:cs typeface="Arial" panose="020B0604020202020204" pitchFamily="34" charset="0"/>
              </a:rPr>
              <a:t>Macedo</a:t>
            </a:r>
            <a:r>
              <a:rPr lang="en-GB" altLang="de-DE">
                <a:ea typeface="Times New Roman" panose="02020603050405020304" pitchFamily="18" charset="0"/>
                <a:cs typeface="Arial" panose="020B0604020202020204" pitchFamily="34" charset="0"/>
              </a:rPr>
              <a:t> Morbey (</a:t>
            </a:r>
            <a:r>
              <a:rPr lang="en-GB" altLang="de-DE" err="1">
                <a:ea typeface="Times New Roman" panose="02020603050405020304" pitchFamily="18" charset="0"/>
                <a:cs typeface="Arial" panose="020B0604020202020204" pitchFamily="34" charset="0"/>
              </a:rPr>
              <a:t>Azevedo</a:t>
            </a:r>
            <a:r>
              <a:rPr lang="en-GB" altLang="de-DE">
                <a:ea typeface="Times New Roman" panose="02020603050405020304" pitchFamily="18" charset="0"/>
                <a:cs typeface="Arial" panose="020B0604020202020204" pitchFamily="34" charset="0"/>
              </a:rPr>
              <a:t>) </a:t>
            </a:r>
            <a:r>
              <a:rPr lang="en-GB" altLang="de-DE" sz="1400">
                <a:ea typeface="Times New Roman" panose="02020603050405020304" pitchFamily="18" charset="0"/>
                <a:cs typeface="Arial" panose="020B0604020202020204" pitchFamily="34" charset="0"/>
              </a:rPr>
              <a:t>Luanda</a:t>
            </a:r>
          </a:p>
          <a:p>
            <a:pPr defTabSz="538163">
              <a:lnSpc>
                <a:spcPts val="2000"/>
              </a:lnSpc>
            </a:pPr>
            <a:r>
              <a:rPr lang="en-GB" altLang="de-DE" sz="1400">
                <a:ea typeface="Times New Roman" panose="02020603050405020304" pitchFamily="18" charset="0"/>
                <a:cs typeface="Arial" panose="020B0604020202020204" pitchFamily="34" charset="0"/>
              </a:rPr>
              <a:t>       married to João </a:t>
            </a:r>
            <a:r>
              <a:rPr lang="en-GB" altLang="de-DE" sz="1400" err="1">
                <a:ea typeface="Times New Roman" panose="02020603050405020304" pitchFamily="18" charset="0"/>
                <a:cs typeface="Arial" panose="020B0604020202020204" pitchFamily="34" charset="0"/>
              </a:rPr>
              <a:t>Azezedo</a:t>
            </a:r>
            <a:r>
              <a:rPr lang="en-GB" altLang="de-DE" sz="1400">
                <a:ea typeface="Times New Roman" panose="02020603050405020304" pitchFamily="18" charset="0"/>
                <a:cs typeface="Arial" panose="020B0604020202020204" pitchFamily="34" charset="0"/>
              </a:rPr>
              <a:t> CEO Coca Cola in Angola</a:t>
            </a:r>
            <a:br>
              <a:rPr lang="en-GB" altLang="de-DE" sz="1400">
                <a:ea typeface="Times New Roman" panose="02020603050405020304" pitchFamily="18" charset="0"/>
                <a:cs typeface="Arial" panose="020B0604020202020204" pitchFamily="34" charset="0"/>
              </a:rPr>
            </a:br>
            <a:r>
              <a:rPr lang="en-GB" altLang="de-DE" sz="1400">
                <a:ea typeface="Times New Roman" panose="02020603050405020304" pitchFamily="18" charset="0"/>
                <a:cs typeface="Arial" panose="020B0604020202020204" pitchFamily="34" charset="0"/>
              </a:rPr>
              <a:t>&gt;&gt;			</a:t>
            </a:r>
            <a:r>
              <a:rPr lang="en-US" altLang="de-DE" sz="1400">
                <a:ea typeface="Times New Roman" panose="02020603050405020304" pitchFamily="18" charset="0"/>
                <a:cs typeface="Arial" panose="020B0604020202020204" pitchFamily="34" charset="0"/>
              </a:rPr>
              <a:t>One son died as a child due to an electrical accident</a:t>
            </a:r>
            <a:br>
              <a:rPr lang="en-US" altLang="de-DE" sz="1400">
                <a:ea typeface="Times New Roman" panose="02020603050405020304" pitchFamily="18" charset="0"/>
                <a:cs typeface="Arial" panose="020B0604020202020204" pitchFamily="34" charset="0"/>
              </a:rPr>
            </a:br>
            <a:r>
              <a:rPr lang="en-US" altLang="de-DE" sz="1400">
                <a:ea typeface="Times New Roman" panose="02020603050405020304" pitchFamily="18" charset="0"/>
                <a:cs typeface="Arial" panose="020B0604020202020204" pitchFamily="34" charset="0"/>
              </a:rPr>
              <a:t>&gt;&gt;        			Another </a:t>
            </a:r>
            <a:r>
              <a:rPr lang="en-US" altLang="de-DE" b="1">
                <a:ea typeface="Times New Roman" panose="02020603050405020304" pitchFamily="18" charset="0"/>
                <a:cs typeface="Arial" panose="020B0604020202020204" pitchFamily="34" charset="0"/>
              </a:rPr>
              <a:t>? Morbey </a:t>
            </a:r>
            <a:r>
              <a:rPr lang="en-US" altLang="de-DE" b="1" err="1">
                <a:ea typeface="Times New Roman" panose="02020603050405020304" pitchFamily="18" charset="0"/>
                <a:cs typeface="Arial" panose="020B0604020202020204" pitchFamily="34" charset="0"/>
              </a:rPr>
              <a:t>Azevedo</a:t>
            </a:r>
            <a:r>
              <a:rPr lang="en-US" altLang="de-DE" b="1">
                <a:ea typeface="Times New Roman" panose="02020603050405020304" pitchFamily="18" charset="0"/>
                <a:cs typeface="Arial" panose="020B0604020202020204" pitchFamily="34" charset="0"/>
              </a:rPr>
              <a:t> </a:t>
            </a:r>
            <a:r>
              <a:rPr lang="en-US" altLang="de-DE" sz="1400">
                <a:ea typeface="Times New Roman" panose="02020603050405020304" pitchFamily="18" charset="0"/>
                <a:cs typeface="Arial" panose="020B0604020202020204" pitchFamily="34" charset="0"/>
              </a:rPr>
              <a:t>died 2020* Barreiro</a:t>
            </a:r>
          </a:p>
          <a:p>
            <a:pPr defTabSz="538163">
              <a:lnSpc>
                <a:spcPts val="2000"/>
              </a:lnSpc>
            </a:pPr>
            <a:br>
              <a:rPr lang="en-US" altLang="de-DE" sz="1400">
                <a:ea typeface="Times New Roman" panose="02020603050405020304" pitchFamily="18" charset="0"/>
                <a:cs typeface="Arial" panose="020B0604020202020204" pitchFamily="34" charset="0"/>
              </a:rPr>
            </a:br>
            <a:r>
              <a:rPr lang="en-US" altLang="de-DE" sz="1400">
                <a:ea typeface="Times New Roman" panose="02020603050405020304" pitchFamily="18" charset="0"/>
                <a:cs typeface="Arial" panose="020B0604020202020204" pitchFamily="34" charset="0"/>
              </a:rPr>
              <a:t>&gt;&gt; 	13.05.1975 	</a:t>
            </a:r>
            <a:r>
              <a:rPr lang="en-US" altLang="de-DE" b="1">
                <a:ea typeface="Times New Roman" panose="02020603050405020304" pitchFamily="18" charset="0"/>
                <a:cs typeface="Arial" panose="020B0604020202020204" pitchFamily="34" charset="0"/>
              </a:rPr>
              <a:t>Carlos António</a:t>
            </a:r>
            <a:r>
              <a:rPr lang="en-US" altLang="de-DE">
                <a:ea typeface="Times New Roman" panose="02020603050405020304" pitchFamily="18" charset="0"/>
                <a:cs typeface="Arial" panose="020B0604020202020204" pitchFamily="34" charset="0"/>
              </a:rPr>
              <a:t> Morbey, Angola</a:t>
            </a:r>
            <a:br>
              <a:rPr lang="en-US" altLang="de-DE">
                <a:ea typeface="Times New Roman" panose="02020603050405020304" pitchFamily="18" charset="0"/>
                <a:cs typeface="Arial" panose="020B0604020202020204" pitchFamily="34" charset="0"/>
              </a:rPr>
            </a:br>
            <a:r>
              <a:rPr lang="en-US" altLang="de-DE">
                <a:ea typeface="Times New Roman" panose="02020603050405020304" pitchFamily="18" charset="0"/>
                <a:cs typeface="Arial" panose="020B0604020202020204" pitchFamily="34" charset="0"/>
              </a:rPr>
              <a:t>			</a:t>
            </a:r>
            <a:r>
              <a:rPr lang="en-US" altLang="de-DE" sz="1400">
                <a:ea typeface="Times New Roman" panose="02020603050405020304" pitchFamily="18" charset="0"/>
                <a:cs typeface="Arial" panose="020B0604020202020204" pitchFamily="34" charset="0"/>
              </a:rPr>
              <a:t>has been adopted by Lola and moved with her to Portugal </a:t>
            </a:r>
            <a:br>
              <a:rPr lang="en-US" altLang="de-DE" sz="1400">
                <a:ea typeface="Times New Roman" panose="02020603050405020304" pitchFamily="18" charset="0"/>
                <a:cs typeface="Arial" panose="020B0604020202020204" pitchFamily="34" charset="0"/>
              </a:rPr>
            </a:br>
            <a:r>
              <a:rPr lang="en-US" altLang="de-DE" sz="1400">
                <a:ea typeface="Times New Roman" panose="02020603050405020304" pitchFamily="18" charset="0"/>
                <a:cs typeface="Arial" panose="020B0604020202020204" pitchFamily="34" charset="0"/>
              </a:rPr>
              <a:t> 			in the 1980ties. He was a brilliant midfielder Football player</a:t>
            </a:r>
            <a:br>
              <a:rPr lang="en-US" altLang="de-DE" sz="1400">
                <a:ea typeface="Times New Roman" panose="02020603050405020304" pitchFamily="18" charset="0"/>
                <a:cs typeface="Arial" panose="020B0604020202020204" pitchFamily="34" charset="0"/>
              </a:rPr>
            </a:br>
            <a:r>
              <a:rPr lang="en-US" altLang="de-DE" sz="1400">
                <a:ea typeface="Times New Roman" panose="02020603050405020304" pitchFamily="18" charset="0"/>
                <a:cs typeface="Arial" panose="020B0604020202020204" pitchFamily="34" charset="0"/>
              </a:rPr>
              <a:t>	1995-96	Carlos moved to Belgium</a:t>
            </a:r>
            <a:endParaRPr lang="de-DE" sz="1400"/>
          </a:p>
          <a:p>
            <a:pPr eaLnBrk="0" fontAlgn="base" hangingPunct="0">
              <a:lnSpc>
                <a:spcPts val="2000"/>
              </a:lnSpc>
              <a:spcBef>
                <a:spcPct val="0"/>
              </a:spcBef>
              <a:spcAft>
                <a:spcPct val="0"/>
              </a:spcAft>
            </a:pPr>
            <a:r>
              <a:rPr lang="en-GB" altLang="de-DE" sz="1400">
                <a:ea typeface="Times New Roman" panose="02020603050405020304" pitchFamily="18" charset="0"/>
                <a:cs typeface="Arial" panose="020B0604020202020204" pitchFamily="34" charset="0"/>
              </a:rPr>
              <a:t> </a:t>
            </a:r>
          </a:p>
        </p:txBody>
      </p:sp>
      <p:pic>
        <p:nvPicPr>
          <p:cNvPr id="39" name="Picture 2" descr="https://th.bing.com/th?q=Link+Zeichen&amp;w=138&amp;h=138&amp;c=7&amp;o=5&amp;dpr=1.5&amp;pid=1.7&amp;mkt=de-DE&amp;cc=DE&amp;setlang=de&amp;adlt=moderate">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679921" y="602411"/>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56" name="Grafik 55"/>
          <p:cNvPicPr>
            <a:picLocks noChangeAspect="1"/>
          </p:cNvPicPr>
          <p:nvPr/>
        </p:nvPicPr>
        <p:blipFill>
          <a:blip r:embed="rId4"/>
          <a:stretch>
            <a:fillRect/>
          </a:stretch>
        </p:blipFill>
        <p:spPr>
          <a:xfrm>
            <a:off x="6663267" y="2761228"/>
            <a:ext cx="865438" cy="1200243"/>
          </a:xfrm>
          <a:prstGeom prst="rect">
            <a:avLst/>
          </a:prstGeom>
        </p:spPr>
      </p:pic>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1" y="2761228"/>
            <a:ext cx="1810066" cy="1201997"/>
          </a:xfrm>
          <a:prstGeom prst="rect">
            <a:avLst/>
          </a:prstGeom>
        </p:spPr>
      </p:pic>
      <p:pic>
        <p:nvPicPr>
          <p:cNvPr id="3" name="Grafik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76604" y="3471786"/>
            <a:ext cx="652304" cy="405525"/>
          </a:xfrm>
          <a:prstGeom prst="rect">
            <a:avLst/>
          </a:prstGeom>
        </p:spPr>
      </p:pic>
      <p:sp>
        <p:nvSpPr>
          <p:cNvPr id="4" name="Foliennummernplatzhalter 3"/>
          <p:cNvSpPr>
            <a:spLocks noGrp="1"/>
          </p:cNvSpPr>
          <p:nvPr>
            <p:ph type="sldNum" sz="quarter" idx="12"/>
          </p:nvPr>
        </p:nvSpPr>
        <p:spPr/>
        <p:txBody>
          <a:bodyPr/>
          <a:lstStyle/>
          <a:p>
            <a:fld id="{67EAFDB1-F3D4-4863-BCEA-E13DF22AE5EF}" type="slidenum">
              <a:rPr lang="de-DE" smtClean="0"/>
              <a:t>25</a:t>
            </a:fld>
            <a:endParaRPr lang="de-DE"/>
          </a:p>
        </p:txBody>
      </p:sp>
    </p:spTree>
    <p:extLst>
      <p:ext uri="{BB962C8B-B14F-4D97-AF65-F5344CB8AC3E}">
        <p14:creationId xmlns:p14="http://schemas.microsoft.com/office/powerpoint/2010/main" val="603339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862413" y="793395"/>
            <a:ext cx="4437995" cy="584775"/>
          </a:xfrm>
          <a:prstGeom prst="rect">
            <a:avLst/>
          </a:prstGeom>
          <a:noFill/>
        </p:spPr>
        <p:txBody>
          <a:bodyPr wrap="square" rtlCol="0">
            <a:spAutoFit/>
          </a:bodyPr>
          <a:lstStyle/>
          <a:p>
            <a:r>
              <a:rPr lang="en-GB" b="1" err="1"/>
              <a:t>Branca</a:t>
            </a:r>
            <a:r>
              <a:rPr lang="en-GB" b="1"/>
              <a:t> </a:t>
            </a:r>
            <a:r>
              <a:rPr lang="en-GB"/>
              <a:t>Correia Peres de Almeida (Morbey)</a:t>
            </a:r>
            <a:r>
              <a:rPr lang="en-GB" sz="1000"/>
              <a:t> (51)</a:t>
            </a:r>
            <a:br>
              <a:rPr lang="en-GB" sz="1400"/>
            </a:br>
            <a:r>
              <a:rPr lang="en-GB" sz="1400"/>
              <a:t>b 29.03.1914 Lobito, </a:t>
            </a:r>
            <a:r>
              <a:rPr lang="en-GB" sz="1400">
                <a:sym typeface="Wingdings" panose="05000000000000000000" pitchFamily="2" charset="2"/>
              </a:rPr>
              <a:t>d </a:t>
            </a:r>
            <a:r>
              <a:rPr lang="en-GB" sz="1400"/>
              <a:t>30.03.1965 </a:t>
            </a:r>
            <a:r>
              <a:rPr lang="en-GB" sz="1400" err="1"/>
              <a:t>Benguela</a:t>
            </a:r>
            <a:r>
              <a:rPr lang="en-GB" sz="1400"/>
              <a:t>. </a:t>
            </a:r>
            <a:endParaRPr lang="de-DE" sz="1400"/>
          </a:p>
        </p:txBody>
      </p:sp>
      <p:sp>
        <p:nvSpPr>
          <p:cNvPr id="10" name="Textfeld 9"/>
          <p:cNvSpPr txBox="1"/>
          <p:nvPr/>
        </p:nvSpPr>
        <p:spPr>
          <a:xfrm>
            <a:off x="7264400" y="2038921"/>
            <a:ext cx="4162756" cy="923330"/>
          </a:xfrm>
          <a:prstGeom prst="rect">
            <a:avLst/>
          </a:prstGeom>
          <a:noFill/>
        </p:spPr>
        <p:txBody>
          <a:bodyPr wrap="square" rtlCol="0">
            <a:spAutoFit/>
          </a:bodyPr>
          <a:lstStyle/>
          <a:p>
            <a:pPr hangingPunct="0"/>
            <a:r>
              <a:rPr lang="en-GB" b="1"/>
              <a:t>Nelson</a:t>
            </a:r>
            <a:r>
              <a:rPr lang="en-GB"/>
              <a:t> de Almeida Cruz</a:t>
            </a:r>
            <a:r>
              <a:rPr lang="en-GB" sz="1000"/>
              <a:t> (31)</a:t>
            </a:r>
          </a:p>
          <a:p>
            <a:pPr hangingPunct="0"/>
            <a:r>
              <a:rPr lang="en-GB" sz="1400"/>
              <a:t>b 28.01.1942 Luanda, d 1973 in Maputo, Mozambique  </a:t>
            </a:r>
            <a:r>
              <a:rPr lang="en-GB" sz="1100"/>
              <a:t>who lived some time with my father in Lobito.</a:t>
            </a:r>
            <a:br>
              <a:rPr lang="en-GB" sz="1100"/>
            </a:br>
            <a:r>
              <a:rPr lang="en-GB" sz="1100"/>
              <a:t>m Stella, &gt;   </a:t>
            </a:r>
            <a:r>
              <a:rPr lang="en-GB" sz="1100" b="1"/>
              <a:t>Erika Cruz</a:t>
            </a:r>
            <a:r>
              <a:rPr lang="en-GB" sz="1100"/>
              <a:t>, Mozambique now in South Africa</a:t>
            </a:r>
            <a:endParaRPr lang="de-DE" sz="1100"/>
          </a:p>
        </p:txBody>
      </p:sp>
      <p:sp>
        <p:nvSpPr>
          <p:cNvPr id="11" name="Rechteck 10"/>
          <p:cNvSpPr/>
          <p:nvPr/>
        </p:nvSpPr>
        <p:spPr>
          <a:xfrm>
            <a:off x="797466" y="1800388"/>
            <a:ext cx="4402394" cy="1092607"/>
          </a:xfrm>
          <a:prstGeom prst="rect">
            <a:avLst/>
          </a:prstGeom>
        </p:spPr>
        <p:txBody>
          <a:bodyPr wrap="square">
            <a:spAutoFit/>
          </a:bodyPr>
          <a:lstStyle/>
          <a:p>
            <a:pPr hangingPunct="0"/>
            <a:r>
              <a:rPr lang="en-GB" sz="1400"/>
              <a:t>(</a:t>
            </a:r>
            <a:r>
              <a:rPr lang="en-GB" sz="1400" b="1" err="1"/>
              <a:t>Necas</a:t>
            </a:r>
            <a:r>
              <a:rPr lang="en-GB" sz="1400"/>
              <a:t>) </a:t>
            </a:r>
            <a:r>
              <a:rPr lang="en-GB"/>
              <a:t>Hildegard Correia Peres Morbey </a:t>
            </a:r>
            <a:r>
              <a:rPr lang="en-GB" sz="1000"/>
              <a:t>(50) </a:t>
            </a:r>
            <a:br>
              <a:rPr lang="en-GB" sz="1000"/>
            </a:br>
            <a:r>
              <a:rPr lang="en-GB" sz="1400"/>
              <a:t>b 1931 </a:t>
            </a:r>
            <a:r>
              <a:rPr lang="en-GB" sz="1400" err="1"/>
              <a:t>Cazombo</a:t>
            </a:r>
            <a:r>
              <a:rPr lang="en-GB" sz="1400"/>
              <a:t>, d 1981 Lisbon </a:t>
            </a:r>
            <a:br>
              <a:rPr lang="en-GB" sz="1400"/>
            </a:br>
            <a:r>
              <a:rPr lang="en-GB" sz="1100"/>
              <a:t>m Jaime Filipe </a:t>
            </a:r>
            <a:r>
              <a:rPr lang="pt-PT" sz="1100"/>
              <a:t>dos Santos Oliveira</a:t>
            </a:r>
            <a:endParaRPr lang="en-GB" sz="1400"/>
          </a:p>
          <a:p>
            <a:pPr marL="0" lvl="1" hangingPunct="0"/>
            <a:r>
              <a:rPr lang="en-GB" sz="1100"/>
              <a:t>&gt;  </a:t>
            </a:r>
            <a:r>
              <a:rPr lang="pt-PT" sz="1100"/>
              <a:t>Jaime Filipe Morbey dos Santos Oliveira, b 1954 Lobito, d 1977 Lisbon  &gt;&gt;  </a:t>
            </a:r>
            <a:r>
              <a:rPr lang="pt-PT" sz="1100" b="1"/>
              <a:t>Daniel </a:t>
            </a:r>
            <a:r>
              <a:rPr lang="pt-PT" sz="1100"/>
              <a:t>... Morbey... b 1976 Lisbon</a:t>
            </a:r>
            <a:endParaRPr lang="de-DE" sz="1200"/>
          </a:p>
        </p:txBody>
      </p:sp>
      <p:sp>
        <p:nvSpPr>
          <p:cNvPr id="16" name="Rectangle 4"/>
          <p:cNvSpPr>
            <a:spLocks noChangeArrowheads="1"/>
          </p:cNvSpPr>
          <p:nvPr/>
        </p:nvSpPr>
        <p:spPr bwMode="auto">
          <a:xfrm>
            <a:off x="7264400" y="3132002"/>
            <a:ext cx="4500215" cy="584775"/>
          </a:xfrm>
          <a:prstGeom prst="rect">
            <a:avLst/>
          </a:prstGeom>
          <a:noFill/>
        </p:spPr>
        <p:txBody>
          <a:bodyPr wrap="square" rtlCol="0">
            <a:spAutoFit/>
          </a:bodyPr>
          <a:lstStyle/>
          <a:p>
            <a:pPr lvl="0" eaLnBrk="0" fontAlgn="base" hangingPunct="0">
              <a:spcBef>
                <a:spcPct val="0"/>
              </a:spcBef>
              <a:spcAft>
                <a:spcPct val="0"/>
              </a:spcAft>
            </a:pPr>
            <a:r>
              <a:rPr lang="pt-PT"/>
              <a:t>(</a:t>
            </a:r>
            <a:r>
              <a:rPr lang="pt-PT" b="1"/>
              <a:t>Madi</a:t>
            </a:r>
            <a:r>
              <a:rPr lang="pt-PT"/>
              <a:t>) Adília Marília Correia Costa Carneiro   </a:t>
            </a:r>
            <a:br>
              <a:rPr lang="pt-PT"/>
            </a:br>
            <a:r>
              <a:rPr lang="pt-PT" sz="1400"/>
              <a:t>b 16.06.1947 Luanda, now in Barreiro, Portugal</a:t>
            </a:r>
            <a:endParaRPr lang="en-GB" altLang="de-DE" sz="1100">
              <a:ea typeface="Times New Roman" panose="02020603050405020304" pitchFamily="18" charset="0"/>
              <a:cs typeface="Arial" panose="020B0604020202020204" pitchFamily="34" charset="0"/>
            </a:endParaRPr>
          </a:p>
        </p:txBody>
      </p:sp>
      <p:cxnSp>
        <p:nvCxnSpPr>
          <p:cNvPr id="26" name="Gewinkelter Verbinder 25"/>
          <p:cNvCxnSpPr>
            <a:stCxn id="40" idx="4"/>
            <a:endCxn id="11" idx="1"/>
          </p:cNvCxnSpPr>
          <p:nvPr/>
        </p:nvCxnSpPr>
        <p:spPr>
          <a:xfrm rot="16200000" flipH="1">
            <a:off x="175618" y="1724844"/>
            <a:ext cx="724032" cy="519664"/>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Ellipse 39"/>
          <p:cNvSpPr/>
          <p:nvPr/>
        </p:nvSpPr>
        <p:spPr>
          <a:xfrm>
            <a:off x="253199" y="1573454"/>
            <a:ext cx="49206" cy="492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p:cNvSpPr/>
          <p:nvPr/>
        </p:nvSpPr>
        <p:spPr>
          <a:xfrm>
            <a:off x="3403894" y="1573454"/>
            <a:ext cx="49206" cy="492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tangle 4"/>
          <p:cNvSpPr>
            <a:spLocks noChangeArrowheads="1"/>
          </p:cNvSpPr>
          <p:nvPr/>
        </p:nvSpPr>
        <p:spPr bwMode="auto">
          <a:xfrm>
            <a:off x="797465" y="2887767"/>
            <a:ext cx="4587321" cy="584775"/>
          </a:xfrm>
          <a:prstGeom prst="rect">
            <a:avLst/>
          </a:prstGeom>
          <a:noFill/>
        </p:spPr>
        <p:txBody>
          <a:bodyPr wrap="square" rtlCol="0">
            <a:spAutoFit/>
          </a:bodyPr>
          <a:lstStyle/>
          <a:p>
            <a:pPr eaLnBrk="0" fontAlgn="base" hangingPunct="0">
              <a:spcBef>
                <a:spcPct val="0"/>
              </a:spcBef>
              <a:spcAft>
                <a:spcPct val="0"/>
              </a:spcAft>
            </a:pPr>
            <a:r>
              <a:rPr lang="en-GB" sz="1400"/>
              <a:t>(</a:t>
            </a:r>
            <a:r>
              <a:rPr lang="en-GB" sz="1400" err="1"/>
              <a:t>Méme</a:t>
            </a:r>
            <a:r>
              <a:rPr lang="en-GB" sz="1400"/>
              <a:t>) </a:t>
            </a:r>
            <a:r>
              <a:rPr lang="en-GB" b="1"/>
              <a:t>Guilherme </a:t>
            </a:r>
            <a:r>
              <a:rPr lang="en-GB"/>
              <a:t>Reginald Peres </a:t>
            </a:r>
            <a:r>
              <a:rPr lang="en-GB" b="1"/>
              <a:t>Morbey</a:t>
            </a:r>
            <a:r>
              <a:rPr lang="en-GB" sz="1000"/>
              <a:t> (68)</a:t>
            </a:r>
            <a:endParaRPr lang="en-GB" sz="1000" b="1"/>
          </a:p>
          <a:p>
            <a:pPr eaLnBrk="0" fontAlgn="base" hangingPunct="0">
              <a:spcBef>
                <a:spcPct val="0"/>
              </a:spcBef>
              <a:spcAft>
                <a:spcPct val="0"/>
              </a:spcAft>
            </a:pPr>
            <a:r>
              <a:rPr lang="en-GB" sz="1400"/>
              <a:t>b 13.04.1933 </a:t>
            </a:r>
            <a:r>
              <a:rPr lang="en-GB" sz="1400" err="1"/>
              <a:t>Cazombo</a:t>
            </a:r>
            <a:r>
              <a:rPr lang="en-GB" sz="1400"/>
              <a:t>, d 2001 </a:t>
            </a:r>
            <a:r>
              <a:rPr lang="en-GB" sz="1400" err="1"/>
              <a:t>Setúbal</a:t>
            </a:r>
            <a:endParaRPr lang="de-DE" altLang="de-DE" sz="1100">
              <a:ea typeface="Times New Roman" panose="02020603050405020304" pitchFamily="18" charset="0"/>
              <a:cs typeface="Arial" panose="020B0604020202020204" pitchFamily="34" charset="0"/>
              <a:sym typeface="Wingdings" panose="05000000000000000000" pitchFamily="2" charset="2"/>
            </a:endParaRPr>
          </a:p>
        </p:txBody>
      </p:sp>
      <p:sp>
        <p:nvSpPr>
          <p:cNvPr id="33" name="Rectangle 4"/>
          <p:cNvSpPr>
            <a:spLocks noChangeArrowheads="1"/>
          </p:cNvSpPr>
          <p:nvPr/>
        </p:nvSpPr>
        <p:spPr bwMode="auto">
          <a:xfrm>
            <a:off x="797467" y="3636592"/>
            <a:ext cx="3715257" cy="584775"/>
          </a:xfrm>
          <a:prstGeom prst="rect">
            <a:avLst/>
          </a:prstGeom>
          <a:solidFill>
            <a:schemeClr val="bg1"/>
          </a:solidFill>
          <a:ln>
            <a:noFill/>
          </a:ln>
          <a:effectLst/>
          <a:scene3d>
            <a:camera prst="orthographicFront">
              <a:rot lat="0" lon="0" rev="0"/>
            </a:camera>
            <a:lightRig rig="glow" dir="t">
              <a:rot lat="0" lon="0" rev="4800000"/>
            </a:lightRig>
          </a:scene3d>
          <a:sp3d prstMaterial="matte">
            <a:bevelT w="127000" h="63500"/>
          </a:sp3d>
        </p:spPr>
        <p:txBody>
          <a:bodyPr wrap="square" rtlCol="0">
            <a:spAutoFit/>
          </a:bodyPr>
          <a:lstStyle/>
          <a:p>
            <a:pPr eaLnBrk="0" fontAlgn="base" hangingPunct="0">
              <a:spcBef>
                <a:spcPct val="0"/>
              </a:spcBef>
              <a:spcAft>
                <a:spcPct val="0"/>
              </a:spcAft>
            </a:pPr>
            <a:r>
              <a:rPr lang="pt-PT"/>
              <a:t>Oscar Correia Peres Morbey </a:t>
            </a:r>
            <a:br>
              <a:rPr lang="pt-PT"/>
            </a:br>
            <a:r>
              <a:rPr lang="pt-PT" sz="1400"/>
              <a:t>1934 Ranhados, Viseu,  was born death</a:t>
            </a:r>
            <a:endParaRPr lang="de-DE" altLang="de-DE" sz="1100" b="1">
              <a:ea typeface="Times New Roman" panose="02020603050405020304" pitchFamily="18" charset="0"/>
              <a:cs typeface="Arial" panose="020B0604020202020204" pitchFamily="34" charset="0"/>
              <a:sym typeface="Wingdings" panose="05000000000000000000" pitchFamily="2" charset="2"/>
            </a:endParaRPr>
          </a:p>
        </p:txBody>
      </p:sp>
      <p:cxnSp>
        <p:nvCxnSpPr>
          <p:cNvPr id="51" name="Gewinkelter Verbinder 50"/>
          <p:cNvCxnSpPr>
            <a:stCxn id="40" idx="4"/>
            <a:endCxn id="32" idx="1"/>
          </p:cNvCxnSpPr>
          <p:nvPr/>
        </p:nvCxnSpPr>
        <p:spPr>
          <a:xfrm rot="16200000" flipH="1">
            <a:off x="-241114" y="2141575"/>
            <a:ext cx="1557495" cy="519663"/>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winkelter Verbinder 57"/>
          <p:cNvCxnSpPr/>
          <p:nvPr/>
        </p:nvCxnSpPr>
        <p:spPr>
          <a:xfrm rot="16200000" flipH="1">
            <a:off x="-519206" y="2597395"/>
            <a:ext cx="2113681" cy="519666"/>
          </a:xfrm>
          <a:prstGeom prst="bentConnector3">
            <a:avLst>
              <a:gd name="adj1" fmla="val 98669"/>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4"/>
          <p:cNvSpPr>
            <a:spLocks noChangeArrowheads="1"/>
          </p:cNvSpPr>
          <p:nvPr/>
        </p:nvSpPr>
        <p:spPr bwMode="auto">
          <a:xfrm>
            <a:off x="236987" y="793395"/>
            <a:ext cx="4099136" cy="800347"/>
          </a:xfrm>
          <a:prstGeom prst="rect">
            <a:avLst/>
          </a:prstGeom>
          <a:noFill/>
        </p:spPr>
        <p:txBody>
          <a:bodyPr wrap="square" rtlCol="0">
            <a:spAutoFit/>
          </a:bodyPr>
          <a:lstStyle/>
          <a:p>
            <a:pPr eaLnBrk="0" fontAlgn="base" hangingPunct="0">
              <a:spcBef>
                <a:spcPct val="0"/>
              </a:spcBef>
              <a:spcAft>
                <a:spcPct val="0"/>
              </a:spcAft>
            </a:pPr>
            <a:r>
              <a:rPr lang="en-GB" altLang="de-DE" sz="1801" b="1">
                <a:ea typeface="Times New Roman" panose="02020603050405020304" pitchFamily="18" charset="0"/>
                <a:cs typeface="Arial" panose="020B0604020202020204" pitchFamily="34" charset="0"/>
              </a:rPr>
              <a:t>Edwin Macaulay Morbey</a:t>
            </a:r>
            <a:r>
              <a:rPr lang="en-GB" altLang="de-DE" sz="1000">
                <a:ea typeface="Times New Roman" panose="02020603050405020304" pitchFamily="18" charset="0"/>
                <a:cs typeface="Arial" panose="020B0604020202020204" pitchFamily="34" charset="0"/>
              </a:rPr>
              <a:t> (52)</a:t>
            </a:r>
            <a:br>
              <a:rPr lang="en-GB" altLang="de-DE" sz="1400">
                <a:ea typeface="Times New Roman" panose="02020603050405020304" pitchFamily="18" charset="0"/>
                <a:cs typeface="Arial" panose="020B0604020202020204" pitchFamily="34" charset="0"/>
              </a:rPr>
            </a:br>
            <a:r>
              <a:rPr lang="en-GB" altLang="de-DE" sz="1400">
                <a:ea typeface="Times New Roman" panose="02020603050405020304" pitchFamily="18" charset="0"/>
                <a:cs typeface="Arial" panose="020B0604020202020204" pitchFamily="34" charset="0"/>
              </a:rPr>
              <a:t>b 10.09.1908 Luanda, d 1960 Lisbon</a:t>
            </a:r>
          </a:p>
          <a:p>
            <a:pPr eaLnBrk="0" fontAlgn="base" hangingPunct="0">
              <a:spcBef>
                <a:spcPct val="0"/>
              </a:spcBef>
              <a:spcAft>
                <a:spcPct val="0"/>
              </a:spcAft>
            </a:pPr>
            <a:endParaRPr lang="en-GB" altLang="de-DE" sz="1400">
              <a:ea typeface="Times New Roman" panose="02020603050405020304" pitchFamily="18" charset="0"/>
              <a:cs typeface="Arial" panose="020B0604020202020204" pitchFamily="34" charset="0"/>
            </a:endParaRPr>
          </a:p>
        </p:txBody>
      </p:sp>
      <p:sp>
        <p:nvSpPr>
          <p:cNvPr id="48" name="Rectangle 4"/>
          <p:cNvSpPr>
            <a:spLocks noChangeArrowheads="1"/>
          </p:cNvSpPr>
          <p:nvPr/>
        </p:nvSpPr>
        <p:spPr bwMode="auto">
          <a:xfrm>
            <a:off x="7264400" y="3967332"/>
            <a:ext cx="4500215" cy="1261884"/>
          </a:xfrm>
          <a:prstGeom prst="rect">
            <a:avLst/>
          </a:prstGeom>
          <a:noFill/>
        </p:spPr>
        <p:txBody>
          <a:bodyPr wrap="square" rtlCol="0">
            <a:spAutoFit/>
          </a:bodyPr>
          <a:lstStyle/>
          <a:p>
            <a:pPr lvl="0" eaLnBrk="0" fontAlgn="base" hangingPunct="0">
              <a:spcBef>
                <a:spcPct val="0"/>
              </a:spcBef>
              <a:spcAft>
                <a:spcPct val="0"/>
              </a:spcAft>
            </a:pPr>
            <a:r>
              <a:rPr lang="pt-PT"/>
              <a:t>(Zeca) </a:t>
            </a:r>
            <a:r>
              <a:rPr lang="pt-PT" b="1"/>
              <a:t>José Olavo </a:t>
            </a:r>
            <a:r>
              <a:rPr lang="pt-PT"/>
              <a:t>de Almeida Lima </a:t>
            </a:r>
          </a:p>
          <a:p>
            <a:pPr lvl="0" eaLnBrk="0" fontAlgn="base" hangingPunct="0">
              <a:spcBef>
                <a:spcPct val="0"/>
              </a:spcBef>
              <a:spcAft>
                <a:spcPct val="0"/>
              </a:spcAft>
            </a:pPr>
            <a:r>
              <a:rPr lang="pt-PT" sz="1400"/>
              <a:t>b 1952 Luanda, now in Lagoa de St. André, Sines </a:t>
            </a:r>
          </a:p>
          <a:p>
            <a:pPr lvl="0" eaLnBrk="0" fontAlgn="base" hangingPunct="0">
              <a:spcBef>
                <a:spcPct val="0"/>
              </a:spcBef>
              <a:spcAft>
                <a:spcPct val="0"/>
              </a:spcAft>
            </a:pPr>
            <a:r>
              <a:rPr lang="pt-PT" altLang="de-DE" sz="1100">
                <a:ea typeface="Times New Roman" panose="02020603050405020304" pitchFamily="18" charset="0"/>
                <a:cs typeface="Arial" panose="020B0604020202020204" pitchFamily="34" charset="0"/>
              </a:rPr>
              <a:t>m Minda Mendes and issued </a:t>
            </a:r>
          </a:p>
          <a:p>
            <a:pPr lvl="0" eaLnBrk="0" fontAlgn="base" hangingPunct="0">
              <a:spcBef>
                <a:spcPct val="0"/>
              </a:spcBef>
              <a:spcAft>
                <a:spcPct val="0"/>
              </a:spcAft>
            </a:pPr>
            <a:r>
              <a:rPr lang="pt-PT" altLang="de-DE" sz="1100">
                <a:ea typeface="Times New Roman" panose="02020603050405020304" pitchFamily="18" charset="0"/>
                <a:cs typeface="Arial" panose="020B0604020202020204" pitchFamily="34" charset="0"/>
              </a:rPr>
              <a:t>&gt; Gabi    &gt;&gt; Bruna,  Tiago</a:t>
            </a:r>
            <a:br>
              <a:rPr lang="pt-PT" altLang="de-DE" sz="1100">
                <a:ea typeface="Times New Roman" panose="02020603050405020304" pitchFamily="18" charset="0"/>
                <a:cs typeface="Arial" panose="020B0604020202020204" pitchFamily="34" charset="0"/>
              </a:rPr>
            </a:br>
            <a:r>
              <a:rPr lang="pt-PT" altLang="de-DE" sz="1100">
                <a:ea typeface="Times New Roman" panose="02020603050405020304" pitchFamily="18" charset="0"/>
                <a:cs typeface="Arial" panose="020B0604020202020204" pitchFamily="34" charset="0"/>
              </a:rPr>
              <a:t>&gt; Sérgio &gt;&gt; Mariana, Bruno, Xavier</a:t>
            </a:r>
            <a:br>
              <a:rPr lang="pt-PT" altLang="de-DE" sz="1100">
                <a:ea typeface="Times New Roman" panose="02020603050405020304" pitchFamily="18" charset="0"/>
                <a:cs typeface="Arial" panose="020B0604020202020204" pitchFamily="34" charset="0"/>
              </a:rPr>
            </a:br>
            <a:r>
              <a:rPr lang="pt-PT" altLang="de-DE" sz="1100">
                <a:ea typeface="Times New Roman" panose="02020603050405020304" pitchFamily="18" charset="0"/>
                <a:cs typeface="Arial" panose="020B0604020202020204" pitchFamily="34" charset="0"/>
              </a:rPr>
              <a:t>&gt; Pedro </a:t>
            </a:r>
            <a:endParaRPr lang="en-GB" altLang="de-DE" sz="800">
              <a:ea typeface="Times New Roman" panose="02020603050405020304" pitchFamily="18" charset="0"/>
              <a:cs typeface="Arial" panose="020B0604020202020204" pitchFamily="34" charset="0"/>
            </a:endParaRPr>
          </a:p>
        </p:txBody>
      </p:sp>
      <p:sp>
        <p:nvSpPr>
          <p:cNvPr id="49" name="Ellipse 48"/>
          <p:cNvSpPr/>
          <p:nvPr/>
        </p:nvSpPr>
        <p:spPr>
          <a:xfrm>
            <a:off x="6056807" y="2003754"/>
            <a:ext cx="49206" cy="4920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2" name="Gewinkelter Verbinder 51"/>
          <p:cNvCxnSpPr>
            <a:stCxn id="8" idx="2"/>
            <a:endCxn id="49" idx="0"/>
          </p:cNvCxnSpPr>
          <p:nvPr/>
        </p:nvCxnSpPr>
        <p:spPr>
          <a:xfrm rot="5400000">
            <a:off x="5768619" y="1690962"/>
            <a:ext cx="625584" cy="1"/>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winkelter Verbinder 55"/>
          <p:cNvCxnSpPr>
            <a:stCxn id="44" idx="2"/>
            <a:endCxn id="41" idx="0"/>
          </p:cNvCxnSpPr>
          <p:nvPr/>
        </p:nvCxnSpPr>
        <p:spPr>
          <a:xfrm rot="16200000" flipH="1">
            <a:off x="3221177" y="1366134"/>
            <a:ext cx="414484" cy="155"/>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winkelter Verbinder 58"/>
          <p:cNvCxnSpPr>
            <a:endCxn id="41" idx="2"/>
          </p:cNvCxnSpPr>
          <p:nvPr/>
        </p:nvCxnSpPr>
        <p:spPr>
          <a:xfrm>
            <a:off x="302405" y="1593742"/>
            <a:ext cx="3101489" cy="4315"/>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winkelter Verbinder 62"/>
          <p:cNvCxnSpPr>
            <a:stCxn id="49" idx="4"/>
            <a:endCxn id="10" idx="1"/>
          </p:cNvCxnSpPr>
          <p:nvPr/>
        </p:nvCxnSpPr>
        <p:spPr>
          <a:xfrm rot="16200000" flipH="1">
            <a:off x="6449092" y="1685278"/>
            <a:ext cx="447626" cy="1182990"/>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winkelter Verbinder 64"/>
          <p:cNvCxnSpPr>
            <a:stCxn id="49" idx="4"/>
            <a:endCxn id="16" idx="1"/>
          </p:cNvCxnSpPr>
          <p:nvPr/>
        </p:nvCxnSpPr>
        <p:spPr>
          <a:xfrm rot="16200000" flipH="1">
            <a:off x="5987190" y="2147180"/>
            <a:ext cx="1371430" cy="1182990"/>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winkelter Verbinder 67"/>
          <p:cNvCxnSpPr>
            <a:stCxn id="49" idx="4"/>
            <a:endCxn id="48" idx="1"/>
          </p:cNvCxnSpPr>
          <p:nvPr/>
        </p:nvCxnSpPr>
        <p:spPr>
          <a:xfrm rot="16200000" flipH="1">
            <a:off x="5400248" y="2734122"/>
            <a:ext cx="2545314" cy="1182990"/>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162" y="4612415"/>
            <a:ext cx="3235479" cy="2161801"/>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173" y="415075"/>
            <a:ext cx="2672770" cy="1623846"/>
          </a:xfrm>
          <a:prstGeom prst="rect">
            <a:avLst/>
          </a:prstGeom>
        </p:spPr>
      </p:pic>
      <p:sp>
        <p:nvSpPr>
          <p:cNvPr id="29" name="Textfeld 28"/>
          <p:cNvSpPr txBox="1"/>
          <p:nvPr/>
        </p:nvSpPr>
        <p:spPr>
          <a:xfrm>
            <a:off x="8643730" y="102282"/>
            <a:ext cx="2250616" cy="307777"/>
          </a:xfrm>
          <a:prstGeom prst="rect">
            <a:avLst/>
          </a:prstGeom>
          <a:noFill/>
        </p:spPr>
        <p:txBody>
          <a:bodyPr wrap="none" rtlCol="0">
            <a:spAutoFit/>
          </a:bodyPr>
          <a:lstStyle/>
          <a:p>
            <a:pPr algn="ctr"/>
            <a:r>
              <a:rPr lang="de-DE" sz="1400"/>
              <a:t>Branca, </a:t>
            </a:r>
            <a:r>
              <a:rPr lang="de-DE" sz="1400" err="1"/>
              <a:t>Madi</a:t>
            </a:r>
            <a:r>
              <a:rPr lang="de-DE" sz="1400"/>
              <a:t>, Nelson (1950)</a:t>
            </a:r>
          </a:p>
        </p:txBody>
      </p:sp>
      <p:pic>
        <p:nvPicPr>
          <p:cNvPr id="30" name="Picture 2" descr="https://th.bing.com/th?q=Link+Zeichen&amp;w=138&amp;h=138&amp;c=7&amp;o=5&amp;dpr=1.5&amp;pid=1.7&amp;mkt=de-DE&amp;cc=DE&amp;setlang=de&amp;adlt=moderate">
            <a:hlinkClick r:id="rId4" action="ppaction://hlinksldjump"/>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5840" y="2884032"/>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s://th.bing.com/th?q=Link+Zeichen&amp;w=138&amp;h=138&amp;c=7&amp;o=5&amp;dpr=1.5&amp;pid=1.7&amp;mkt=de-DE&amp;cc=DE&amp;setlang=de&amp;adlt=moderate">
            <a:hlinkClick r:id="rId6" action="ppaction://hlinksldjump"/>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2882411" y="648590"/>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k 16"/>
          <p:cNvPicPr>
            <a:picLocks noChangeAspect="1"/>
          </p:cNvPicPr>
          <p:nvPr/>
        </p:nvPicPr>
        <p:blipFill rotWithShape="1">
          <a:blip r:embed="rId7" cstate="print">
            <a:extLst>
              <a:ext uri="{28A0092B-C50C-407E-A947-70E740481C1C}">
                <a14:useLocalDpi xmlns:a14="http://schemas.microsoft.com/office/drawing/2010/main" val="0"/>
              </a:ext>
            </a:extLst>
          </a:blip>
          <a:srcRect b="24703"/>
          <a:stretch/>
        </p:blipFill>
        <p:spPr>
          <a:xfrm>
            <a:off x="5018637" y="1729622"/>
            <a:ext cx="871890" cy="1140468"/>
          </a:xfrm>
          <a:prstGeom prst="rect">
            <a:avLst/>
          </a:prstGeom>
        </p:spPr>
      </p:pic>
      <p:pic>
        <p:nvPicPr>
          <p:cNvPr id="22" name="Grafik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10404" y="1974751"/>
            <a:ext cx="681421" cy="997795"/>
          </a:xfrm>
          <a:prstGeom prst="rect">
            <a:avLst/>
          </a:prstGeom>
        </p:spPr>
      </p:pic>
      <p:pic>
        <p:nvPicPr>
          <p:cNvPr id="24" name="Grafik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39404" y="2972546"/>
            <a:ext cx="702052" cy="818556"/>
          </a:xfrm>
          <a:prstGeom prst="rect">
            <a:avLst/>
          </a:prstGeom>
        </p:spPr>
      </p:pic>
      <p:pic>
        <p:nvPicPr>
          <p:cNvPr id="27" name="Grafik 26">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16004" y="3949078"/>
            <a:ext cx="697221" cy="703819"/>
          </a:xfrm>
          <a:prstGeom prst="rect">
            <a:avLst/>
          </a:prstGeom>
        </p:spPr>
      </p:pic>
      <p:pic>
        <p:nvPicPr>
          <p:cNvPr id="43" name="Grafik 42"/>
          <p:cNvPicPr>
            <a:picLocks noChangeAspect="1"/>
          </p:cNvPicPr>
          <p:nvPr/>
        </p:nvPicPr>
        <p:blipFill rotWithShape="1">
          <a:blip r:embed="rId12" cstate="print">
            <a:extLst>
              <a:ext uri="{28A0092B-C50C-407E-A947-70E740481C1C}">
                <a14:useLocalDpi xmlns:a14="http://schemas.microsoft.com/office/drawing/2010/main" val="0"/>
              </a:ext>
            </a:extLst>
          </a:blip>
          <a:srcRect l="68069" t="11235" r="10943" b="38147"/>
          <a:stretch/>
        </p:blipFill>
        <p:spPr>
          <a:xfrm>
            <a:off x="4998420" y="2924534"/>
            <a:ext cx="851759" cy="1312863"/>
          </a:xfrm>
          <a:prstGeom prst="rect">
            <a:avLst/>
          </a:prstGeom>
        </p:spPr>
      </p:pic>
      <p:pic>
        <p:nvPicPr>
          <p:cNvPr id="38" name="Picture 2" descr="https://th.bing.com/th?q=Link+Zeichen&amp;w=138&amp;h=138&amp;c=7&amp;o=5&amp;dpr=1.5&amp;pid=1.7&amp;mkt=de-DE&amp;cc=DE&amp;setlang=de&amp;adlt=moderate">
            <a:hlinkClick r:id="rId13" action="ppaction://hlinksldjump"/>
          </p:cNvPr>
          <p:cNvPicPr>
            <a:picLocks noChangeAspect="1" noChangeArrowheads="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1044716" y="919031"/>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83156" y="4396125"/>
            <a:ext cx="2259254" cy="2310796"/>
          </a:xfrm>
          <a:prstGeom prst="rect">
            <a:avLst/>
          </a:prstGeom>
        </p:spPr>
      </p:pic>
      <p:pic>
        <p:nvPicPr>
          <p:cNvPr id="4" name="Grafik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85738" y="5172372"/>
            <a:ext cx="752344" cy="1222778"/>
          </a:xfrm>
          <a:prstGeom prst="rect">
            <a:avLst/>
          </a:prstGeom>
        </p:spPr>
      </p:pic>
      <p:grpSp>
        <p:nvGrpSpPr>
          <p:cNvPr id="39" name="Gruppieren 38"/>
          <p:cNvGrpSpPr/>
          <p:nvPr/>
        </p:nvGrpSpPr>
        <p:grpSpPr>
          <a:xfrm>
            <a:off x="3176724" y="813269"/>
            <a:ext cx="499874" cy="345701"/>
            <a:chOff x="6552841" y="767991"/>
            <a:chExt cx="499874" cy="345701"/>
          </a:xfrm>
        </p:grpSpPr>
        <p:pic>
          <p:nvPicPr>
            <p:cNvPr id="42" name="Grafik 4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12700">
              <a:noFill/>
            </a:ln>
          </p:spPr>
        </p:pic>
        <p:sp>
          <p:nvSpPr>
            <p:cNvPr id="44" name="Rechteck 43"/>
            <p:cNvSpPr/>
            <p:nvPr/>
          </p:nvSpPr>
          <p:spPr>
            <a:xfrm>
              <a:off x="6757248" y="101927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p:cNvSpPr/>
            <p:nvPr/>
          </p:nvSpPr>
          <p:spPr>
            <a:xfrm>
              <a:off x="6958293"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p:cNvSpPr/>
            <p:nvPr/>
          </p:nvSpPr>
          <p:spPr>
            <a:xfrm>
              <a:off x="6552841"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p:cNvSpPr/>
            <p:nvPr/>
          </p:nvSpPr>
          <p:spPr>
            <a:xfrm>
              <a:off x="6757248" y="767991"/>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 name="Textfeld 5"/>
          <p:cNvSpPr txBox="1"/>
          <p:nvPr/>
        </p:nvSpPr>
        <p:spPr>
          <a:xfrm>
            <a:off x="3097408" y="583481"/>
            <a:ext cx="1158380" cy="276999"/>
          </a:xfrm>
          <a:prstGeom prst="rect">
            <a:avLst/>
          </a:prstGeom>
          <a:noFill/>
        </p:spPr>
        <p:txBody>
          <a:bodyPr wrap="square" rtlCol="0">
            <a:spAutoFit/>
          </a:bodyPr>
          <a:lstStyle/>
          <a:p>
            <a:pPr algn="ctr"/>
            <a:r>
              <a:rPr lang="de-DE" sz="1200"/>
              <a:t>1931 Luanda</a:t>
            </a:r>
          </a:p>
        </p:txBody>
      </p:sp>
      <p:sp>
        <p:nvSpPr>
          <p:cNvPr id="50" name="Textfeld 49"/>
          <p:cNvSpPr txBox="1"/>
          <p:nvPr/>
        </p:nvSpPr>
        <p:spPr>
          <a:xfrm>
            <a:off x="7241456" y="5389420"/>
            <a:ext cx="4693041" cy="1169551"/>
          </a:xfrm>
          <a:prstGeom prst="rect">
            <a:avLst/>
          </a:prstGeom>
          <a:noFill/>
        </p:spPr>
        <p:txBody>
          <a:bodyPr wrap="square" rtlCol="0">
            <a:spAutoFit/>
          </a:bodyPr>
          <a:lstStyle/>
          <a:p>
            <a:r>
              <a:rPr lang="en-US" sz="1400"/>
              <a:t>At last, </a:t>
            </a:r>
            <a:r>
              <a:rPr lang="en-US" sz="1400" err="1"/>
              <a:t>Branca</a:t>
            </a:r>
            <a:r>
              <a:rPr lang="en-US" sz="1400"/>
              <a:t> lived with </a:t>
            </a:r>
            <a:r>
              <a:rPr lang="en-US" sz="1400" err="1"/>
              <a:t>Vergilésio</a:t>
            </a:r>
            <a:r>
              <a:rPr lang="en-US" sz="1400"/>
              <a:t> Ferreira </a:t>
            </a:r>
            <a:r>
              <a:rPr lang="en-US" sz="1400" err="1"/>
              <a:t>Bernado</a:t>
            </a:r>
            <a:r>
              <a:rPr lang="en-US" sz="1400"/>
              <a:t>, </a:t>
            </a:r>
            <a:r>
              <a:rPr lang="pt-PT" sz="1400"/>
              <a:t>Fundição de Aços Ferros e Metais </a:t>
            </a:r>
            <a:r>
              <a:rPr lang="en-US" sz="1400"/>
              <a:t>(steel, iron, and metal foundry), who was from </a:t>
            </a:r>
            <a:r>
              <a:rPr lang="en-US" sz="1400" err="1"/>
              <a:t>Alcantara</a:t>
            </a:r>
            <a:r>
              <a:rPr lang="en-US" sz="1400"/>
              <a:t>, Lisbon. They lived in </a:t>
            </a:r>
            <a:r>
              <a:rPr lang="en-US" sz="1400" err="1"/>
              <a:t>Cubal</a:t>
            </a:r>
            <a:r>
              <a:rPr lang="en-US" sz="1400"/>
              <a:t> and </a:t>
            </a:r>
            <a:r>
              <a:rPr lang="en-US" sz="1400" err="1"/>
              <a:t>Benguela</a:t>
            </a:r>
            <a:r>
              <a:rPr lang="en-US" sz="1400"/>
              <a:t>. </a:t>
            </a:r>
            <a:r>
              <a:rPr lang="en-US" sz="1400" err="1"/>
              <a:t>Branca</a:t>
            </a:r>
            <a:r>
              <a:rPr lang="en-US" sz="1400"/>
              <a:t> earned her living with a sewing machine.</a:t>
            </a:r>
            <a:endParaRPr lang="de-DE" sz="1050"/>
          </a:p>
        </p:txBody>
      </p:sp>
      <p:pic>
        <p:nvPicPr>
          <p:cNvPr id="7" name="Grafik 6"/>
          <p:cNvPicPr>
            <a:picLocks noChangeAspect="1"/>
          </p:cNvPicPr>
          <p:nvPr/>
        </p:nvPicPr>
        <p:blipFill>
          <a:blip r:embed="rId17"/>
          <a:stretch>
            <a:fillRect/>
          </a:stretch>
        </p:blipFill>
        <p:spPr>
          <a:xfrm>
            <a:off x="11412684" y="3041005"/>
            <a:ext cx="695208" cy="782108"/>
          </a:xfrm>
          <a:prstGeom prst="rect">
            <a:avLst/>
          </a:prstGeom>
        </p:spPr>
      </p:pic>
      <p:sp>
        <p:nvSpPr>
          <p:cNvPr id="9" name="Foliennummernplatzhalter 8"/>
          <p:cNvSpPr>
            <a:spLocks noGrp="1"/>
          </p:cNvSpPr>
          <p:nvPr>
            <p:ph type="sldNum" sz="quarter" idx="12"/>
          </p:nvPr>
        </p:nvSpPr>
        <p:spPr/>
        <p:txBody>
          <a:bodyPr/>
          <a:lstStyle/>
          <a:p>
            <a:fld id="{67EAFDB1-F3D4-4863-BCEA-E13DF22AE5EF}" type="slidenum">
              <a:rPr lang="de-DE" smtClean="0"/>
              <a:t>26</a:t>
            </a:fld>
            <a:endParaRPr lang="de-DE"/>
          </a:p>
        </p:txBody>
      </p:sp>
    </p:spTree>
    <p:extLst>
      <p:ext uri="{BB962C8B-B14F-4D97-AF65-F5344CB8AC3E}">
        <p14:creationId xmlns:p14="http://schemas.microsoft.com/office/powerpoint/2010/main" val="1817303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4"/>
          <p:cNvSpPr>
            <a:spLocks noChangeArrowheads="1"/>
          </p:cNvSpPr>
          <p:nvPr/>
        </p:nvSpPr>
        <p:spPr bwMode="auto">
          <a:xfrm>
            <a:off x="5731918" y="3993362"/>
            <a:ext cx="3657538" cy="584775"/>
          </a:xfrm>
          <a:prstGeom prst="rect">
            <a:avLst/>
          </a:prstGeom>
          <a:noFill/>
        </p:spPr>
        <p:txBody>
          <a:bodyPr wrap="square" rtlCol="0">
            <a:spAutoFit/>
          </a:bodyPr>
          <a:lstStyle/>
          <a:p>
            <a:pPr eaLnBrk="0" fontAlgn="base" hangingPunct="0">
              <a:spcBef>
                <a:spcPct val="0"/>
              </a:spcBef>
              <a:spcAft>
                <a:spcPct val="0"/>
              </a:spcAft>
            </a:pPr>
            <a:r>
              <a:rPr lang="pt-PT"/>
              <a:t>Adília Correia Peres (da Cunha Senra)</a:t>
            </a:r>
            <a:br>
              <a:rPr lang="pt-PT"/>
            </a:br>
            <a:r>
              <a:rPr lang="pt-PT" sz="1400"/>
              <a:t>b Catumbela d Catumbela</a:t>
            </a:r>
            <a:endParaRPr lang="de-DE" altLang="de-DE" sz="1100">
              <a:ea typeface="Times New Roman" panose="02020603050405020304" pitchFamily="18" charset="0"/>
              <a:cs typeface="Arial" panose="020B0604020202020204" pitchFamily="34" charset="0"/>
              <a:sym typeface="Wingdings" panose="05000000000000000000" pitchFamily="2" charset="2"/>
            </a:endParaRPr>
          </a:p>
        </p:txBody>
      </p:sp>
      <p:pic>
        <p:nvPicPr>
          <p:cNvPr id="38" name="Picture 2" descr="https://th.bing.com/th?q=Link+Zeichen&amp;w=138&amp;h=138&amp;c=7&amp;o=5&amp;dpr=1.5&amp;pid=1.7&amp;mkt=de-DE&amp;cc=DE&amp;setlang=de&amp;adlt=moderate">
            <a:hlinkClick r:id="rId2" action="ppaction://hlinksldjump"/>
          </p:cNvPr>
          <p:cNvPicPr>
            <a:picLocks noChangeAspect="1" noChangeArrowheads="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10139634" y="5342354"/>
            <a:ext cx="269323" cy="269323"/>
          </a:xfrm>
          <a:prstGeom prst="rect">
            <a:avLst/>
          </a:prstGeom>
          <a:solidFill>
            <a:schemeClr val="tx1">
              <a:lumMod val="75000"/>
              <a:lumOff val="25000"/>
            </a:schemeClr>
          </a:solidFill>
        </p:spPr>
      </p:pic>
      <p:sp>
        <p:nvSpPr>
          <p:cNvPr id="25" name="Rectangle 4"/>
          <p:cNvSpPr>
            <a:spLocks noChangeArrowheads="1"/>
          </p:cNvSpPr>
          <p:nvPr/>
        </p:nvSpPr>
        <p:spPr bwMode="auto">
          <a:xfrm>
            <a:off x="1109175" y="3993362"/>
            <a:ext cx="3033015" cy="584775"/>
          </a:xfrm>
          <a:prstGeom prst="rect">
            <a:avLst/>
          </a:prstGeom>
          <a:noFill/>
        </p:spPr>
        <p:txBody>
          <a:bodyPr wrap="square" rtlCol="0">
            <a:spAutoFit/>
          </a:bodyPr>
          <a:lstStyle/>
          <a:p>
            <a:pPr eaLnBrk="0" fontAlgn="base" hangingPunct="0">
              <a:spcBef>
                <a:spcPct val="0"/>
              </a:spcBef>
              <a:spcAft>
                <a:spcPct val="0"/>
              </a:spcAft>
            </a:pPr>
            <a:r>
              <a:rPr lang="pt-PT" dirty="0"/>
              <a:t>Eugénio Maria de Almeida</a:t>
            </a:r>
            <a:r>
              <a:rPr lang="pt-PT" sz="1000" dirty="0"/>
              <a:t> (49)</a:t>
            </a:r>
            <a:br>
              <a:rPr lang="pt-PT" dirty="0"/>
            </a:br>
            <a:r>
              <a:rPr lang="pt-PT" sz="1400" dirty="0"/>
              <a:t>b 1895 Vera Cruz, Aveiro, d </a:t>
            </a:r>
            <a:r>
              <a:rPr lang="pt-BR" sz="1400" dirty="0"/>
              <a:t>1944 Aveiro</a:t>
            </a:r>
          </a:p>
        </p:txBody>
      </p:sp>
      <p:sp>
        <p:nvSpPr>
          <p:cNvPr id="27" name="Rectangle 4"/>
          <p:cNvSpPr>
            <a:spLocks noChangeArrowheads="1"/>
          </p:cNvSpPr>
          <p:nvPr/>
        </p:nvSpPr>
        <p:spPr bwMode="auto">
          <a:xfrm>
            <a:off x="197696" y="2444864"/>
            <a:ext cx="3135659" cy="800219"/>
          </a:xfrm>
          <a:prstGeom prst="rect">
            <a:avLst/>
          </a:prstGeom>
          <a:noFill/>
        </p:spPr>
        <p:txBody>
          <a:bodyPr wrap="square" rtlCol="0">
            <a:spAutoFit/>
          </a:bodyPr>
          <a:lstStyle/>
          <a:p>
            <a:pPr eaLnBrk="0" fontAlgn="base" hangingPunct="0">
              <a:spcBef>
                <a:spcPct val="0"/>
              </a:spcBef>
              <a:spcAft>
                <a:spcPct val="0"/>
              </a:spcAft>
            </a:pPr>
            <a:r>
              <a:rPr lang="pt-PT"/>
              <a:t>Gen. João de Almeida</a:t>
            </a:r>
            <a:r>
              <a:rPr lang="pt-PT" sz="1000"/>
              <a:t> (80)</a:t>
            </a:r>
          </a:p>
          <a:p>
            <a:pPr eaLnBrk="0" fontAlgn="base" hangingPunct="0">
              <a:spcBef>
                <a:spcPct val="0"/>
              </a:spcBef>
              <a:spcAft>
                <a:spcPct val="0"/>
              </a:spcAft>
            </a:pPr>
            <a:r>
              <a:rPr lang="pt-BR" sz="1400"/>
              <a:t>b 05.10.1873 Vila Garcia, Guarda</a:t>
            </a:r>
            <a:br>
              <a:rPr lang="pt-BR" sz="1400"/>
            </a:br>
            <a:r>
              <a:rPr lang="pt-BR" sz="1400"/>
              <a:t>d 05.05.1953 Lisboa</a:t>
            </a:r>
            <a:endParaRPr lang="de-DE" altLang="de-DE" sz="1100">
              <a:ea typeface="Times New Roman" panose="02020603050405020304" pitchFamily="18" charset="0"/>
              <a:cs typeface="Arial" panose="020B0604020202020204" pitchFamily="34" charset="0"/>
              <a:sym typeface="Wingdings" panose="05000000000000000000" pitchFamily="2" charset="2"/>
            </a:endParaRPr>
          </a:p>
        </p:txBody>
      </p:sp>
      <p:sp>
        <p:nvSpPr>
          <p:cNvPr id="30" name="Textfeld 29"/>
          <p:cNvSpPr txBox="1"/>
          <p:nvPr/>
        </p:nvSpPr>
        <p:spPr>
          <a:xfrm>
            <a:off x="5803493" y="5319290"/>
            <a:ext cx="4436577" cy="584775"/>
          </a:xfrm>
          <a:prstGeom prst="rect">
            <a:avLst/>
          </a:prstGeom>
          <a:noFill/>
        </p:spPr>
        <p:txBody>
          <a:bodyPr wrap="square" rtlCol="0">
            <a:spAutoFit/>
          </a:bodyPr>
          <a:lstStyle/>
          <a:p>
            <a:r>
              <a:rPr lang="en-GB" b="1" err="1"/>
              <a:t>Branca</a:t>
            </a:r>
            <a:r>
              <a:rPr lang="en-GB" b="1"/>
              <a:t> </a:t>
            </a:r>
            <a:r>
              <a:rPr lang="en-GB"/>
              <a:t>Correia Peres (de Almeida Morbey)</a:t>
            </a:r>
            <a:r>
              <a:rPr lang="en-GB" sz="1000"/>
              <a:t> (51)</a:t>
            </a:r>
            <a:br>
              <a:rPr lang="en-GB"/>
            </a:br>
            <a:r>
              <a:rPr lang="en-GB" sz="1400"/>
              <a:t>b 29.03.1914 Lobito, d 30.03.1965 </a:t>
            </a:r>
            <a:r>
              <a:rPr lang="en-GB" sz="1400" err="1"/>
              <a:t>Benguela</a:t>
            </a:r>
            <a:r>
              <a:rPr lang="en-GB" sz="1400"/>
              <a:t>.</a:t>
            </a:r>
            <a:endParaRPr lang="de-DE" sz="1400"/>
          </a:p>
        </p:txBody>
      </p:sp>
      <p:pic>
        <p:nvPicPr>
          <p:cNvPr id="1026" name="Picture 2" descr="https://geneall.net/images/names/pes_334423.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444" y="513205"/>
            <a:ext cx="1286913" cy="1887473"/>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p:cNvPicPr>
            <a:picLocks noChangeAspect="1"/>
          </p:cNvPicPr>
          <p:nvPr/>
        </p:nvPicPr>
        <p:blipFill>
          <a:blip r:embed="rId6"/>
          <a:stretch>
            <a:fillRect/>
          </a:stretch>
        </p:blipFill>
        <p:spPr>
          <a:xfrm>
            <a:off x="1704046" y="523068"/>
            <a:ext cx="1842334" cy="933873"/>
          </a:xfrm>
          <a:prstGeom prst="rect">
            <a:avLst/>
          </a:prstGeom>
        </p:spPr>
      </p:pic>
      <p:sp>
        <p:nvSpPr>
          <p:cNvPr id="14" name="Rectangle 2"/>
          <p:cNvSpPr>
            <a:spLocks noChangeArrowheads="1"/>
          </p:cNvSpPr>
          <p:nvPr/>
        </p:nvSpPr>
        <p:spPr bwMode="auto">
          <a:xfrm>
            <a:off x="152400" y="2425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53" name="Rectangle 4"/>
          <p:cNvSpPr>
            <a:spLocks noChangeArrowheads="1"/>
          </p:cNvSpPr>
          <p:nvPr/>
        </p:nvSpPr>
        <p:spPr bwMode="auto">
          <a:xfrm>
            <a:off x="3696087" y="3608035"/>
            <a:ext cx="4014558" cy="538609"/>
          </a:xfrm>
          <a:prstGeom prst="rect">
            <a:avLst/>
          </a:prstGeom>
          <a:noFill/>
        </p:spPr>
        <p:txBody>
          <a:bodyPr wrap="square" rtlCol="0">
            <a:spAutoFit/>
          </a:bodyPr>
          <a:lstStyle/>
          <a:p>
            <a:pPr eaLnBrk="0" fontAlgn="base" hangingPunct="0">
              <a:spcBef>
                <a:spcPct val="0"/>
              </a:spcBef>
              <a:spcAft>
                <a:spcPct val="0"/>
              </a:spcAft>
            </a:pPr>
            <a:br>
              <a:rPr lang="pt-PT"/>
            </a:br>
            <a:endParaRPr lang="de-DE" altLang="de-DE" sz="1100">
              <a:ea typeface="Times New Roman" panose="02020603050405020304" pitchFamily="18" charset="0"/>
              <a:cs typeface="Arial" panose="020B0604020202020204" pitchFamily="34" charset="0"/>
              <a:sym typeface="Wingdings" panose="05000000000000000000" pitchFamily="2" charset="2"/>
            </a:endParaRPr>
          </a:p>
        </p:txBody>
      </p:sp>
      <p:sp>
        <p:nvSpPr>
          <p:cNvPr id="60" name="Rectangle 4"/>
          <p:cNvSpPr>
            <a:spLocks noChangeArrowheads="1"/>
          </p:cNvSpPr>
          <p:nvPr/>
        </p:nvSpPr>
        <p:spPr bwMode="auto">
          <a:xfrm>
            <a:off x="3261518" y="2444864"/>
            <a:ext cx="3054928" cy="800219"/>
          </a:xfrm>
          <a:prstGeom prst="rect">
            <a:avLst/>
          </a:prstGeom>
          <a:noFill/>
        </p:spPr>
        <p:txBody>
          <a:bodyPr wrap="square" rtlCol="0">
            <a:spAutoFit/>
          </a:bodyPr>
          <a:lstStyle/>
          <a:p>
            <a:pPr eaLnBrk="0" fontAlgn="base" hangingPunct="0">
              <a:spcBef>
                <a:spcPct val="0"/>
              </a:spcBef>
              <a:spcAft>
                <a:spcPct val="0"/>
              </a:spcAft>
            </a:pPr>
            <a:r>
              <a:rPr lang="pt-PT" altLang="de-DE">
                <a:sym typeface="Wingdings" panose="05000000000000000000" pitchFamily="2" charset="2"/>
              </a:rPr>
              <a:t>Mother of Eugénio (Maria ....)</a:t>
            </a:r>
          </a:p>
          <a:p>
            <a:pPr eaLnBrk="0" fontAlgn="base" hangingPunct="0">
              <a:spcBef>
                <a:spcPct val="0"/>
              </a:spcBef>
              <a:spcAft>
                <a:spcPct val="0"/>
              </a:spcAft>
            </a:pPr>
            <a:r>
              <a:rPr lang="pt-PT" sz="1400"/>
              <a:t>Before he married </a:t>
            </a:r>
            <a:br>
              <a:rPr lang="pt-PT" sz="1400"/>
            </a:br>
            <a:r>
              <a:rPr lang="pt-PT" sz="1400"/>
              <a:t>Laura Mendes Leite (de Almeida)</a:t>
            </a:r>
            <a:endParaRPr lang="de-DE" altLang="de-DE" sz="1400">
              <a:ea typeface="Times New Roman" panose="02020603050405020304" pitchFamily="18" charset="0"/>
              <a:cs typeface="Arial" panose="020B0604020202020204" pitchFamily="34" charset="0"/>
              <a:sym typeface="Wingdings" panose="05000000000000000000" pitchFamily="2" charset="2"/>
            </a:endParaRPr>
          </a:p>
        </p:txBody>
      </p:sp>
      <p:sp>
        <p:nvSpPr>
          <p:cNvPr id="74" name="Rectangle 4"/>
          <p:cNvSpPr>
            <a:spLocks noChangeArrowheads="1"/>
          </p:cNvSpPr>
          <p:nvPr/>
        </p:nvSpPr>
        <p:spPr bwMode="auto">
          <a:xfrm>
            <a:off x="10242398" y="3993362"/>
            <a:ext cx="1564742" cy="707886"/>
          </a:xfrm>
          <a:prstGeom prst="rect">
            <a:avLst/>
          </a:prstGeom>
          <a:noFill/>
        </p:spPr>
        <p:txBody>
          <a:bodyPr wrap="square" rtlCol="0">
            <a:spAutoFit/>
          </a:bodyPr>
          <a:lstStyle/>
          <a:p>
            <a:pPr eaLnBrk="0" fontAlgn="base" hangingPunct="0">
              <a:spcBef>
                <a:spcPct val="0"/>
              </a:spcBef>
              <a:spcAft>
                <a:spcPct val="0"/>
              </a:spcAft>
            </a:pPr>
            <a:r>
              <a:rPr lang="pt-PT" sz="1600"/>
              <a:t>da Cunha Senra</a:t>
            </a:r>
            <a:br>
              <a:rPr lang="pt-PT" sz="1600"/>
            </a:br>
            <a:r>
              <a:rPr lang="pt-PT" sz="1200"/>
              <a:t>Ranhados, Luanda</a:t>
            </a:r>
            <a:br>
              <a:rPr lang="pt-PT" sz="1200"/>
            </a:br>
            <a:r>
              <a:rPr lang="pt-PT" sz="1200"/>
              <a:t>Military </a:t>
            </a:r>
            <a:r>
              <a:rPr lang="de-DE" sz="1200" err="1"/>
              <a:t>topographer</a:t>
            </a:r>
            <a:endParaRPr lang="de-DE" altLang="de-DE" sz="1050">
              <a:ea typeface="Times New Roman" panose="02020603050405020304" pitchFamily="18" charset="0"/>
              <a:cs typeface="Arial" panose="020B0604020202020204" pitchFamily="34" charset="0"/>
              <a:sym typeface="Wingdings" panose="05000000000000000000" pitchFamily="2" charset="2"/>
            </a:endParaRPr>
          </a:p>
        </p:txBody>
      </p:sp>
      <p:sp>
        <p:nvSpPr>
          <p:cNvPr id="23" name="Rectangle 4"/>
          <p:cNvSpPr>
            <a:spLocks noChangeArrowheads="1"/>
          </p:cNvSpPr>
          <p:nvPr/>
        </p:nvSpPr>
        <p:spPr bwMode="auto">
          <a:xfrm>
            <a:off x="1730578" y="1440571"/>
            <a:ext cx="2138793" cy="307777"/>
          </a:xfrm>
          <a:prstGeom prst="rect">
            <a:avLst/>
          </a:prstGeom>
          <a:noFill/>
        </p:spPr>
        <p:txBody>
          <a:bodyPr wrap="square" rtlCol="0">
            <a:spAutoFit/>
          </a:bodyPr>
          <a:lstStyle/>
          <a:p>
            <a:pPr eaLnBrk="0" fontAlgn="base" hangingPunct="0">
              <a:spcBef>
                <a:spcPct val="0"/>
              </a:spcBef>
              <a:spcAft>
                <a:spcPct val="0"/>
              </a:spcAft>
            </a:pPr>
            <a:r>
              <a:rPr lang="pt-BR" sz="1400"/>
              <a:t>Dembos Hero, Angola</a:t>
            </a:r>
            <a:endParaRPr lang="de-DE" altLang="de-DE" sz="1400">
              <a:sym typeface="Wingdings" panose="05000000000000000000" pitchFamily="2" charset="2"/>
            </a:endParaRPr>
          </a:p>
        </p:txBody>
      </p:sp>
      <p:sp>
        <p:nvSpPr>
          <p:cNvPr id="26" name="Rectangle 4"/>
          <p:cNvSpPr>
            <a:spLocks noChangeArrowheads="1"/>
          </p:cNvSpPr>
          <p:nvPr/>
        </p:nvSpPr>
        <p:spPr bwMode="auto">
          <a:xfrm>
            <a:off x="8139569" y="1673108"/>
            <a:ext cx="1626162" cy="584775"/>
          </a:xfrm>
          <a:prstGeom prst="rect">
            <a:avLst/>
          </a:prstGeom>
          <a:noFill/>
        </p:spPr>
        <p:txBody>
          <a:bodyPr wrap="square" rtlCol="0">
            <a:spAutoFit/>
          </a:bodyPr>
          <a:lstStyle/>
          <a:p>
            <a:pPr eaLnBrk="0" fontAlgn="base" hangingPunct="0">
              <a:spcBef>
                <a:spcPct val="0"/>
              </a:spcBef>
              <a:spcAft>
                <a:spcPct val="0"/>
              </a:spcAft>
            </a:pPr>
            <a:r>
              <a:rPr lang="pt-PT"/>
              <a:t>Bonita Correia</a:t>
            </a:r>
            <a:br>
              <a:rPr lang="pt-PT"/>
            </a:br>
            <a:r>
              <a:rPr lang="pt-PT" sz="1400"/>
              <a:t>Angola </a:t>
            </a:r>
            <a:endParaRPr lang="de-DE" altLang="de-DE" sz="1100">
              <a:ea typeface="Times New Roman" panose="02020603050405020304" pitchFamily="18" charset="0"/>
              <a:cs typeface="Arial" panose="020B0604020202020204" pitchFamily="34" charset="0"/>
              <a:sym typeface="Wingdings" panose="05000000000000000000" pitchFamily="2" charset="2"/>
            </a:endParaRPr>
          </a:p>
        </p:txBody>
      </p:sp>
      <p:sp>
        <p:nvSpPr>
          <p:cNvPr id="42" name="Rectangle 4"/>
          <p:cNvSpPr>
            <a:spLocks noChangeArrowheads="1"/>
          </p:cNvSpPr>
          <p:nvPr/>
        </p:nvSpPr>
        <p:spPr bwMode="auto">
          <a:xfrm>
            <a:off x="5899953" y="1673108"/>
            <a:ext cx="770072" cy="584775"/>
          </a:xfrm>
          <a:prstGeom prst="rect">
            <a:avLst/>
          </a:prstGeom>
          <a:noFill/>
        </p:spPr>
        <p:txBody>
          <a:bodyPr wrap="square" rtlCol="0">
            <a:spAutoFit/>
          </a:bodyPr>
          <a:lstStyle/>
          <a:p>
            <a:pPr eaLnBrk="0" fontAlgn="base" hangingPunct="0">
              <a:spcBef>
                <a:spcPct val="0"/>
              </a:spcBef>
              <a:spcAft>
                <a:spcPct val="0"/>
              </a:spcAft>
            </a:pPr>
            <a:r>
              <a:rPr lang="pt-PT"/>
              <a:t>Peres</a:t>
            </a:r>
            <a:br>
              <a:rPr lang="pt-PT"/>
            </a:br>
            <a:r>
              <a:rPr lang="pt-PT" sz="1400"/>
              <a:t>Spain </a:t>
            </a:r>
            <a:endParaRPr lang="de-DE" altLang="de-DE" sz="1100">
              <a:ea typeface="Times New Roman" panose="02020603050405020304" pitchFamily="18" charset="0"/>
              <a:cs typeface="Arial" panose="020B0604020202020204" pitchFamily="34" charset="0"/>
              <a:sym typeface="Wingdings" panose="05000000000000000000" pitchFamily="2" charset="2"/>
            </a:endParaRPr>
          </a:p>
        </p:txBody>
      </p:sp>
      <p:cxnSp>
        <p:nvCxnSpPr>
          <p:cNvPr id="55" name="Gewinkelter Verbinder 54"/>
          <p:cNvCxnSpPr>
            <a:stCxn id="45" idx="2"/>
            <a:endCxn id="30" idx="1"/>
          </p:cNvCxnSpPr>
          <p:nvPr/>
        </p:nvCxnSpPr>
        <p:spPr>
          <a:xfrm rot="16200000" flipH="1">
            <a:off x="4677612" y="4485797"/>
            <a:ext cx="1328318" cy="923443"/>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2" name="Grafik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23471" y="4896627"/>
            <a:ext cx="1219584" cy="1701746"/>
          </a:xfrm>
          <a:prstGeom prst="rect">
            <a:avLst/>
          </a:prstGeom>
        </p:spPr>
      </p:pic>
      <p:cxnSp>
        <p:nvCxnSpPr>
          <p:cNvPr id="31" name="Gerader Verbinder 30"/>
          <p:cNvCxnSpPr/>
          <p:nvPr/>
        </p:nvCxnSpPr>
        <p:spPr>
          <a:xfrm>
            <a:off x="2625213" y="2655149"/>
            <a:ext cx="6236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winkelter Verbinder 40"/>
          <p:cNvCxnSpPr>
            <a:stCxn id="51" idx="2"/>
            <a:endCxn id="5" idx="0"/>
          </p:cNvCxnSpPr>
          <p:nvPr/>
        </p:nvCxnSpPr>
        <p:spPr>
          <a:xfrm rot="5400000">
            <a:off x="2263957" y="3330969"/>
            <a:ext cx="1351580" cy="1192"/>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r Verbinder 46"/>
          <p:cNvCxnSpPr>
            <a:stCxn id="25" idx="3"/>
            <a:endCxn id="32" idx="1"/>
          </p:cNvCxnSpPr>
          <p:nvPr/>
        </p:nvCxnSpPr>
        <p:spPr>
          <a:xfrm>
            <a:off x="4142190" y="4285750"/>
            <a:ext cx="1589728"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28" name="Gruppieren 27"/>
          <p:cNvGrpSpPr/>
          <p:nvPr/>
        </p:nvGrpSpPr>
        <p:grpSpPr>
          <a:xfrm>
            <a:off x="7316007" y="1792645"/>
            <a:ext cx="499874" cy="345701"/>
            <a:chOff x="6552841" y="767991"/>
            <a:chExt cx="499874" cy="345701"/>
          </a:xfrm>
        </p:grpSpPr>
        <p:pic>
          <p:nvPicPr>
            <p:cNvPr id="29" name="Grafik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9594" y="810525"/>
              <a:ext cx="427248" cy="267030"/>
            </a:xfrm>
            <a:prstGeom prst="rect">
              <a:avLst/>
            </a:prstGeom>
            <a:ln w="12700">
              <a:noFill/>
            </a:ln>
          </p:spPr>
        </p:pic>
        <p:sp>
          <p:nvSpPr>
            <p:cNvPr id="33" name="Rechteck 32"/>
            <p:cNvSpPr/>
            <p:nvPr/>
          </p:nvSpPr>
          <p:spPr>
            <a:xfrm>
              <a:off x="6757248" y="101927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p:cNvSpPr/>
            <p:nvPr/>
          </p:nvSpPr>
          <p:spPr>
            <a:xfrm>
              <a:off x="6958293"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p:cNvSpPr/>
            <p:nvPr/>
          </p:nvSpPr>
          <p:spPr>
            <a:xfrm>
              <a:off x="6552841"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p:cNvSpPr/>
            <p:nvPr/>
          </p:nvSpPr>
          <p:spPr>
            <a:xfrm>
              <a:off x="6757248" y="767991"/>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7" name="Gruppieren 36"/>
          <p:cNvGrpSpPr/>
          <p:nvPr/>
        </p:nvGrpSpPr>
        <p:grpSpPr>
          <a:xfrm>
            <a:off x="9561321" y="4027104"/>
            <a:ext cx="499874" cy="345701"/>
            <a:chOff x="6552841" y="767991"/>
            <a:chExt cx="499874" cy="345701"/>
          </a:xfrm>
        </p:grpSpPr>
        <p:pic>
          <p:nvPicPr>
            <p:cNvPr id="39" name="Grafik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9594" y="810525"/>
              <a:ext cx="427248" cy="267030"/>
            </a:xfrm>
            <a:prstGeom prst="rect">
              <a:avLst/>
            </a:prstGeom>
            <a:ln w="12700">
              <a:noFill/>
            </a:ln>
          </p:spPr>
        </p:pic>
        <p:sp>
          <p:nvSpPr>
            <p:cNvPr id="40" name="Rechteck 39"/>
            <p:cNvSpPr/>
            <p:nvPr/>
          </p:nvSpPr>
          <p:spPr>
            <a:xfrm>
              <a:off x="6757248" y="101927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p:cNvSpPr/>
            <p:nvPr/>
          </p:nvSpPr>
          <p:spPr>
            <a:xfrm>
              <a:off x="6958293"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p:cNvSpPr/>
            <p:nvPr/>
          </p:nvSpPr>
          <p:spPr>
            <a:xfrm>
              <a:off x="6552841"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p:cNvSpPr/>
            <p:nvPr/>
          </p:nvSpPr>
          <p:spPr>
            <a:xfrm>
              <a:off x="6757248" y="767991"/>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59" name="Picture 2" descr="Ayub Irawan photos, images, assets | Adobe Stock">
            <a:hlinkClick r:id="rId9" action="ppaction://hlinksldjump"/>
          </p:cNvPr>
          <p:cNvPicPr>
            <a:picLocks noChangeAspect="1" noChangeArrowheads="1"/>
          </p:cNvPicPr>
          <p:nvPr/>
        </p:nvPicPr>
        <p:blipFill rotWithShape="1">
          <a:blip r:embed="rId10" cstate="print">
            <a:duotone>
              <a:prstClr val="black"/>
              <a:schemeClr val="accent3">
                <a:tint val="45000"/>
                <a:satMod val="400000"/>
              </a:schemeClr>
            </a:duotone>
            <a:extLst>
              <a:ext uri="{28A0092B-C50C-407E-A947-70E740481C1C}">
                <a14:useLocalDpi xmlns:a14="http://schemas.microsoft.com/office/drawing/2010/main" val="0"/>
              </a:ext>
            </a:extLst>
          </a:blip>
          <a:srcRect l="-26"/>
          <a:stretch/>
        </p:blipFill>
        <p:spPr bwMode="auto">
          <a:xfrm>
            <a:off x="55182" y="6311867"/>
            <a:ext cx="349226" cy="349135"/>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2"/>
          </p:nvPr>
        </p:nvSpPr>
        <p:spPr>
          <a:xfrm>
            <a:off x="7691985" y="6356354"/>
            <a:ext cx="2743200" cy="365125"/>
          </a:xfrm>
        </p:spPr>
        <p:txBody>
          <a:bodyPr/>
          <a:lstStyle/>
          <a:p>
            <a:fld id="{67EAFDB1-F3D4-4863-BCEA-E13DF22AE5EF}" type="slidenum">
              <a:rPr lang="de-DE" smtClean="0"/>
              <a:t>27</a:t>
            </a:fld>
            <a:endParaRPr lang="de-DE"/>
          </a:p>
        </p:txBody>
      </p:sp>
      <p:sp>
        <p:nvSpPr>
          <p:cNvPr id="5" name="Rechteck 4"/>
          <p:cNvSpPr/>
          <p:nvPr/>
        </p:nvSpPr>
        <p:spPr>
          <a:xfrm>
            <a:off x="2903333" y="4007355"/>
            <a:ext cx="71635" cy="71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tangle 4"/>
          <p:cNvSpPr>
            <a:spLocks noChangeArrowheads="1"/>
          </p:cNvSpPr>
          <p:nvPr/>
        </p:nvSpPr>
        <p:spPr bwMode="auto">
          <a:xfrm>
            <a:off x="9172142" y="3630986"/>
            <a:ext cx="1286661" cy="461665"/>
          </a:xfrm>
          <a:prstGeom prst="rect">
            <a:avLst/>
          </a:prstGeom>
          <a:noFill/>
        </p:spPr>
        <p:txBody>
          <a:bodyPr wrap="square" rtlCol="0">
            <a:spAutoFit/>
          </a:bodyPr>
          <a:lstStyle/>
          <a:p>
            <a:pPr algn="ctr" eaLnBrk="0" fontAlgn="base" hangingPunct="0">
              <a:spcBef>
                <a:spcPct val="0"/>
              </a:spcBef>
              <a:spcAft>
                <a:spcPct val="0"/>
              </a:spcAft>
            </a:pPr>
            <a:r>
              <a:rPr lang="pt-PT" sz="1200"/>
              <a:t>2nd relationship</a:t>
            </a:r>
          </a:p>
          <a:p>
            <a:pPr algn="ctr" eaLnBrk="0" fontAlgn="base" hangingPunct="0">
              <a:spcBef>
                <a:spcPct val="0"/>
              </a:spcBef>
              <a:spcAft>
                <a:spcPct val="0"/>
              </a:spcAft>
            </a:pPr>
            <a:r>
              <a:rPr lang="pt-PT" sz="1200"/>
              <a:t>1st marriage</a:t>
            </a:r>
            <a:endParaRPr lang="de-DE" altLang="de-DE" sz="1050">
              <a:ea typeface="Times New Roman" panose="02020603050405020304" pitchFamily="18" charset="0"/>
              <a:cs typeface="Arial" panose="020B0604020202020204" pitchFamily="34" charset="0"/>
              <a:sym typeface="Wingdings" panose="05000000000000000000" pitchFamily="2" charset="2"/>
            </a:endParaRPr>
          </a:p>
        </p:txBody>
      </p:sp>
      <p:sp>
        <p:nvSpPr>
          <p:cNvPr id="45" name="Rectangle 4"/>
          <p:cNvSpPr>
            <a:spLocks noChangeArrowheads="1"/>
          </p:cNvSpPr>
          <p:nvPr/>
        </p:nvSpPr>
        <p:spPr bwMode="auto">
          <a:xfrm>
            <a:off x="4373669" y="3821695"/>
            <a:ext cx="1012762" cy="461665"/>
          </a:xfrm>
          <a:prstGeom prst="rect">
            <a:avLst/>
          </a:prstGeom>
          <a:noFill/>
        </p:spPr>
        <p:txBody>
          <a:bodyPr wrap="square" rtlCol="0">
            <a:spAutoFit/>
          </a:bodyPr>
          <a:lstStyle/>
          <a:p>
            <a:pPr algn="ctr" eaLnBrk="0" fontAlgn="base" hangingPunct="0">
              <a:spcBef>
                <a:spcPct val="0"/>
              </a:spcBef>
              <a:spcAft>
                <a:spcPct val="0"/>
              </a:spcAft>
            </a:pPr>
            <a:r>
              <a:rPr lang="pt-PT" sz="1200"/>
              <a:t>1st relationship</a:t>
            </a:r>
            <a:endParaRPr lang="de-DE" altLang="de-DE" sz="1050">
              <a:ea typeface="Times New Roman" panose="02020603050405020304" pitchFamily="18" charset="0"/>
              <a:cs typeface="Arial" panose="020B0604020202020204" pitchFamily="34" charset="0"/>
              <a:sym typeface="Wingdings" panose="05000000000000000000" pitchFamily="2" charset="2"/>
            </a:endParaRPr>
          </a:p>
        </p:txBody>
      </p:sp>
      <p:sp>
        <p:nvSpPr>
          <p:cNvPr id="51" name="Rectangle 4"/>
          <p:cNvSpPr>
            <a:spLocks noChangeArrowheads="1"/>
          </p:cNvSpPr>
          <p:nvPr/>
        </p:nvSpPr>
        <p:spPr bwMode="auto">
          <a:xfrm>
            <a:off x="2433962" y="2194110"/>
            <a:ext cx="1012762" cy="461665"/>
          </a:xfrm>
          <a:prstGeom prst="rect">
            <a:avLst/>
          </a:prstGeom>
          <a:noFill/>
        </p:spPr>
        <p:txBody>
          <a:bodyPr wrap="square" rtlCol="0">
            <a:spAutoFit/>
          </a:bodyPr>
          <a:lstStyle/>
          <a:p>
            <a:pPr algn="ctr" eaLnBrk="0" fontAlgn="base" hangingPunct="0">
              <a:spcBef>
                <a:spcPct val="0"/>
              </a:spcBef>
              <a:spcAft>
                <a:spcPct val="0"/>
              </a:spcAft>
            </a:pPr>
            <a:r>
              <a:rPr lang="pt-PT" sz="1200"/>
              <a:t>1st relationship</a:t>
            </a:r>
            <a:endParaRPr lang="de-DE" altLang="de-DE" sz="1050">
              <a:ea typeface="Times New Roman" panose="02020603050405020304" pitchFamily="18" charset="0"/>
              <a:cs typeface="Arial" panose="020B0604020202020204" pitchFamily="34" charset="0"/>
              <a:sym typeface="Wingdings" panose="05000000000000000000" pitchFamily="2" charset="2"/>
            </a:endParaRPr>
          </a:p>
        </p:txBody>
      </p:sp>
      <p:sp>
        <p:nvSpPr>
          <p:cNvPr id="54" name="Rechteck 53"/>
          <p:cNvSpPr/>
          <p:nvPr/>
        </p:nvSpPr>
        <p:spPr>
          <a:xfrm>
            <a:off x="7511748" y="4006447"/>
            <a:ext cx="71635" cy="71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6" name="Gewinkelter Verbinder 55"/>
          <p:cNvCxnSpPr>
            <a:stCxn id="29" idx="2"/>
            <a:endCxn id="54" idx="0"/>
          </p:cNvCxnSpPr>
          <p:nvPr/>
        </p:nvCxnSpPr>
        <p:spPr>
          <a:xfrm rot="16200000" flipH="1">
            <a:off x="6594856" y="3053737"/>
            <a:ext cx="1904238" cy="1182"/>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56"/>
          <p:cNvCxnSpPr>
            <a:endCxn id="35" idx="1"/>
          </p:cNvCxnSpPr>
          <p:nvPr/>
        </p:nvCxnSpPr>
        <p:spPr>
          <a:xfrm>
            <a:off x="6670025" y="1963896"/>
            <a:ext cx="645982" cy="15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57"/>
          <p:cNvCxnSpPr>
            <a:stCxn id="34" idx="3"/>
            <a:endCxn id="26" idx="1"/>
          </p:cNvCxnSpPr>
          <p:nvPr/>
        </p:nvCxnSpPr>
        <p:spPr>
          <a:xfrm>
            <a:off x="7815881" y="1965495"/>
            <a:ext cx="323688"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45"/>
          <p:cNvCxnSpPr>
            <a:stCxn id="48" idx="3"/>
          </p:cNvCxnSpPr>
          <p:nvPr/>
        </p:nvCxnSpPr>
        <p:spPr>
          <a:xfrm>
            <a:off x="10061195" y="4199954"/>
            <a:ext cx="213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60"/>
          <p:cNvCxnSpPr/>
          <p:nvPr/>
        </p:nvCxnSpPr>
        <p:spPr>
          <a:xfrm flipV="1">
            <a:off x="9330489" y="4202445"/>
            <a:ext cx="230832" cy="2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7978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6229879" y="698894"/>
            <a:ext cx="4878531" cy="800219"/>
          </a:xfrm>
          <a:prstGeom prst="rect">
            <a:avLst/>
          </a:prstGeom>
          <a:noFill/>
        </p:spPr>
        <p:txBody>
          <a:bodyPr wrap="square" rtlCol="0">
            <a:spAutoFit/>
          </a:bodyPr>
          <a:lstStyle/>
          <a:p>
            <a:r>
              <a:rPr lang="en-GB" b="1"/>
              <a:t>Maria José </a:t>
            </a:r>
            <a:r>
              <a:rPr lang="en-GB"/>
              <a:t>Machado de </a:t>
            </a:r>
            <a:r>
              <a:rPr lang="en-GB" err="1"/>
              <a:t>Carvalho</a:t>
            </a:r>
            <a:r>
              <a:rPr lang="en-GB" b="1"/>
              <a:t> </a:t>
            </a:r>
            <a:r>
              <a:rPr lang="en-GB"/>
              <a:t>(Morbey)</a:t>
            </a:r>
            <a:r>
              <a:rPr lang="en-GB" sz="1000"/>
              <a:t> (81)</a:t>
            </a:r>
            <a:endParaRPr lang="de-DE" sz="1000"/>
          </a:p>
          <a:p>
            <a:r>
              <a:rPr lang="en-GB" sz="1400"/>
              <a:t>b 19.04.1934 Huambo, d 08.06.2015 Lisboa, St. António dos </a:t>
            </a:r>
            <a:r>
              <a:rPr lang="en-GB" sz="1400" err="1"/>
              <a:t>Cavaleiros</a:t>
            </a:r>
            <a:endParaRPr lang="de-DE" sz="1400"/>
          </a:p>
        </p:txBody>
      </p:sp>
      <p:sp>
        <p:nvSpPr>
          <p:cNvPr id="11" name="Rechteck 10"/>
          <p:cNvSpPr/>
          <p:nvPr/>
        </p:nvSpPr>
        <p:spPr>
          <a:xfrm>
            <a:off x="6820961" y="1701615"/>
            <a:ext cx="4787933" cy="584775"/>
          </a:xfrm>
          <a:prstGeom prst="rect">
            <a:avLst/>
          </a:prstGeom>
        </p:spPr>
        <p:txBody>
          <a:bodyPr wrap="square">
            <a:spAutoFit/>
          </a:bodyPr>
          <a:lstStyle/>
          <a:p>
            <a:pPr hangingPunct="0"/>
            <a:r>
              <a:rPr lang="en-GB" b="1"/>
              <a:t>Guilherme José </a:t>
            </a:r>
            <a:r>
              <a:rPr lang="en-GB"/>
              <a:t>(Machado de </a:t>
            </a:r>
            <a:r>
              <a:rPr lang="en-GB" err="1"/>
              <a:t>Carvalho</a:t>
            </a:r>
            <a:r>
              <a:rPr lang="en-GB"/>
              <a:t>) Morbey </a:t>
            </a:r>
          </a:p>
          <a:p>
            <a:pPr hangingPunct="0"/>
            <a:r>
              <a:rPr lang="en-GB" sz="1400"/>
              <a:t>30.05.1956 Lobito, since 1976 living in Germany</a:t>
            </a:r>
            <a:endParaRPr lang="de-DE" sz="1400"/>
          </a:p>
        </p:txBody>
      </p:sp>
      <p:sp>
        <p:nvSpPr>
          <p:cNvPr id="16" name="Rectangle 4"/>
          <p:cNvSpPr>
            <a:spLocks noChangeArrowheads="1"/>
          </p:cNvSpPr>
          <p:nvPr/>
        </p:nvSpPr>
        <p:spPr bwMode="auto">
          <a:xfrm>
            <a:off x="6820961" y="3343584"/>
            <a:ext cx="4275666" cy="584775"/>
          </a:xfrm>
          <a:prstGeom prst="rect">
            <a:avLst/>
          </a:prstGeom>
          <a:noFill/>
        </p:spPr>
        <p:txBody>
          <a:bodyPr wrap="square" rtlCol="0">
            <a:spAutoFit/>
          </a:bodyPr>
          <a:lstStyle/>
          <a:p>
            <a:pPr lvl="0" eaLnBrk="0" fontAlgn="base" hangingPunct="0">
              <a:spcBef>
                <a:spcPct val="0"/>
              </a:spcBef>
              <a:spcAft>
                <a:spcPct val="0"/>
              </a:spcAft>
            </a:pPr>
            <a:r>
              <a:rPr lang="pt-PT"/>
              <a:t>Guiomar </a:t>
            </a:r>
            <a:r>
              <a:rPr lang="pt-PT" b="1"/>
              <a:t>Patrícia</a:t>
            </a:r>
            <a:r>
              <a:rPr lang="pt-PT"/>
              <a:t> Ribeiro Bartholo Morbey</a:t>
            </a:r>
            <a:br>
              <a:rPr lang="pt-PT" sz="1400"/>
            </a:br>
            <a:r>
              <a:rPr lang="pt-PT" sz="1400"/>
              <a:t>b 27.01.1963 Lisbon, Medicin Reporter </a:t>
            </a:r>
            <a:endParaRPr lang="en-GB" altLang="de-DE" sz="1100">
              <a:ea typeface="Times New Roman" panose="02020603050405020304" pitchFamily="18" charset="0"/>
              <a:cs typeface="Arial" panose="020B0604020202020204" pitchFamily="34" charset="0"/>
            </a:endParaRPr>
          </a:p>
        </p:txBody>
      </p:sp>
      <p:sp>
        <p:nvSpPr>
          <p:cNvPr id="32" name="Rectangle 4"/>
          <p:cNvSpPr>
            <a:spLocks noChangeArrowheads="1"/>
          </p:cNvSpPr>
          <p:nvPr/>
        </p:nvSpPr>
        <p:spPr bwMode="auto">
          <a:xfrm>
            <a:off x="93073" y="730875"/>
            <a:ext cx="4587321" cy="800219"/>
          </a:xfrm>
          <a:prstGeom prst="rect">
            <a:avLst/>
          </a:prstGeom>
          <a:noFill/>
        </p:spPr>
        <p:txBody>
          <a:bodyPr wrap="square" rtlCol="0">
            <a:spAutoFit/>
          </a:bodyPr>
          <a:lstStyle/>
          <a:p>
            <a:pPr eaLnBrk="0" fontAlgn="base" hangingPunct="0">
              <a:spcBef>
                <a:spcPct val="0"/>
              </a:spcBef>
              <a:spcAft>
                <a:spcPct val="0"/>
              </a:spcAft>
            </a:pPr>
            <a:r>
              <a:rPr lang="en-GB" b="1">
                <a:hlinkClick r:id="rId2" action="ppaction://hlinksldjump"/>
              </a:rPr>
              <a:t>Guilherme </a:t>
            </a:r>
            <a:r>
              <a:rPr lang="en-GB">
                <a:hlinkClick r:id="rId2" action="ppaction://hlinksldjump"/>
              </a:rPr>
              <a:t>Reginald Peres </a:t>
            </a:r>
            <a:r>
              <a:rPr lang="en-GB" b="1">
                <a:hlinkClick r:id="rId2" action="ppaction://hlinksldjump"/>
              </a:rPr>
              <a:t>Morbey</a:t>
            </a:r>
            <a:r>
              <a:rPr lang="en-GB" sz="1000">
                <a:hlinkClick r:id="rId2" action="ppaction://hlinksldjump"/>
              </a:rPr>
              <a:t> </a:t>
            </a:r>
            <a:r>
              <a:rPr lang="en-GB" sz="1000"/>
              <a:t>(68)</a:t>
            </a:r>
            <a:endParaRPr lang="en-GB" sz="1000" b="1"/>
          </a:p>
          <a:p>
            <a:pPr eaLnBrk="0" fontAlgn="base" hangingPunct="0">
              <a:spcBef>
                <a:spcPct val="0"/>
              </a:spcBef>
              <a:spcAft>
                <a:spcPct val="0"/>
              </a:spcAft>
            </a:pPr>
            <a:r>
              <a:rPr lang="en-GB" sz="1400"/>
              <a:t>b 13.04.1933, </a:t>
            </a:r>
            <a:r>
              <a:rPr lang="en-GB" sz="1400" err="1"/>
              <a:t>Cazombo</a:t>
            </a:r>
            <a:r>
              <a:rPr lang="en-GB" sz="1400"/>
              <a:t>, d 29.10.2001 </a:t>
            </a:r>
            <a:r>
              <a:rPr lang="en-GB" sz="1400" err="1"/>
              <a:t>Setúbal</a:t>
            </a:r>
            <a:br>
              <a:rPr lang="en-GB" sz="1400"/>
            </a:br>
            <a:r>
              <a:rPr lang="en-GB" sz="1400"/>
              <a:t>Most time Lobito and </a:t>
            </a:r>
            <a:r>
              <a:rPr lang="en-GB" sz="1400" err="1"/>
              <a:t>Setúbal</a:t>
            </a:r>
            <a:endParaRPr lang="de-DE" altLang="de-DE" sz="1100">
              <a:ea typeface="Times New Roman" panose="02020603050405020304" pitchFamily="18" charset="0"/>
              <a:cs typeface="Arial" panose="020B0604020202020204" pitchFamily="34" charset="0"/>
              <a:sym typeface="Wingdings" panose="05000000000000000000" pitchFamily="2" charset="2"/>
            </a:endParaRPr>
          </a:p>
        </p:txBody>
      </p:sp>
      <p:sp>
        <p:nvSpPr>
          <p:cNvPr id="48" name="Rectangle 4"/>
          <p:cNvSpPr>
            <a:spLocks noChangeArrowheads="1"/>
          </p:cNvSpPr>
          <p:nvPr/>
        </p:nvSpPr>
        <p:spPr bwMode="auto">
          <a:xfrm>
            <a:off x="6820961" y="4873094"/>
            <a:ext cx="4734684" cy="800219"/>
          </a:xfrm>
          <a:prstGeom prst="rect">
            <a:avLst/>
          </a:prstGeom>
          <a:noFill/>
        </p:spPr>
        <p:txBody>
          <a:bodyPr wrap="square" rtlCol="0">
            <a:spAutoFit/>
          </a:bodyPr>
          <a:lstStyle/>
          <a:p>
            <a:r>
              <a:rPr lang="en-GB" b="1"/>
              <a:t>João </a:t>
            </a:r>
            <a:r>
              <a:rPr lang="en-GB"/>
              <a:t>Carlos</a:t>
            </a:r>
            <a:r>
              <a:rPr lang="en-GB" b="1"/>
              <a:t> </a:t>
            </a:r>
            <a:r>
              <a:rPr lang="en-GB" err="1"/>
              <a:t>Rebelo</a:t>
            </a:r>
            <a:r>
              <a:rPr lang="en-GB"/>
              <a:t> Cabral Morbey</a:t>
            </a:r>
            <a:r>
              <a:rPr lang="en-GB" sz="1400"/>
              <a:t> </a:t>
            </a:r>
            <a:br>
              <a:rPr lang="en-GB" sz="1400"/>
            </a:br>
            <a:r>
              <a:rPr lang="en-GB" sz="1400"/>
              <a:t>b 05.02.1974 Lobito, </a:t>
            </a:r>
            <a:r>
              <a:rPr lang="en-GB" sz="1400" err="1"/>
              <a:t>Setúbal</a:t>
            </a:r>
            <a:r>
              <a:rPr lang="en-GB" sz="1400"/>
              <a:t> pastry chef, </a:t>
            </a:r>
            <a:br>
              <a:rPr lang="en-GB" sz="1400"/>
            </a:br>
            <a:r>
              <a:rPr lang="en-GB" sz="1400"/>
              <a:t>motorbikes representative</a:t>
            </a:r>
            <a:endParaRPr lang="de-DE" sz="1400"/>
          </a:p>
        </p:txBody>
      </p:sp>
      <p:cxnSp>
        <p:nvCxnSpPr>
          <p:cNvPr id="68" name="Gewinkelter Verbinder 67"/>
          <p:cNvCxnSpPr>
            <a:stCxn id="63" idx="2"/>
            <a:endCxn id="11" idx="1"/>
          </p:cNvCxnSpPr>
          <p:nvPr/>
        </p:nvCxnSpPr>
        <p:spPr>
          <a:xfrm rot="16200000" flipH="1">
            <a:off x="5121961" y="295002"/>
            <a:ext cx="890217" cy="2507783"/>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3718015" y="65259"/>
            <a:ext cx="1146211" cy="738664"/>
          </a:xfrm>
          <a:prstGeom prst="rect">
            <a:avLst/>
          </a:prstGeom>
          <a:noFill/>
        </p:spPr>
        <p:txBody>
          <a:bodyPr wrap="none" rtlCol="0">
            <a:spAutoFit/>
          </a:bodyPr>
          <a:lstStyle/>
          <a:p>
            <a:pPr algn="ctr"/>
            <a:r>
              <a:rPr lang="de-DE" sz="1400"/>
              <a:t>1st. </a:t>
            </a:r>
            <a:r>
              <a:rPr lang="de-DE" sz="1400" err="1"/>
              <a:t>marriage</a:t>
            </a:r>
            <a:br>
              <a:rPr lang="de-DE" sz="1400"/>
            </a:br>
            <a:r>
              <a:rPr lang="de-DE" sz="1400"/>
              <a:t>3.09.1955 </a:t>
            </a:r>
            <a:br>
              <a:rPr lang="de-DE" sz="1400"/>
            </a:br>
            <a:r>
              <a:rPr lang="de-DE" sz="1400" err="1"/>
              <a:t>Lobito</a:t>
            </a:r>
            <a:endParaRPr lang="de-DE" sz="1400"/>
          </a:p>
        </p:txBody>
      </p:sp>
      <p:sp>
        <p:nvSpPr>
          <p:cNvPr id="43" name="Textfeld 42"/>
          <p:cNvSpPr txBox="1"/>
          <p:nvPr/>
        </p:nvSpPr>
        <p:spPr>
          <a:xfrm>
            <a:off x="6229879" y="2672129"/>
            <a:ext cx="4437995" cy="584775"/>
          </a:xfrm>
          <a:prstGeom prst="rect">
            <a:avLst/>
          </a:prstGeom>
          <a:noFill/>
        </p:spPr>
        <p:txBody>
          <a:bodyPr wrap="square" rtlCol="0">
            <a:spAutoFit/>
          </a:bodyPr>
          <a:lstStyle/>
          <a:p>
            <a:r>
              <a:rPr lang="en-GB" b="1"/>
              <a:t>Maria Alice </a:t>
            </a:r>
            <a:r>
              <a:rPr lang="en-GB"/>
              <a:t>Ribeiro </a:t>
            </a:r>
            <a:r>
              <a:rPr lang="en-GB" err="1"/>
              <a:t>Bartholo</a:t>
            </a:r>
            <a:r>
              <a:rPr lang="en-GB" sz="1000"/>
              <a:t> (65)</a:t>
            </a:r>
          </a:p>
          <a:p>
            <a:r>
              <a:rPr lang="en-GB" sz="1400"/>
              <a:t> b 1943 </a:t>
            </a:r>
            <a:r>
              <a:rPr lang="en-GB" sz="1400" err="1"/>
              <a:t>Catumbela</a:t>
            </a:r>
            <a:r>
              <a:rPr lang="en-GB" sz="1400"/>
              <a:t>, d 2008 </a:t>
            </a:r>
            <a:r>
              <a:rPr lang="en-GB" sz="1400" err="1"/>
              <a:t>Cascais</a:t>
            </a:r>
            <a:endParaRPr lang="de-DE" sz="1400"/>
          </a:p>
        </p:txBody>
      </p:sp>
      <p:sp>
        <p:nvSpPr>
          <p:cNvPr id="44" name="Textfeld 43"/>
          <p:cNvSpPr txBox="1"/>
          <p:nvPr/>
        </p:nvSpPr>
        <p:spPr>
          <a:xfrm>
            <a:off x="3319374" y="2153604"/>
            <a:ext cx="1683986" cy="523220"/>
          </a:xfrm>
          <a:prstGeom prst="rect">
            <a:avLst/>
          </a:prstGeom>
          <a:noFill/>
        </p:spPr>
        <p:txBody>
          <a:bodyPr wrap="none" rtlCol="0">
            <a:spAutoFit/>
          </a:bodyPr>
          <a:lstStyle/>
          <a:p>
            <a:pPr algn="ctr"/>
            <a:r>
              <a:rPr lang="de-DE" sz="1400"/>
              <a:t>2nd. </a:t>
            </a:r>
            <a:r>
              <a:rPr lang="de-DE" sz="1400" err="1"/>
              <a:t>Marriage</a:t>
            </a:r>
            <a:br>
              <a:rPr lang="de-DE" sz="1400"/>
            </a:br>
            <a:r>
              <a:rPr lang="de-DE" sz="1400"/>
              <a:t>1962 </a:t>
            </a:r>
            <a:r>
              <a:rPr lang="de-DE" sz="1400" err="1"/>
              <a:t>Setúbal</a:t>
            </a:r>
            <a:r>
              <a:rPr lang="de-DE" sz="1400"/>
              <a:t> </a:t>
            </a:r>
            <a:r>
              <a:rPr lang="de-DE" sz="1400" err="1"/>
              <a:t>Lobito</a:t>
            </a:r>
            <a:endParaRPr lang="de-DE" sz="1400"/>
          </a:p>
        </p:txBody>
      </p:sp>
      <p:sp>
        <p:nvSpPr>
          <p:cNvPr id="45" name="Textfeld 44"/>
          <p:cNvSpPr txBox="1"/>
          <p:nvPr/>
        </p:nvSpPr>
        <p:spPr>
          <a:xfrm>
            <a:off x="6229879" y="4033547"/>
            <a:ext cx="4437995" cy="584775"/>
          </a:xfrm>
          <a:prstGeom prst="rect">
            <a:avLst/>
          </a:prstGeom>
          <a:noFill/>
        </p:spPr>
        <p:txBody>
          <a:bodyPr wrap="square" rtlCol="0">
            <a:spAutoFit/>
          </a:bodyPr>
          <a:lstStyle/>
          <a:p>
            <a:r>
              <a:rPr lang="en-GB" b="1"/>
              <a:t>Nair</a:t>
            </a:r>
            <a:r>
              <a:rPr lang="en-GB"/>
              <a:t> (</a:t>
            </a:r>
            <a:r>
              <a:rPr lang="en-GB" err="1"/>
              <a:t>Bébé</a:t>
            </a:r>
            <a:r>
              <a:rPr lang="en-GB"/>
              <a:t>) </a:t>
            </a:r>
            <a:r>
              <a:rPr lang="en-GB" err="1"/>
              <a:t>Braz</a:t>
            </a:r>
            <a:r>
              <a:rPr lang="en-GB"/>
              <a:t> </a:t>
            </a:r>
            <a:r>
              <a:rPr lang="en-GB" err="1"/>
              <a:t>Rebelo</a:t>
            </a:r>
            <a:r>
              <a:rPr lang="en-GB"/>
              <a:t> Cabral (Morbey)</a:t>
            </a:r>
          </a:p>
          <a:p>
            <a:r>
              <a:rPr lang="en-GB" sz="1400"/>
              <a:t>b </a:t>
            </a:r>
            <a:r>
              <a:rPr lang="en-GB" sz="1400" err="1"/>
              <a:t>Benguela</a:t>
            </a:r>
            <a:r>
              <a:rPr lang="en-GB" sz="1400"/>
              <a:t>, d </a:t>
            </a:r>
            <a:r>
              <a:rPr lang="en-GB" sz="1400" err="1"/>
              <a:t>Setúbal</a:t>
            </a:r>
            <a:endParaRPr lang="de-DE" sz="1400"/>
          </a:p>
        </p:txBody>
      </p:sp>
      <p:sp>
        <p:nvSpPr>
          <p:cNvPr id="46" name="Textfeld 45"/>
          <p:cNvSpPr txBox="1"/>
          <p:nvPr/>
        </p:nvSpPr>
        <p:spPr>
          <a:xfrm>
            <a:off x="919385" y="6286026"/>
            <a:ext cx="3957412" cy="584775"/>
          </a:xfrm>
          <a:prstGeom prst="rect">
            <a:avLst/>
          </a:prstGeom>
          <a:noFill/>
        </p:spPr>
        <p:txBody>
          <a:bodyPr wrap="square" rtlCol="0">
            <a:spAutoFit/>
          </a:bodyPr>
          <a:lstStyle/>
          <a:p>
            <a:r>
              <a:rPr lang="en-GB" b="1"/>
              <a:t>Ana Bela </a:t>
            </a:r>
            <a:r>
              <a:rPr lang="en-GB"/>
              <a:t>de </a:t>
            </a:r>
            <a:r>
              <a:rPr lang="en-GB" err="1"/>
              <a:t>Pádua</a:t>
            </a:r>
            <a:r>
              <a:rPr lang="en-GB"/>
              <a:t> e Silva </a:t>
            </a:r>
            <a:r>
              <a:rPr lang="en-GB" err="1"/>
              <a:t>Rola</a:t>
            </a:r>
            <a:r>
              <a:rPr lang="en-GB"/>
              <a:t> (Morbey)</a:t>
            </a:r>
          </a:p>
          <a:p>
            <a:r>
              <a:rPr lang="en-GB" sz="1400"/>
              <a:t>b Lobito, no children</a:t>
            </a:r>
            <a:endParaRPr lang="de-DE" sz="1400"/>
          </a:p>
        </p:txBody>
      </p:sp>
      <p:sp>
        <p:nvSpPr>
          <p:cNvPr id="47" name="Textfeld 46"/>
          <p:cNvSpPr txBox="1"/>
          <p:nvPr/>
        </p:nvSpPr>
        <p:spPr>
          <a:xfrm>
            <a:off x="3359711" y="3904974"/>
            <a:ext cx="1680718" cy="523220"/>
          </a:xfrm>
          <a:prstGeom prst="rect">
            <a:avLst/>
          </a:prstGeom>
          <a:noFill/>
        </p:spPr>
        <p:txBody>
          <a:bodyPr wrap="none" rtlCol="0">
            <a:spAutoFit/>
          </a:bodyPr>
          <a:lstStyle/>
          <a:p>
            <a:pPr algn="ctr"/>
            <a:r>
              <a:rPr lang="de-DE" sz="1400"/>
              <a:t>3rd. </a:t>
            </a:r>
            <a:r>
              <a:rPr lang="de-DE" sz="1400" err="1"/>
              <a:t>Marriage</a:t>
            </a:r>
            <a:br>
              <a:rPr lang="de-DE" sz="1400"/>
            </a:br>
            <a:r>
              <a:rPr lang="de-DE" sz="1400"/>
              <a:t>1971 </a:t>
            </a:r>
            <a:r>
              <a:rPr lang="de-DE" sz="1400" err="1"/>
              <a:t>Lobito</a:t>
            </a:r>
            <a:r>
              <a:rPr lang="de-DE" sz="1400"/>
              <a:t>, </a:t>
            </a:r>
            <a:r>
              <a:rPr lang="de-DE" sz="1400" err="1"/>
              <a:t>Setúbal</a:t>
            </a:r>
            <a:endParaRPr lang="de-DE" sz="1400"/>
          </a:p>
        </p:txBody>
      </p:sp>
      <p:sp>
        <p:nvSpPr>
          <p:cNvPr id="50" name="Textfeld 49"/>
          <p:cNvSpPr txBox="1"/>
          <p:nvPr/>
        </p:nvSpPr>
        <p:spPr>
          <a:xfrm>
            <a:off x="-54664" y="5496992"/>
            <a:ext cx="1182631" cy="738664"/>
          </a:xfrm>
          <a:prstGeom prst="rect">
            <a:avLst/>
          </a:prstGeom>
          <a:noFill/>
        </p:spPr>
        <p:txBody>
          <a:bodyPr wrap="none" rtlCol="0">
            <a:spAutoFit/>
          </a:bodyPr>
          <a:lstStyle/>
          <a:p>
            <a:pPr algn="ctr"/>
            <a:r>
              <a:rPr lang="de-DE" sz="1400"/>
              <a:t>4rd. </a:t>
            </a:r>
            <a:r>
              <a:rPr lang="de-DE" sz="1400" err="1"/>
              <a:t>Marriage</a:t>
            </a:r>
            <a:br>
              <a:rPr lang="de-DE" sz="1400"/>
            </a:br>
            <a:r>
              <a:rPr lang="de-DE" sz="1400"/>
              <a:t>29.04.1985 </a:t>
            </a:r>
            <a:br>
              <a:rPr lang="de-DE" sz="1400"/>
            </a:br>
            <a:r>
              <a:rPr lang="de-DE" sz="1400" err="1"/>
              <a:t>Setúbal</a:t>
            </a:r>
            <a:endParaRPr lang="de-DE" sz="1400"/>
          </a:p>
        </p:txBody>
      </p:sp>
      <p:sp>
        <p:nvSpPr>
          <p:cNvPr id="53" name="Rectangle 4"/>
          <p:cNvSpPr>
            <a:spLocks noChangeArrowheads="1"/>
          </p:cNvSpPr>
          <p:nvPr/>
        </p:nvSpPr>
        <p:spPr bwMode="auto">
          <a:xfrm>
            <a:off x="6820961" y="5702758"/>
            <a:ext cx="4491989" cy="800219"/>
          </a:xfrm>
          <a:prstGeom prst="rect">
            <a:avLst/>
          </a:prstGeom>
          <a:noFill/>
        </p:spPr>
        <p:txBody>
          <a:bodyPr wrap="square" rtlCol="0">
            <a:spAutoFit/>
          </a:bodyPr>
          <a:lstStyle/>
          <a:p>
            <a:r>
              <a:rPr lang="en-GB" b="1"/>
              <a:t>Paulo </a:t>
            </a:r>
            <a:r>
              <a:rPr lang="en-GB"/>
              <a:t>Jorge </a:t>
            </a:r>
            <a:r>
              <a:rPr lang="en-GB" err="1"/>
              <a:t>Rebelo</a:t>
            </a:r>
            <a:r>
              <a:rPr lang="en-GB"/>
              <a:t> Cabral Morbey, </a:t>
            </a:r>
            <a:br>
              <a:rPr lang="en-GB"/>
            </a:br>
            <a:r>
              <a:rPr lang="en-GB" sz="1400"/>
              <a:t>b 02.11.1975 </a:t>
            </a:r>
            <a:r>
              <a:rPr lang="en-GB" sz="1400" err="1"/>
              <a:t>Benguela</a:t>
            </a:r>
            <a:r>
              <a:rPr lang="en-GB" sz="1400"/>
              <a:t>, </a:t>
            </a:r>
            <a:r>
              <a:rPr lang="en-GB" sz="1400" err="1"/>
              <a:t>Setúbal</a:t>
            </a:r>
            <a:r>
              <a:rPr lang="en-GB" sz="1400"/>
              <a:t>, </a:t>
            </a:r>
            <a:br>
              <a:rPr lang="en-GB" sz="1400"/>
            </a:br>
            <a:r>
              <a:rPr lang="en-GB" sz="1400"/>
              <a:t>Wind energy, Team leader on Montage</a:t>
            </a:r>
            <a:endParaRPr lang="de-DE" sz="1400"/>
          </a:p>
        </p:txBody>
      </p:sp>
      <p:cxnSp>
        <p:nvCxnSpPr>
          <p:cNvPr id="28" name="Gewinkelter Verbinder 27"/>
          <p:cNvCxnSpPr>
            <a:stCxn id="55" idx="2"/>
            <a:endCxn id="16" idx="1"/>
          </p:cNvCxnSpPr>
          <p:nvPr/>
        </p:nvCxnSpPr>
        <p:spPr>
          <a:xfrm>
            <a:off x="4237567" y="2950170"/>
            <a:ext cx="2583394" cy="685802"/>
          </a:xfrm>
          <a:prstGeom prst="bentConnector3">
            <a:avLst>
              <a:gd name="adj1" fmla="val -159"/>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winkelter Verbinder 34"/>
          <p:cNvCxnSpPr>
            <a:stCxn id="76" idx="2"/>
            <a:endCxn id="48" idx="1"/>
          </p:cNvCxnSpPr>
          <p:nvPr/>
        </p:nvCxnSpPr>
        <p:spPr>
          <a:xfrm rot="16200000" flipH="1">
            <a:off x="5237938" y="3690181"/>
            <a:ext cx="565698" cy="2600347"/>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winkelter Verbinder 35"/>
          <p:cNvCxnSpPr>
            <a:stCxn id="76" idx="2"/>
            <a:endCxn id="53" idx="1"/>
          </p:cNvCxnSpPr>
          <p:nvPr/>
        </p:nvCxnSpPr>
        <p:spPr>
          <a:xfrm rot="16200000" flipH="1">
            <a:off x="4823106" y="4105013"/>
            <a:ext cx="1395362" cy="2600347"/>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Picture 2" descr="https://th.bing.com/th?q=Link+Zeichen&amp;w=138&amp;h=138&amp;c=7&amp;o=5&amp;dpr=1.5&amp;pid=1.7&amp;mkt=de-DE&amp;cc=DE&amp;setlang=de&amp;adlt=moderate">
            <a:hlinkClick r:id="rId3" action="ppaction://hlinksldjump"/>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3686469" y="773496"/>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s://th.bing.com/th?q=Link+Zeichen&amp;w=138&amp;h=138&amp;c=7&amp;o=5&amp;dpr=1.5&amp;pid=1.7&amp;mkt=de-DE&amp;cc=DE&amp;setlang=de&amp;adlt=moderate">
            <a:hlinkClick r:id="rId5" action="ppaction://hlinksldjump"/>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47972" y="1774957"/>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6273" y="584019"/>
            <a:ext cx="885162" cy="1374896"/>
          </a:xfrm>
          <a:prstGeom prst="rect">
            <a:avLst/>
          </a:prstGeom>
        </p:spPr>
      </p:pic>
      <p:pic>
        <p:nvPicPr>
          <p:cNvPr id="12" name="Grafik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2668" y="5039579"/>
            <a:ext cx="698571" cy="1233192"/>
          </a:xfrm>
          <a:prstGeom prst="rect">
            <a:avLst/>
          </a:prstGeom>
        </p:spPr>
      </p:pic>
      <p:pic>
        <p:nvPicPr>
          <p:cNvPr id="15" name="Grafik 1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58956" y="2648315"/>
            <a:ext cx="797231" cy="1615865"/>
          </a:xfrm>
          <a:prstGeom prst="rect">
            <a:avLst/>
          </a:prstGeom>
        </p:spPr>
      </p:pic>
      <p:pic>
        <p:nvPicPr>
          <p:cNvPr id="21" name="Grafik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18141" y="2460020"/>
            <a:ext cx="1197291" cy="1127128"/>
          </a:xfrm>
          <a:prstGeom prst="rect">
            <a:avLst/>
          </a:prstGeom>
        </p:spPr>
      </p:pic>
      <p:pic>
        <p:nvPicPr>
          <p:cNvPr id="22" name="Grafik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89275" y="602188"/>
            <a:ext cx="764707" cy="1338557"/>
          </a:xfrm>
          <a:prstGeom prst="rect">
            <a:avLst/>
          </a:prstGeom>
        </p:spPr>
      </p:pic>
      <p:pic>
        <p:nvPicPr>
          <p:cNvPr id="7" name="Grafik 6"/>
          <p:cNvPicPr>
            <a:picLocks noChangeAspect="1"/>
          </p:cNvPicPr>
          <p:nvPr/>
        </p:nvPicPr>
        <p:blipFill rotWithShape="1">
          <a:blip r:embed="rId12" cstate="print">
            <a:extLst>
              <a:ext uri="{28A0092B-C50C-407E-A947-70E740481C1C}">
                <a14:useLocalDpi xmlns:a14="http://schemas.microsoft.com/office/drawing/2010/main" val="0"/>
              </a:ext>
            </a:extLst>
          </a:blip>
          <a:srcRect b="13405"/>
          <a:stretch/>
        </p:blipFill>
        <p:spPr>
          <a:xfrm>
            <a:off x="4655315" y="4618322"/>
            <a:ext cx="701799" cy="1274475"/>
          </a:xfrm>
          <a:prstGeom prst="rect">
            <a:avLst/>
          </a:prstGeom>
        </p:spPr>
      </p:pic>
      <p:pic>
        <p:nvPicPr>
          <p:cNvPr id="9" name="Grafik 8">
            <a:hlinkClick r:id="rId8"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302611" y="4400210"/>
            <a:ext cx="786083" cy="1011556"/>
          </a:xfrm>
          <a:prstGeom prst="rect">
            <a:avLst/>
          </a:prstGeom>
        </p:spPr>
      </p:pic>
      <p:pic>
        <p:nvPicPr>
          <p:cNvPr id="10" name="Grafik 9">
            <a:hlinkClick r:id="rId8"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312950" y="5495969"/>
            <a:ext cx="765403" cy="998352"/>
          </a:xfrm>
          <a:prstGeom prst="rect">
            <a:avLst/>
          </a:prstGeom>
        </p:spPr>
      </p:pic>
      <p:pic>
        <p:nvPicPr>
          <p:cNvPr id="14" name="Grafik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222580" y="420477"/>
            <a:ext cx="833607" cy="1325035"/>
          </a:xfrm>
          <a:prstGeom prst="rect">
            <a:avLst/>
          </a:prstGeom>
        </p:spPr>
      </p:pic>
      <p:pic>
        <p:nvPicPr>
          <p:cNvPr id="17" name="Grafik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90206" y="4614855"/>
            <a:ext cx="882608" cy="1277942"/>
          </a:xfrm>
          <a:prstGeom prst="rect">
            <a:avLst/>
          </a:prstGeom>
        </p:spPr>
      </p:pic>
      <p:grpSp>
        <p:nvGrpSpPr>
          <p:cNvPr id="4" name="Gruppieren 3"/>
          <p:cNvGrpSpPr/>
          <p:nvPr/>
        </p:nvGrpSpPr>
        <p:grpSpPr>
          <a:xfrm>
            <a:off x="5486" y="1511937"/>
            <a:ext cx="3438051" cy="3672840"/>
            <a:chOff x="43412" y="1511937"/>
            <a:chExt cx="3438051" cy="3672840"/>
          </a:xfrm>
        </p:grpSpPr>
        <p:pic>
          <p:nvPicPr>
            <p:cNvPr id="5" name="Grafik 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870" y="2567895"/>
              <a:ext cx="3436593" cy="2338093"/>
            </a:xfrm>
            <a:prstGeom prst="rect">
              <a:avLst/>
            </a:prstGeom>
          </p:spPr>
        </p:pic>
        <p:pic>
          <p:nvPicPr>
            <p:cNvPr id="3" name="Grafik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3412" y="1511937"/>
              <a:ext cx="1067689" cy="1697626"/>
            </a:xfrm>
            <a:prstGeom prst="rect">
              <a:avLst/>
            </a:prstGeom>
          </p:spPr>
        </p:pic>
        <p:pic>
          <p:nvPicPr>
            <p:cNvPr id="13" name="Grafik 12"/>
            <p:cNvPicPr>
              <a:picLocks noChangeAspect="1"/>
            </p:cNvPicPr>
            <p:nvPr/>
          </p:nvPicPr>
          <p:blipFill rotWithShape="1">
            <a:blip r:embed="rId19" cstate="print">
              <a:extLst>
                <a:ext uri="{28A0092B-C50C-407E-A947-70E740481C1C}">
                  <a14:useLocalDpi xmlns:a14="http://schemas.microsoft.com/office/drawing/2010/main" val="0"/>
                </a:ext>
              </a:extLst>
            </a:blip>
            <a:srcRect l="14212" t="19697" r="12031" b="15578"/>
            <a:stretch/>
          </p:blipFill>
          <p:spPr>
            <a:xfrm>
              <a:off x="1821996" y="4016376"/>
              <a:ext cx="1659467" cy="1168401"/>
            </a:xfrm>
            <a:prstGeom prst="rect">
              <a:avLst/>
            </a:prstGeom>
          </p:spPr>
        </p:pic>
        <p:pic>
          <p:nvPicPr>
            <p:cNvPr id="25" name="Grafik 2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826753" y="1585008"/>
              <a:ext cx="1649311" cy="1167141"/>
            </a:xfrm>
            <a:prstGeom prst="rect">
              <a:avLst/>
            </a:prstGeom>
          </p:spPr>
        </p:pic>
      </p:grpSp>
      <p:pic>
        <p:nvPicPr>
          <p:cNvPr id="24" name="Grafik 2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895457" y="5007270"/>
            <a:ext cx="628284" cy="1265501"/>
          </a:xfrm>
          <a:prstGeom prst="rect">
            <a:avLst/>
          </a:prstGeom>
        </p:spPr>
      </p:pic>
      <p:pic>
        <p:nvPicPr>
          <p:cNvPr id="56" name="Picture 2" descr="https://th.bing.com/th?q=Link+Zeichen&amp;w=138&amp;h=138&amp;c=7&amp;o=5&amp;dpr=1.5&amp;pid=1.7&amp;mkt=de-DE&amp;cc=DE&amp;setlang=de&amp;adlt=moderate">
            <a:hlinkClick r:id="rId22" action="ppaction://hlinksldjump"/>
          </p:cNvPr>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0748813" y="756880"/>
            <a:ext cx="269323" cy="269323"/>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uppieren 57"/>
          <p:cNvGrpSpPr/>
          <p:nvPr/>
        </p:nvGrpSpPr>
        <p:grpSpPr>
          <a:xfrm>
            <a:off x="4061560" y="758085"/>
            <a:ext cx="499874" cy="345701"/>
            <a:chOff x="6552841" y="767991"/>
            <a:chExt cx="499874" cy="345701"/>
          </a:xfrm>
        </p:grpSpPr>
        <p:pic>
          <p:nvPicPr>
            <p:cNvPr id="59" name="Grafik 5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12700">
              <a:noFill/>
            </a:ln>
          </p:spPr>
        </p:pic>
        <p:sp>
          <p:nvSpPr>
            <p:cNvPr id="63" name="Rechteck 62"/>
            <p:cNvSpPr/>
            <p:nvPr/>
          </p:nvSpPr>
          <p:spPr>
            <a:xfrm>
              <a:off x="6757248" y="101927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echteck 63"/>
            <p:cNvSpPr/>
            <p:nvPr/>
          </p:nvSpPr>
          <p:spPr>
            <a:xfrm>
              <a:off x="6958293"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p:cNvSpPr/>
            <p:nvPr/>
          </p:nvSpPr>
          <p:spPr>
            <a:xfrm>
              <a:off x="6552841"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p:cNvSpPr/>
            <p:nvPr/>
          </p:nvSpPr>
          <p:spPr>
            <a:xfrm>
              <a:off x="6757248" y="767991"/>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7" name="Gruppieren 66"/>
          <p:cNvGrpSpPr/>
          <p:nvPr/>
        </p:nvGrpSpPr>
        <p:grpSpPr>
          <a:xfrm>
            <a:off x="4000112" y="2626510"/>
            <a:ext cx="499874" cy="345701"/>
            <a:chOff x="6552841" y="767991"/>
            <a:chExt cx="499874" cy="345701"/>
          </a:xfrm>
        </p:grpSpPr>
        <p:pic>
          <p:nvPicPr>
            <p:cNvPr id="69" name="Grafik 6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12700">
              <a:noFill/>
            </a:ln>
          </p:spPr>
        </p:pic>
        <p:sp>
          <p:nvSpPr>
            <p:cNvPr id="70" name="Rechteck 69"/>
            <p:cNvSpPr/>
            <p:nvPr/>
          </p:nvSpPr>
          <p:spPr>
            <a:xfrm>
              <a:off x="6757248" y="101927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p:cNvSpPr/>
            <p:nvPr/>
          </p:nvSpPr>
          <p:spPr>
            <a:xfrm>
              <a:off x="6958293"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p:cNvSpPr/>
            <p:nvPr/>
          </p:nvSpPr>
          <p:spPr>
            <a:xfrm>
              <a:off x="6552841"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p:cNvSpPr/>
            <p:nvPr/>
          </p:nvSpPr>
          <p:spPr>
            <a:xfrm>
              <a:off x="6757248" y="767991"/>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4" name="Gruppieren 73"/>
          <p:cNvGrpSpPr/>
          <p:nvPr/>
        </p:nvGrpSpPr>
        <p:grpSpPr>
          <a:xfrm>
            <a:off x="3968996" y="4361805"/>
            <a:ext cx="499874" cy="345701"/>
            <a:chOff x="6552841" y="767991"/>
            <a:chExt cx="499874" cy="345701"/>
          </a:xfrm>
        </p:grpSpPr>
        <p:pic>
          <p:nvPicPr>
            <p:cNvPr id="75" name="Grafik 7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12700">
              <a:noFill/>
            </a:ln>
          </p:spPr>
        </p:pic>
        <p:sp>
          <p:nvSpPr>
            <p:cNvPr id="76" name="Rechteck 75"/>
            <p:cNvSpPr/>
            <p:nvPr/>
          </p:nvSpPr>
          <p:spPr>
            <a:xfrm>
              <a:off x="6757248" y="101927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76"/>
            <p:cNvSpPr/>
            <p:nvPr/>
          </p:nvSpPr>
          <p:spPr>
            <a:xfrm>
              <a:off x="6958293"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Rechteck 77"/>
            <p:cNvSpPr/>
            <p:nvPr/>
          </p:nvSpPr>
          <p:spPr>
            <a:xfrm>
              <a:off x="6552841"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Rechteck 78"/>
            <p:cNvSpPr/>
            <p:nvPr/>
          </p:nvSpPr>
          <p:spPr>
            <a:xfrm>
              <a:off x="6757248" y="767991"/>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0" name="Gruppieren 79"/>
          <p:cNvGrpSpPr/>
          <p:nvPr/>
        </p:nvGrpSpPr>
        <p:grpSpPr>
          <a:xfrm>
            <a:off x="263751" y="6238028"/>
            <a:ext cx="499874" cy="345701"/>
            <a:chOff x="6552841" y="767991"/>
            <a:chExt cx="499874" cy="345701"/>
          </a:xfrm>
        </p:grpSpPr>
        <p:pic>
          <p:nvPicPr>
            <p:cNvPr id="81" name="Grafik 8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12700">
              <a:noFill/>
            </a:ln>
          </p:spPr>
        </p:pic>
        <p:sp>
          <p:nvSpPr>
            <p:cNvPr id="82" name="Rechteck 81"/>
            <p:cNvSpPr/>
            <p:nvPr/>
          </p:nvSpPr>
          <p:spPr>
            <a:xfrm>
              <a:off x="6757248" y="101927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Rechteck 82"/>
            <p:cNvSpPr/>
            <p:nvPr/>
          </p:nvSpPr>
          <p:spPr>
            <a:xfrm>
              <a:off x="6958293"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Rechteck 83"/>
            <p:cNvSpPr/>
            <p:nvPr/>
          </p:nvSpPr>
          <p:spPr>
            <a:xfrm>
              <a:off x="6552841"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Rechteck 84"/>
            <p:cNvSpPr/>
            <p:nvPr/>
          </p:nvSpPr>
          <p:spPr>
            <a:xfrm>
              <a:off x="6757248" y="767991"/>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62" name="Picture 2" descr="Ayub Irawan photos, images, assets | Adobe Stock">
            <a:hlinkClick r:id="" action="ppaction://hlinkshowjump?jump=lastslideviewed"/>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15526"/>
          <a:stretch/>
        </p:blipFill>
        <p:spPr bwMode="auto">
          <a:xfrm>
            <a:off x="11566169" y="6502977"/>
            <a:ext cx="294928" cy="349135"/>
          </a:xfrm>
          <a:prstGeom prst="rect">
            <a:avLst/>
          </a:prstGeom>
          <a:noFill/>
          <a:extLst>
            <a:ext uri="{909E8E84-426E-40DD-AFC4-6F175D3DCCD1}">
              <a14:hiddenFill xmlns:a14="http://schemas.microsoft.com/office/drawing/2010/main">
                <a:solidFill>
                  <a:srgbClr val="FFFFFF"/>
                </a:solidFill>
              </a14:hiddenFill>
            </a:ext>
          </a:extLst>
        </p:spPr>
      </p:pic>
      <p:sp>
        <p:nvSpPr>
          <p:cNvPr id="6" name="Foliennummernplatzhalter 5"/>
          <p:cNvSpPr>
            <a:spLocks noGrp="1"/>
          </p:cNvSpPr>
          <p:nvPr>
            <p:ph type="sldNum" sz="quarter" idx="12"/>
          </p:nvPr>
        </p:nvSpPr>
        <p:spPr/>
        <p:txBody>
          <a:bodyPr/>
          <a:lstStyle/>
          <a:p>
            <a:fld id="{67EAFDB1-F3D4-4863-BCEA-E13DF22AE5EF}" type="slidenum">
              <a:rPr lang="de-DE" smtClean="0"/>
              <a:t>28</a:t>
            </a:fld>
            <a:endParaRPr lang="de-DE"/>
          </a:p>
        </p:txBody>
      </p:sp>
    </p:spTree>
    <p:extLst>
      <p:ext uri="{BB962C8B-B14F-4D97-AF65-F5344CB8AC3E}">
        <p14:creationId xmlns:p14="http://schemas.microsoft.com/office/powerpoint/2010/main" val="2744842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hteck 51"/>
          <p:cNvSpPr/>
          <p:nvPr/>
        </p:nvSpPr>
        <p:spPr>
          <a:xfrm>
            <a:off x="5160896" y="5705"/>
            <a:ext cx="1717849" cy="430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p:cNvPicPr>
            <a:picLocks noChangeAspect="1"/>
          </p:cNvPicPr>
          <p:nvPr/>
        </p:nvPicPr>
        <p:blipFill>
          <a:blip r:embed="rId2"/>
          <a:stretch>
            <a:fillRect/>
          </a:stretch>
        </p:blipFill>
        <p:spPr>
          <a:xfrm>
            <a:off x="2828940" y="4087473"/>
            <a:ext cx="2103709" cy="975128"/>
          </a:xfrm>
          <a:prstGeom prst="rect">
            <a:avLst/>
          </a:prstGeom>
        </p:spPr>
      </p:pic>
      <p:sp>
        <p:nvSpPr>
          <p:cNvPr id="28" name="Textfeld 27"/>
          <p:cNvSpPr txBox="1"/>
          <p:nvPr/>
        </p:nvSpPr>
        <p:spPr>
          <a:xfrm>
            <a:off x="6475945" y="3972623"/>
            <a:ext cx="5772371" cy="523220"/>
          </a:xfrm>
          <a:prstGeom prst="rect">
            <a:avLst/>
          </a:prstGeom>
          <a:noFill/>
        </p:spPr>
        <p:txBody>
          <a:bodyPr wrap="square" rtlCol="0">
            <a:spAutoFit/>
          </a:bodyPr>
          <a:lstStyle/>
          <a:p>
            <a:r>
              <a:rPr lang="en-GB" sz="1600"/>
              <a:t>(</a:t>
            </a:r>
            <a:r>
              <a:rPr lang="en-GB" sz="1600" b="1" err="1"/>
              <a:t>Zé</a:t>
            </a:r>
            <a:r>
              <a:rPr lang="en-GB" sz="1600"/>
              <a:t>) Maria José Machado de </a:t>
            </a:r>
            <a:r>
              <a:rPr lang="en-GB" sz="1600" err="1"/>
              <a:t>Carvalho</a:t>
            </a:r>
            <a:r>
              <a:rPr lang="en-GB" sz="1600"/>
              <a:t> (</a:t>
            </a:r>
            <a:r>
              <a:rPr lang="en-GB" sz="1600" err="1"/>
              <a:t>Amaral</a:t>
            </a:r>
            <a:r>
              <a:rPr lang="en-GB" sz="1600"/>
              <a:t>)</a:t>
            </a:r>
            <a:r>
              <a:rPr lang="en-GB" sz="1000"/>
              <a:t>  (81)</a:t>
            </a:r>
            <a:br>
              <a:rPr lang="en-GB" b="1"/>
            </a:br>
            <a:r>
              <a:rPr lang="en-GB" sz="1200"/>
              <a:t>b 19.04.1934 Huambo, </a:t>
            </a:r>
            <a:r>
              <a:rPr lang="en-GB" sz="1200">
                <a:sym typeface="Wingdings" panose="05000000000000000000" pitchFamily="2" charset="2"/>
              </a:rPr>
              <a:t>d</a:t>
            </a:r>
            <a:r>
              <a:rPr lang="en-GB" sz="1200"/>
              <a:t> 08.06.2015 Lisboa, St. Ant. dos </a:t>
            </a:r>
            <a:r>
              <a:rPr lang="en-GB" sz="1200" err="1"/>
              <a:t>Cavaleiros</a:t>
            </a:r>
            <a:endParaRPr lang="de-DE" sz="1200"/>
          </a:p>
        </p:txBody>
      </p:sp>
      <p:pic>
        <p:nvPicPr>
          <p:cNvPr id="4" name="Grafik 3"/>
          <p:cNvPicPr>
            <a:picLocks noChangeAspect="1"/>
          </p:cNvPicPr>
          <p:nvPr/>
        </p:nvPicPr>
        <p:blipFill>
          <a:blip r:embed="rId3"/>
          <a:stretch>
            <a:fillRect/>
          </a:stretch>
        </p:blipFill>
        <p:spPr>
          <a:xfrm>
            <a:off x="1551166" y="2745850"/>
            <a:ext cx="1203762" cy="483143"/>
          </a:xfrm>
          <a:prstGeom prst="rect">
            <a:avLst/>
          </a:prstGeom>
        </p:spPr>
      </p:pic>
      <p:sp>
        <p:nvSpPr>
          <p:cNvPr id="103" name="Rectangle 4"/>
          <p:cNvSpPr>
            <a:spLocks noChangeArrowheads="1"/>
          </p:cNvSpPr>
          <p:nvPr/>
        </p:nvSpPr>
        <p:spPr bwMode="auto">
          <a:xfrm>
            <a:off x="1145605" y="1326931"/>
            <a:ext cx="2837583" cy="600164"/>
          </a:xfrm>
          <a:prstGeom prst="rect">
            <a:avLst/>
          </a:prstGeom>
          <a:noFill/>
        </p:spPr>
        <p:txBody>
          <a:bodyPr wrap="square" rtlCol="0">
            <a:spAutoFit/>
          </a:bodyPr>
          <a:lstStyle/>
          <a:p>
            <a:pPr eaLnBrk="0" fontAlgn="base" hangingPunct="0">
              <a:spcBef>
                <a:spcPct val="0"/>
              </a:spcBef>
              <a:spcAft>
                <a:spcPct val="0"/>
              </a:spcAft>
            </a:pPr>
            <a:r>
              <a:rPr lang="de-DE" sz="1100"/>
              <a:t>Engineer, 1st. </a:t>
            </a:r>
            <a:r>
              <a:rPr lang="de-DE" sz="1100" err="1"/>
              <a:t>Director</a:t>
            </a:r>
            <a:r>
              <a:rPr lang="de-DE" sz="1100"/>
              <a:t> </a:t>
            </a:r>
            <a:r>
              <a:rPr lang="de-DE" sz="1100" err="1"/>
              <a:t>of</a:t>
            </a:r>
            <a:r>
              <a:rPr lang="de-DE" sz="1100"/>
              <a:t> </a:t>
            </a:r>
            <a:r>
              <a:rPr lang="de-DE" sz="1100" err="1"/>
              <a:t>CFB</a:t>
            </a:r>
            <a:r>
              <a:rPr lang="de-DE" sz="1100"/>
              <a:t> </a:t>
            </a:r>
            <a:br>
              <a:rPr lang="de-DE" sz="1100"/>
            </a:br>
            <a:r>
              <a:rPr lang="de-DE" sz="1100"/>
              <a:t>Benguela </a:t>
            </a:r>
            <a:r>
              <a:rPr lang="de-DE" sz="1100" err="1"/>
              <a:t>Railways</a:t>
            </a:r>
            <a:r>
              <a:rPr lang="de-DE" sz="1100"/>
              <a:t> </a:t>
            </a:r>
            <a:br>
              <a:rPr lang="de-DE" sz="1100"/>
            </a:br>
            <a:r>
              <a:rPr lang="de-DE" sz="1100"/>
              <a:t>(</a:t>
            </a:r>
            <a:r>
              <a:rPr lang="de-DE" sz="1100" err="1"/>
              <a:t>Lobito</a:t>
            </a:r>
            <a:r>
              <a:rPr lang="de-DE" sz="1100"/>
              <a:t> - </a:t>
            </a:r>
            <a:r>
              <a:rPr lang="de-DE" sz="1100" err="1"/>
              <a:t>Luaù</a:t>
            </a:r>
            <a:r>
              <a:rPr lang="de-DE" sz="1100"/>
              <a:t> (</a:t>
            </a:r>
            <a:r>
              <a:rPr lang="de-DE" sz="1100" err="1"/>
              <a:t>Congo</a:t>
            </a:r>
            <a:r>
              <a:rPr lang="de-DE" sz="1100"/>
              <a:t>) 1.348 km)</a:t>
            </a:r>
            <a:endParaRPr lang="de-DE" altLang="de-DE" sz="1100">
              <a:ea typeface="Times New Roman" panose="02020603050405020304" pitchFamily="18" charset="0"/>
              <a:cs typeface="Arial" panose="020B0604020202020204" pitchFamily="34" charset="0"/>
              <a:sym typeface="Wingdings" panose="05000000000000000000" pitchFamily="2" charset="2"/>
            </a:endParaRPr>
          </a:p>
        </p:txBody>
      </p:sp>
      <p:sp>
        <p:nvSpPr>
          <p:cNvPr id="32" name="Rectangle 4"/>
          <p:cNvSpPr>
            <a:spLocks noChangeArrowheads="1"/>
          </p:cNvSpPr>
          <p:nvPr/>
        </p:nvSpPr>
        <p:spPr bwMode="auto">
          <a:xfrm>
            <a:off x="5776615" y="3503547"/>
            <a:ext cx="6633800" cy="492443"/>
          </a:xfrm>
          <a:prstGeom prst="rect">
            <a:avLst/>
          </a:prstGeom>
          <a:noFill/>
        </p:spPr>
        <p:txBody>
          <a:bodyPr wrap="square" rtlCol="0">
            <a:spAutoFit/>
          </a:bodyPr>
          <a:lstStyle/>
          <a:p>
            <a:pPr eaLnBrk="0" fontAlgn="base" hangingPunct="0">
              <a:spcBef>
                <a:spcPct val="0"/>
              </a:spcBef>
              <a:spcAft>
                <a:spcPct val="0"/>
              </a:spcAft>
            </a:pPr>
            <a:r>
              <a:rPr lang="pt-BR" sz="1600"/>
              <a:t>(</a:t>
            </a:r>
            <a:r>
              <a:rPr lang="pt-BR" sz="1600" b="1"/>
              <a:t>Tadi</a:t>
            </a:r>
            <a:r>
              <a:rPr lang="pt-BR" sz="1600"/>
              <a:t>) Cândida Carlota Fernandes Costa (Machado de Carvalho) </a:t>
            </a:r>
            <a:br>
              <a:rPr lang="pt-BR" sz="1600"/>
            </a:br>
            <a:r>
              <a:rPr lang="pt-BR" sz="1000"/>
              <a:t>Certidão de Nascimento Manecos</a:t>
            </a:r>
            <a:endParaRPr lang="de-DE" sz="1600"/>
          </a:p>
        </p:txBody>
      </p:sp>
      <p:pic>
        <p:nvPicPr>
          <p:cNvPr id="38" name="Picture 2" descr="https://th.bing.com/th?q=Link+Zeichen&amp;w=138&amp;h=138&amp;c=7&amp;o=5&amp;dpr=1.5&amp;pid=1.7&amp;mkt=de-DE&amp;cc=DE&amp;setlang=de&amp;adlt=moderate">
            <a:hlinkClick r:id="rId4" action="ppaction://hlinksldjump"/>
          </p:cNvPr>
          <p:cNvPicPr>
            <a:picLocks noChangeAspect="1" noChangeArrowheads="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flipH="1">
            <a:off x="10834205" y="3982803"/>
            <a:ext cx="269323" cy="269323"/>
          </a:xfrm>
          <a:prstGeom prst="rect">
            <a:avLst/>
          </a:prstGeom>
          <a:solidFill>
            <a:schemeClr val="tx1">
              <a:lumMod val="75000"/>
              <a:lumOff val="25000"/>
            </a:schemeClr>
          </a:solidFill>
        </p:spPr>
      </p:pic>
      <p:sp>
        <p:nvSpPr>
          <p:cNvPr id="25" name="Rectangle 4"/>
          <p:cNvSpPr>
            <a:spLocks noChangeArrowheads="1"/>
          </p:cNvSpPr>
          <p:nvPr/>
        </p:nvSpPr>
        <p:spPr bwMode="auto">
          <a:xfrm>
            <a:off x="478612" y="3503547"/>
            <a:ext cx="3667977" cy="892552"/>
          </a:xfrm>
          <a:prstGeom prst="rect">
            <a:avLst/>
          </a:prstGeom>
          <a:noFill/>
        </p:spPr>
        <p:txBody>
          <a:bodyPr wrap="square" rtlCol="0">
            <a:spAutoFit/>
          </a:bodyPr>
          <a:lstStyle/>
          <a:p>
            <a:pPr eaLnBrk="0" fontAlgn="base" hangingPunct="0">
              <a:spcBef>
                <a:spcPct val="0"/>
              </a:spcBef>
              <a:spcAft>
                <a:spcPct val="0"/>
              </a:spcAft>
            </a:pPr>
            <a:r>
              <a:rPr lang="pt-BR" sz="1600" b="1">
                <a:hlinkClick r:id="rId6" action="ppaction://hlinksldjump"/>
              </a:rPr>
              <a:t>Vasco</a:t>
            </a:r>
            <a:r>
              <a:rPr lang="pt-BR" sz="1600">
                <a:hlinkClick r:id="rId6" action="ppaction://hlinksldjump"/>
              </a:rPr>
              <a:t> Lobito </a:t>
            </a:r>
            <a:r>
              <a:rPr lang="pt-BR" sz="1600" b="1">
                <a:hlinkClick r:id="rId6" action="ppaction://hlinksldjump"/>
              </a:rPr>
              <a:t>Machado</a:t>
            </a:r>
            <a:r>
              <a:rPr lang="pt-BR" sz="1600">
                <a:hlinkClick r:id="rId6" action="ppaction://hlinksldjump"/>
              </a:rPr>
              <a:t> </a:t>
            </a:r>
            <a:r>
              <a:rPr lang="pt-BR" sz="1600"/>
              <a:t>de Carvalho</a:t>
            </a:r>
            <a:r>
              <a:rPr lang="pt-BR" sz="1000"/>
              <a:t> (75)</a:t>
            </a:r>
            <a:br>
              <a:rPr lang="pt-BR" sz="1600"/>
            </a:br>
            <a:r>
              <a:rPr lang="pt-BR" sz="1200"/>
              <a:t>b 12.04.1910 São Sebastião da Pedreira, Lisbon</a:t>
            </a:r>
          </a:p>
          <a:p>
            <a:pPr eaLnBrk="0" fontAlgn="base" hangingPunct="0">
              <a:spcBef>
                <a:spcPct val="0"/>
              </a:spcBef>
              <a:spcAft>
                <a:spcPct val="0"/>
              </a:spcAft>
            </a:pPr>
            <a:r>
              <a:rPr lang="pt-BR" sz="1200"/>
              <a:t>d 28.11.1985 Lisbon</a:t>
            </a:r>
          </a:p>
          <a:p>
            <a:pPr eaLnBrk="0" fontAlgn="base" hangingPunct="0">
              <a:spcBef>
                <a:spcPct val="0"/>
              </a:spcBef>
              <a:spcAft>
                <a:spcPct val="0"/>
              </a:spcAft>
            </a:pPr>
            <a:r>
              <a:rPr lang="de-DE" sz="1200" err="1"/>
              <a:t>Lived</a:t>
            </a:r>
            <a:r>
              <a:rPr lang="de-DE" sz="1200"/>
              <a:t> </a:t>
            </a:r>
            <a:r>
              <a:rPr lang="de-DE" sz="1200" err="1"/>
              <a:t>most</a:t>
            </a:r>
            <a:r>
              <a:rPr lang="de-DE" sz="1200"/>
              <a:t> time in </a:t>
            </a:r>
            <a:r>
              <a:rPr lang="de-DE" sz="1200" err="1"/>
              <a:t>Lobito</a:t>
            </a:r>
            <a:endParaRPr lang="de-DE" sz="1200"/>
          </a:p>
        </p:txBody>
      </p:sp>
      <p:sp>
        <p:nvSpPr>
          <p:cNvPr id="27" name="Rectangle 4"/>
          <p:cNvSpPr>
            <a:spLocks noChangeArrowheads="1"/>
          </p:cNvSpPr>
          <p:nvPr/>
        </p:nvSpPr>
        <p:spPr bwMode="auto">
          <a:xfrm>
            <a:off x="257220" y="2411832"/>
            <a:ext cx="3542182" cy="523220"/>
          </a:xfrm>
          <a:prstGeom prst="rect">
            <a:avLst/>
          </a:prstGeom>
          <a:noFill/>
        </p:spPr>
        <p:txBody>
          <a:bodyPr wrap="square" rtlCol="0">
            <a:spAutoFit/>
          </a:bodyPr>
          <a:lstStyle/>
          <a:p>
            <a:pPr eaLnBrk="0" fontAlgn="base" hangingPunct="0">
              <a:spcBef>
                <a:spcPct val="0"/>
              </a:spcBef>
              <a:spcAft>
                <a:spcPct val="0"/>
              </a:spcAft>
            </a:pPr>
            <a:r>
              <a:rPr lang="pt-BR" sz="1600"/>
              <a:t>Duarte Ferreira Pinto Basto de Carvalho</a:t>
            </a:r>
            <a:br>
              <a:rPr lang="pt-BR" sz="1600"/>
            </a:br>
            <a:r>
              <a:rPr lang="pt-BR" sz="1200"/>
              <a:t>b </a:t>
            </a:r>
            <a:r>
              <a:rPr lang="pt-BR" sz="1200">
                <a:ea typeface="Times New Roman" panose="02020603050405020304" pitchFamily="18" charset="0"/>
                <a:cs typeface="Arial" panose="020B0604020202020204" pitchFamily="34" charset="0"/>
              </a:rPr>
              <a:t>14.05.1888 Coimbra</a:t>
            </a:r>
            <a:endParaRPr lang="de-DE" altLang="de-DE" sz="1200">
              <a:ea typeface="Times New Roman" panose="02020603050405020304" pitchFamily="18" charset="0"/>
              <a:cs typeface="Arial" panose="020B0604020202020204" pitchFamily="34" charset="0"/>
              <a:sym typeface="Wingdings" panose="05000000000000000000" pitchFamily="2" charset="2"/>
            </a:endParaRPr>
          </a:p>
        </p:txBody>
      </p:sp>
      <p:sp>
        <p:nvSpPr>
          <p:cNvPr id="14" name="Rectangle 2"/>
          <p:cNvSpPr>
            <a:spLocks noChangeArrowheads="1"/>
          </p:cNvSpPr>
          <p:nvPr/>
        </p:nvSpPr>
        <p:spPr bwMode="auto">
          <a:xfrm>
            <a:off x="152400" y="2425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60" name="Rectangle 4"/>
          <p:cNvSpPr>
            <a:spLocks noChangeArrowheads="1"/>
          </p:cNvSpPr>
          <p:nvPr/>
        </p:nvSpPr>
        <p:spPr bwMode="auto">
          <a:xfrm>
            <a:off x="4299854" y="2411832"/>
            <a:ext cx="4470124" cy="523220"/>
          </a:xfrm>
          <a:prstGeom prst="rect">
            <a:avLst/>
          </a:prstGeom>
          <a:noFill/>
        </p:spPr>
        <p:txBody>
          <a:bodyPr wrap="square" rtlCol="0">
            <a:spAutoFit/>
          </a:bodyPr>
          <a:lstStyle/>
          <a:p>
            <a:pPr eaLnBrk="0" fontAlgn="base" hangingPunct="0">
              <a:spcBef>
                <a:spcPct val="0"/>
              </a:spcBef>
              <a:spcAft>
                <a:spcPct val="0"/>
              </a:spcAft>
            </a:pPr>
            <a:r>
              <a:rPr lang="de-DE" sz="1600"/>
              <a:t>(Ester) Estela dos Santos Machado (de Carvalho)</a:t>
            </a:r>
            <a:r>
              <a:rPr lang="de-DE" sz="1000"/>
              <a:t> (35)</a:t>
            </a:r>
            <a:br>
              <a:rPr lang="de-DE"/>
            </a:br>
            <a:r>
              <a:rPr lang="pt-PT" altLang="de-DE" sz="1200">
                <a:ea typeface="Times New Roman" panose="02020603050405020304" pitchFamily="18" charset="0"/>
                <a:cs typeface="Arial" panose="020B0604020202020204" pitchFamily="34" charset="0"/>
                <a:sym typeface="Wingdings" panose="05000000000000000000" pitchFamily="2" charset="2"/>
              </a:rPr>
              <a:t>1887 Figueira da Foz, 23.11.1922 Lisbon</a:t>
            </a:r>
            <a:endParaRPr lang="de-DE" altLang="de-DE" sz="1200">
              <a:ea typeface="Times New Roman" panose="02020603050405020304" pitchFamily="18" charset="0"/>
              <a:cs typeface="Arial" panose="020B0604020202020204" pitchFamily="34" charset="0"/>
              <a:sym typeface="Wingdings" panose="05000000000000000000" pitchFamily="2" charset="2"/>
            </a:endParaRPr>
          </a:p>
        </p:txBody>
      </p:sp>
      <p:cxnSp>
        <p:nvCxnSpPr>
          <p:cNvPr id="55" name="Gewinkelter Verbinder 54"/>
          <p:cNvCxnSpPr>
            <a:stCxn id="81" idx="2"/>
            <a:endCxn id="30" idx="1"/>
          </p:cNvCxnSpPr>
          <p:nvPr/>
        </p:nvCxnSpPr>
        <p:spPr>
          <a:xfrm rot="16200000" flipH="1">
            <a:off x="4454922" y="4421834"/>
            <a:ext cx="2662708" cy="1517536"/>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6532986" y="5219206"/>
            <a:ext cx="5715329" cy="892552"/>
          </a:xfrm>
          <a:prstGeom prst="rect">
            <a:avLst/>
          </a:prstGeom>
          <a:noFill/>
        </p:spPr>
        <p:txBody>
          <a:bodyPr wrap="square" rtlCol="0">
            <a:spAutoFit/>
          </a:bodyPr>
          <a:lstStyle/>
          <a:p>
            <a:r>
              <a:rPr lang="en-GB" sz="1600"/>
              <a:t>(</a:t>
            </a:r>
            <a:r>
              <a:rPr lang="en-GB" sz="1600" b="1" err="1"/>
              <a:t>Milita</a:t>
            </a:r>
            <a:r>
              <a:rPr lang="en-GB" sz="1600"/>
              <a:t>) Maria Luisa  (Ferreira Martins)</a:t>
            </a:r>
            <a:br>
              <a:rPr lang="en-GB" sz="1200"/>
            </a:br>
            <a:r>
              <a:rPr lang="en-GB" sz="1200"/>
              <a:t>b 08.07.1935 Huambo </a:t>
            </a:r>
            <a:br>
              <a:rPr lang="en-GB" sz="1200"/>
            </a:br>
            <a:r>
              <a:rPr lang="en-GB" sz="1200"/>
              <a:t>            &gt;  Maria </a:t>
            </a:r>
            <a:r>
              <a:rPr lang="en-GB" sz="1200" err="1"/>
              <a:t>João</a:t>
            </a:r>
            <a:r>
              <a:rPr lang="en-GB" sz="1200"/>
              <a:t> (</a:t>
            </a:r>
            <a:r>
              <a:rPr lang="en-GB" sz="1200" err="1"/>
              <a:t>Câmera</a:t>
            </a:r>
            <a:r>
              <a:rPr lang="en-GB" sz="1200"/>
              <a:t> e Sousa)    &gt;&gt;   Ricardo, </a:t>
            </a:r>
            <a:r>
              <a:rPr lang="en-GB" sz="1200" err="1"/>
              <a:t>Filipa</a:t>
            </a:r>
            <a:r>
              <a:rPr lang="en-GB" sz="1200"/>
              <a:t> </a:t>
            </a:r>
          </a:p>
          <a:p>
            <a:r>
              <a:rPr lang="en-GB" sz="1200"/>
              <a:t>            &gt;  Anita (Luis </a:t>
            </a:r>
            <a:r>
              <a:rPr lang="en-GB" sz="1200" err="1"/>
              <a:t>Ângelo</a:t>
            </a:r>
            <a:r>
              <a:rPr lang="en-GB" sz="1200"/>
              <a:t> Sousa </a:t>
            </a:r>
            <a:r>
              <a:rPr lang="en-GB" sz="1200" err="1"/>
              <a:t>Pires</a:t>
            </a:r>
            <a:r>
              <a:rPr lang="en-GB" sz="1200"/>
              <a:t>) &gt;&gt;   </a:t>
            </a:r>
            <a:r>
              <a:rPr lang="en-GB" sz="1200" err="1"/>
              <a:t>Diogo</a:t>
            </a:r>
            <a:r>
              <a:rPr lang="en-GB" sz="1200"/>
              <a:t>, Joana</a:t>
            </a:r>
            <a:endParaRPr lang="de-DE" sz="1050"/>
          </a:p>
        </p:txBody>
      </p:sp>
      <p:sp>
        <p:nvSpPr>
          <p:cNvPr id="30" name="Textfeld 29"/>
          <p:cNvSpPr txBox="1"/>
          <p:nvPr/>
        </p:nvSpPr>
        <p:spPr>
          <a:xfrm>
            <a:off x="6545044" y="6250346"/>
            <a:ext cx="5092771" cy="523220"/>
          </a:xfrm>
          <a:prstGeom prst="rect">
            <a:avLst/>
          </a:prstGeom>
          <a:noFill/>
        </p:spPr>
        <p:txBody>
          <a:bodyPr wrap="square" rtlCol="0">
            <a:spAutoFit/>
          </a:bodyPr>
          <a:lstStyle/>
          <a:p>
            <a:r>
              <a:rPr lang="en-GB" sz="1600"/>
              <a:t>(</a:t>
            </a:r>
            <a:r>
              <a:rPr lang="en-GB" sz="1600" b="1" err="1"/>
              <a:t>Babicha</a:t>
            </a:r>
            <a:r>
              <a:rPr lang="en-GB" sz="1600"/>
              <a:t>) Maria </a:t>
            </a:r>
            <a:r>
              <a:rPr lang="en-GB" sz="1600" err="1"/>
              <a:t>Madalena</a:t>
            </a:r>
            <a:r>
              <a:rPr lang="en-GB" sz="1600"/>
              <a:t> (</a:t>
            </a:r>
            <a:r>
              <a:rPr lang="en-GB" sz="1600" err="1"/>
              <a:t>Morais</a:t>
            </a:r>
            <a:r>
              <a:rPr lang="en-GB" sz="1600"/>
              <a:t>)</a:t>
            </a:r>
            <a:br>
              <a:rPr lang="en-GB" sz="1600"/>
            </a:br>
            <a:r>
              <a:rPr lang="en-GB" sz="1200"/>
              <a:t>b 1936     &gt; Vasco, Maria (</a:t>
            </a:r>
            <a:r>
              <a:rPr lang="en-GB" sz="1200" err="1"/>
              <a:t>Silveira</a:t>
            </a:r>
            <a:r>
              <a:rPr lang="en-GB" sz="1200"/>
              <a:t> Machado), </a:t>
            </a:r>
            <a:r>
              <a:rPr lang="en-GB" sz="1200" err="1"/>
              <a:t>Nuno</a:t>
            </a:r>
            <a:r>
              <a:rPr lang="en-GB" sz="1200"/>
              <a:t>, </a:t>
            </a:r>
            <a:r>
              <a:rPr lang="en-GB" sz="1200" err="1"/>
              <a:t>Tomáz</a:t>
            </a:r>
            <a:endParaRPr lang="de-DE" sz="1200"/>
          </a:p>
        </p:txBody>
      </p:sp>
      <p:cxnSp>
        <p:nvCxnSpPr>
          <p:cNvPr id="33" name="Gewinkelter Verbinder 32"/>
          <p:cNvCxnSpPr>
            <a:stCxn id="81" idx="2"/>
            <a:endCxn id="29" idx="1"/>
          </p:cNvCxnSpPr>
          <p:nvPr/>
        </p:nvCxnSpPr>
        <p:spPr>
          <a:xfrm rot="16200000" flipH="1">
            <a:off x="4872130" y="4004626"/>
            <a:ext cx="1816234" cy="1505478"/>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winkelter Verbinder 39"/>
          <p:cNvCxnSpPr>
            <a:stCxn id="81" idx="2"/>
            <a:endCxn id="28" idx="1"/>
          </p:cNvCxnSpPr>
          <p:nvPr/>
        </p:nvCxnSpPr>
        <p:spPr>
          <a:xfrm rot="16200000" flipH="1">
            <a:off x="5559234" y="3317521"/>
            <a:ext cx="384985" cy="1448437"/>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8" name="Textfeld 437"/>
          <p:cNvSpPr txBox="1"/>
          <p:nvPr/>
        </p:nvSpPr>
        <p:spPr>
          <a:xfrm>
            <a:off x="6967853" y="4481935"/>
            <a:ext cx="5051370" cy="646331"/>
          </a:xfrm>
          <a:prstGeom prst="rect">
            <a:avLst/>
          </a:prstGeom>
          <a:noFill/>
        </p:spPr>
        <p:txBody>
          <a:bodyPr wrap="square" rtlCol="0">
            <a:spAutoFit/>
          </a:bodyPr>
          <a:lstStyle/>
          <a:p>
            <a:r>
              <a:rPr lang="en-GB" sz="1200"/>
              <a:t>2nd married to </a:t>
            </a:r>
            <a:r>
              <a:rPr lang="en-GB" sz="1200" b="1"/>
              <a:t>Guilherme </a:t>
            </a:r>
            <a:r>
              <a:rPr lang="en-GB" sz="1200" err="1"/>
              <a:t>Guedes</a:t>
            </a:r>
            <a:r>
              <a:rPr lang="en-GB" sz="1200"/>
              <a:t> de Menezes </a:t>
            </a:r>
            <a:r>
              <a:rPr lang="en-GB" sz="1200" b="1" err="1"/>
              <a:t>Amaral</a:t>
            </a:r>
            <a:br>
              <a:rPr lang="en-GB" sz="1200"/>
            </a:br>
            <a:r>
              <a:rPr lang="en-GB" sz="1200"/>
              <a:t>&gt; </a:t>
            </a:r>
            <a:r>
              <a:rPr lang="en-GB" sz="1200">
                <a:hlinkClick r:id="rId7" action="ppaction://hlinksldjump"/>
              </a:rPr>
              <a:t>Ana Cristina </a:t>
            </a:r>
            <a:r>
              <a:rPr lang="en-GB" sz="1200"/>
              <a:t>(</a:t>
            </a:r>
            <a:r>
              <a:rPr lang="en-GB" sz="1200" err="1"/>
              <a:t>Saraiva</a:t>
            </a:r>
            <a:r>
              <a:rPr lang="en-GB" sz="1200"/>
              <a:t>)	b 05.08.1968 Lobito &gt;&gt; </a:t>
            </a:r>
            <a:r>
              <a:rPr lang="en-GB" sz="1200" err="1"/>
              <a:t>Diogo</a:t>
            </a:r>
            <a:r>
              <a:rPr lang="en-GB" sz="1200"/>
              <a:t>  </a:t>
            </a:r>
          </a:p>
          <a:p>
            <a:r>
              <a:rPr lang="en-GB" sz="1200"/>
              <a:t>&gt; </a:t>
            </a:r>
            <a:r>
              <a:rPr lang="en-GB" sz="1200">
                <a:hlinkClick r:id="rId7" action="ppaction://hlinksldjump"/>
              </a:rPr>
              <a:t>Maria </a:t>
            </a:r>
            <a:r>
              <a:rPr lang="en-GB" sz="1200" err="1">
                <a:hlinkClick r:id="rId7" action="ppaction://hlinksldjump"/>
              </a:rPr>
              <a:t>João</a:t>
            </a:r>
            <a:r>
              <a:rPr lang="en-GB" sz="1200">
                <a:hlinkClick r:id="rId7" action="ppaction://hlinksldjump"/>
              </a:rPr>
              <a:t> </a:t>
            </a:r>
            <a:r>
              <a:rPr lang="en-GB" sz="1200"/>
              <a:t>(</a:t>
            </a:r>
            <a:r>
              <a:rPr lang="en-GB" sz="1200" err="1"/>
              <a:t>Gra</a:t>
            </a:r>
            <a:r>
              <a:rPr lang="pt-PT" sz="1200"/>
              <a:t>ça) 	b 21.06.1975 Lisbon &gt;&gt; Carolina 29.01.02</a:t>
            </a:r>
            <a:endParaRPr lang="de-DE" sz="1200"/>
          </a:p>
        </p:txBody>
      </p:sp>
      <p:sp>
        <p:nvSpPr>
          <p:cNvPr id="439" name="Rectangle 4"/>
          <p:cNvSpPr>
            <a:spLocks noChangeArrowheads="1"/>
          </p:cNvSpPr>
          <p:nvPr/>
        </p:nvSpPr>
        <p:spPr bwMode="auto">
          <a:xfrm>
            <a:off x="1145606" y="726767"/>
            <a:ext cx="2837583" cy="523220"/>
          </a:xfrm>
          <a:prstGeom prst="rect">
            <a:avLst/>
          </a:prstGeom>
          <a:noFill/>
        </p:spPr>
        <p:txBody>
          <a:bodyPr wrap="square" rtlCol="0">
            <a:spAutoFit/>
          </a:bodyPr>
          <a:lstStyle/>
          <a:p>
            <a:pPr eaLnBrk="0" fontAlgn="base" hangingPunct="0">
              <a:spcBef>
                <a:spcPct val="0"/>
              </a:spcBef>
              <a:spcAft>
                <a:spcPct val="0"/>
              </a:spcAft>
            </a:pPr>
            <a:r>
              <a:rPr lang="de-DE" sz="1600" b="1">
                <a:hlinkClick r:id="rId8" action="ppaction://hlinksldjump"/>
              </a:rPr>
              <a:t>Mariano</a:t>
            </a:r>
            <a:r>
              <a:rPr lang="de-DE" sz="1600">
                <a:hlinkClick r:id="rId8" action="ppaction://hlinksldjump"/>
              </a:rPr>
              <a:t> José </a:t>
            </a:r>
            <a:r>
              <a:rPr lang="de-DE" sz="1600" b="1">
                <a:hlinkClick r:id="rId8" action="ppaction://hlinksldjump"/>
              </a:rPr>
              <a:t>Machado</a:t>
            </a:r>
            <a:r>
              <a:rPr lang="de-DE" sz="1600">
                <a:hlinkClick r:id="rId8" action="ppaction://hlinksldjump"/>
              </a:rPr>
              <a:t> </a:t>
            </a:r>
            <a:r>
              <a:rPr lang="de-DE" sz="1000"/>
              <a:t>(61)</a:t>
            </a:r>
            <a:br>
              <a:rPr lang="de-DE" sz="1000"/>
            </a:br>
            <a:r>
              <a:rPr lang="de-DE" sz="1200"/>
              <a:t>b 19.08.1862 </a:t>
            </a:r>
            <a:r>
              <a:rPr lang="pt-BR" sz="1200"/>
              <a:t>d </a:t>
            </a:r>
            <a:r>
              <a:rPr lang="de-DE" sz="1200"/>
              <a:t>04.04.1924 Lagos</a:t>
            </a:r>
            <a:endParaRPr lang="de-DE" altLang="de-DE" sz="1200">
              <a:ea typeface="Times New Roman" panose="02020603050405020304" pitchFamily="18" charset="0"/>
              <a:cs typeface="Arial" panose="020B0604020202020204" pitchFamily="34" charset="0"/>
              <a:sym typeface="Wingdings" panose="05000000000000000000" pitchFamily="2" charset="2"/>
            </a:endParaRPr>
          </a:p>
        </p:txBody>
      </p:sp>
      <p:sp>
        <p:nvSpPr>
          <p:cNvPr id="440" name="Rectangle 4"/>
          <p:cNvSpPr>
            <a:spLocks noChangeArrowheads="1"/>
          </p:cNvSpPr>
          <p:nvPr/>
        </p:nvSpPr>
        <p:spPr bwMode="auto">
          <a:xfrm>
            <a:off x="8322004" y="726767"/>
            <a:ext cx="3941889" cy="523220"/>
          </a:xfrm>
          <a:prstGeom prst="rect">
            <a:avLst/>
          </a:prstGeom>
          <a:noFill/>
        </p:spPr>
        <p:txBody>
          <a:bodyPr wrap="square" rtlCol="0">
            <a:spAutoFit/>
          </a:bodyPr>
          <a:lstStyle/>
          <a:p>
            <a:pPr eaLnBrk="0" fontAlgn="base" hangingPunct="0">
              <a:spcBef>
                <a:spcPct val="0"/>
              </a:spcBef>
              <a:spcAft>
                <a:spcPct val="0"/>
              </a:spcAft>
            </a:pPr>
            <a:r>
              <a:rPr lang="de-DE" sz="1600">
                <a:hlinkClick r:id="rId9" action="ppaction://hlinksldjump"/>
              </a:rPr>
              <a:t>Joaquim José </a:t>
            </a:r>
            <a:r>
              <a:rPr lang="de-DE" sz="1600" b="1">
                <a:hlinkClick r:id="rId9" action="ppaction://hlinksldjump"/>
              </a:rPr>
              <a:t>Machado</a:t>
            </a:r>
            <a:r>
              <a:rPr lang="de-DE" sz="1000">
                <a:hlinkClick r:id="rId9" action="ppaction://hlinksldjump"/>
              </a:rPr>
              <a:t> </a:t>
            </a:r>
            <a:r>
              <a:rPr lang="de-DE" sz="1000"/>
              <a:t>(78)</a:t>
            </a:r>
            <a:br>
              <a:rPr lang="de-DE" sz="1600" b="1"/>
            </a:br>
            <a:r>
              <a:rPr lang="de-DE" sz="1200"/>
              <a:t>b 24.09.1847 Lagos, d 22.02.1925 Lisbon</a:t>
            </a:r>
            <a:endParaRPr lang="de-DE" altLang="de-DE" sz="1200">
              <a:ea typeface="Times New Roman" panose="02020603050405020304" pitchFamily="18" charset="0"/>
              <a:cs typeface="Arial" panose="020B0604020202020204" pitchFamily="34" charset="0"/>
              <a:sym typeface="Wingdings" panose="05000000000000000000" pitchFamily="2" charset="2"/>
            </a:endParaRPr>
          </a:p>
        </p:txBody>
      </p:sp>
      <p:sp>
        <p:nvSpPr>
          <p:cNvPr id="442" name="Rectangle 4"/>
          <p:cNvSpPr>
            <a:spLocks noChangeArrowheads="1"/>
          </p:cNvSpPr>
          <p:nvPr/>
        </p:nvSpPr>
        <p:spPr bwMode="auto">
          <a:xfrm>
            <a:off x="478612" y="5162838"/>
            <a:ext cx="3889364" cy="1077218"/>
          </a:xfrm>
          <a:prstGeom prst="rect">
            <a:avLst/>
          </a:prstGeom>
          <a:noFill/>
        </p:spPr>
        <p:txBody>
          <a:bodyPr wrap="square" rtlCol="0">
            <a:spAutoFit/>
          </a:bodyPr>
          <a:lstStyle/>
          <a:p>
            <a:pPr eaLnBrk="0" fontAlgn="base" hangingPunct="0">
              <a:spcBef>
                <a:spcPct val="0"/>
              </a:spcBef>
              <a:spcAft>
                <a:spcPct val="0"/>
              </a:spcAft>
            </a:pPr>
            <a:r>
              <a:rPr lang="de-DE" sz="1600" b="1" err="1"/>
              <a:t>Ruy</a:t>
            </a:r>
            <a:r>
              <a:rPr lang="de-DE" sz="1600"/>
              <a:t> Machado de </a:t>
            </a:r>
            <a:r>
              <a:rPr lang="de-DE" sz="1600" b="1"/>
              <a:t>Carvalho</a:t>
            </a:r>
            <a:br>
              <a:rPr lang="de-DE" sz="1600"/>
            </a:br>
            <a:r>
              <a:rPr lang="de-DE" sz="1200"/>
              <a:t>&gt; M. Eduarda</a:t>
            </a:r>
            <a:br>
              <a:rPr lang="de-DE" sz="1200"/>
            </a:br>
            <a:r>
              <a:rPr lang="de-DE" sz="1200"/>
              <a:t>&gt; M. Fatima (</a:t>
            </a:r>
            <a:r>
              <a:rPr lang="de-DE" sz="1200" err="1"/>
              <a:t>Fati</a:t>
            </a:r>
            <a:r>
              <a:rPr lang="de-DE" sz="1200"/>
              <a:t>)            &gt;&gt; Jorge (South </a:t>
            </a:r>
            <a:r>
              <a:rPr lang="de-DE" sz="1200" err="1"/>
              <a:t>Africa</a:t>
            </a:r>
            <a:r>
              <a:rPr lang="de-DE" sz="1200"/>
              <a:t>), ??</a:t>
            </a:r>
            <a:br>
              <a:rPr lang="de-DE" sz="1200"/>
            </a:br>
            <a:r>
              <a:rPr lang="de-DE" sz="1200"/>
              <a:t>&gt; M. Alice (Guedes Vaz) &gt;&gt; Gonçalo, Rui</a:t>
            </a:r>
            <a:br>
              <a:rPr lang="de-DE" sz="1200"/>
            </a:br>
            <a:endParaRPr lang="de-DE" altLang="de-DE" sz="1200">
              <a:ea typeface="Times New Roman" panose="02020603050405020304" pitchFamily="18" charset="0"/>
              <a:cs typeface="Arial" panose="020B0604020202020204" pitchFamily="34" charset="0"/>
              <a:sym typeface="Wingdings" panose="05000000000000000000" pitchFamily="2" charset="2"/>
            </a:endParaRPr>
          </a:p>
        </p:txBody>
      </p:sp>
      <p:sp>
        <p:nvSpPr>
          <p:cNvPr id="445" name="Rectangle 4"/>
          <p:cNvSpPr>
            <a:spLocks noChangeArrowheads="1"/>
          </p:cNvSpPr>
          <p:nvPr/>
        </p:nvSpPr>
        <p:spPr bwMode="auto">
          <a:xfrm>
            <a:off x="5815175" y="61533"/>
            <a:ext cx="2729858" cy="369332"/>
          </a:xfrm>
          <a:prstGeom prst="rect">
            <a:avLst/>
          </a:prstGeom>
          <a:noFill/>
        </p:spPr>
        <p:txBody>
          <a:bodyPr wrap="square" rtlCol="0">
            <a:spAutoFit/>
          </a:bodyPr>
          <a:lstStyle/>
          <a:p>
            <a:pPr eaLnBrk="0" fontAlgn="base" hangingPunct="0">
              <a:spcBef>
                <a:spcPct val="0"/>
              </a:spcBef>
              <a:spcAft>
                <a:spcPct val="0"/>
              </a:spcAft>
            </a:pPr>
            <a:r>
              <a:rPr lang="pt-PT"/>
              <a:t>Maria da Glória Marreiros</a:t>
            </a:r>
            <a:endParaRPr lang="de-DE" altLang="de-DE" sz="1400">
              <a:ea typeface="Times New Roman" panose="02020603050405020304" pitchFamily="18" charset="0"/>
              <a:cs typeface="Arial" panose="020B0604020202020204" pitchFamily="34" charset="0"/>
              <a:sym typeface="Wingdings" panose="05000000000000000000" pitchFamily="2" charset="2"/>
            </a:endParaRPr>
          </a:p>
        </p:txBody>
      </p:sp>
      <p:sp>
        <p:nvSpPr>
          <p:cNvPr id="446" name="Rectangle 4"/>
          <p:cNvSpPr>
            <a:spLocks noChangeArrowheads="1"/>
          </p:cNvSpPr>
          <p:nvPr/>
        </p:nvSpPr>
        <p:spPr bwMode="auto">
          <a:xfrm>
            <a:off x="2641914" y="61533"/>
            <a:ext cx="2729858" cy="369332"/>
          </a:xfrm>
          <a:prstGeom prst="rect">
            <a:avLst/>
          </a:prstGeom>
          <a:noFill/>
        </p:spPr>
        <p:txBody>
          <a:bodyPr wrap="square" rtlCol="0">
            <a:spAutoFit/>
          </a:bodyPr>
          <a:lstStyle/>
          <a:p>
            <a:pPr eaLnBrk="0" fontAlgn="base" hangingPunct="0">
              <a:spcBef>
                <a:spcPct val="0"/>
              </a:spcBef>
              <a:spcAft>
                <a:spcPct val="0"/>
              </a:spcAft>
            </a:pPr>
            <a:r>
              <a:rPr lang="pt-PT"/>
              <a:t>António José </a:t>
            </a:r>
            <a:r>
              <a:rPr lang="pt-PT" b="1"/>
              <a:t>Machado</a:t>
            </a:r>
            <a:endParaRPr lang="de-DE" altLang="de-DE" sz="1400" b="1">
              <a:ea typeface="Times New Roman" panose="02020603050405020304" pitchFamily="18" charset="0"/>
              <a:cs typeface="Arial" panose="020B0604020202020204" pitchFamily="34" charset="0"/>
              <a:sym typeface="Wingdings" panose="05000000000000000000" pitchFamily="2" charset="2"/>
            </a:endParaRPr>
          </a:p>
        </p:txBody>
      </p:sp>
      <p:sp>
        <p:nvSpPr>
          <p:cNvPr id="447" name="Rectangle 4"/>
          <p:cNvSpPr>
            <a:spLocks noChangeArrowheads="1"/>
          </p:cNvSpPr>
          <p:nvPr/>
        </p:nvSpPr>
        <p:spPr bwMode="auto">
          <a:xfrm>
            <a:off x="4299854" y="751812"/>
            <a:ext cx="3823936" cy="338554"/>
          </a:xfrm>
          <a:prstGeom prst="rect">
            <a:avLst/>
          </a:prstGeom>
          <a:noFill/>
        </p:spPr>
        <p:txBody>
          <a:bodyPr wrap="square" rtlCol="0">
            <a:spAutoFit/>
          </a:bodyPr>
          <a:lstStyle/>
          <a:p>
            <a:pPr eaLnBrk="0" fontAlgn="base" hangingPunct="0">
              <a:spcBef>
                <a:spcPct val="0"/>
              </a:spcBef>
              <a:spcAft>
                <a:spcPct val="0"/>
              </a:spcAft>
            </a:pPr>
            <a:r>
              <a:rPr lang="pt-PT" sz="1600"/>
              <a:t>Maria da Glória dos Santos (Machado)</a:t>
            </a:r>
            <a:endParaRPr lang="de-DE" altLang="de-DE" sz="1200">
              <a:ea typeface="Times New Roman" panose="02020603050405020304" pitchFamily="18" charset="0"/>
              <a:cs typeface="Arial" panose="020B0604020202020204" pitchFamily="34" charset="0"/>
              <a:sym typeface="Wingdings" panose="05000000000000000000" pitchFamily="2" charset="2"/>
            </a:endParaRPr>
          </a:p>
        </p:txBody>
      </p:sp>
      <p:cxnSp>
        <p:nvCxnSpPr>
          <p:cNvPr id="451" name="Gewinkelter Verbinder 450"/>
          <p:cNvCxnSpPr>
            <a:stCxn id="67" idx="2"/>
            <a:endCxn id="439" idx="0"/>
          </p:cNvCxnSpPr>
          <p:nvPr/>
        </p:nvCxnSpPr>
        <p:spPr>
          <a:xfrm rot="5400000">
            <a:off x="3824244" y="-885570"/>
            <a:ext cx="352491" cy="2872182"/>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Gewinkelter Verbinder 453"/>
          <p:cNvCxnSpPr>
            <a:stCxn id="67" idx="2"/>
            <a:endCxn id="440" idx="0"/>
          </p:cNvCxnSpPr>
          <p:nvPr/>
        </p:nvCxnSpPr>
        <p:spPr>
          <a:xfrm rot="16200000" flipH="1">
            <a:off x="7688519" y="-1877664"/>
            <a:ext cx="352491" cy="4856369"/>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 name="Gewinkelter Verbinder 462"/>
          <p:cNvCxnSpPr>
            <a:stCxn id="75" idx="2"/>
            <a:endCxn id="60" idx="0"/>
          </p:cNvCxnSpPr>
          <p:nvPr/>
        </p:nvCxnSpPr>
        <p:spPr>
          <a:xfrm rot="16200000" flipH="1">
            <a:off x="4608631" y="485546"/>
            <a:ext cx="1306477" cy="2546094"/>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7" name="Gewinkelter Verbinder 466"/>
          <p:cNvCxnSpPr>
            <a:stCxn id="57" idx="2"/>
            <a:endCxn id="25" idx="1"/>
          </p:cNvCxnSpPr>
          <p:nvPr/>
        </p:nvCxnSpPr>
        <p:spPr>
          <a:xfrm rot="5400000">
            <a:off x="1636094" y="1597094"/>
            <a:ext cx="1195247" cy="3510210"/>
          </a:xfrm>
          <a:prstGeom prst="bentConnector4">
            <a:avLst>
              <a:gd name="adj1" fmla="val 51426"/>
              <a:gd name="adj2" fmla="val 10651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winkelter Verbinder 48"/>
          <p:cNvCxnSpPr>
            <a:stCxn id="60" idx="2"/>
            <a:endCxn id="54" idx="1"/>
          </p:cNvCxnSpPr>
          <p:nvPr/>
        </p:nvCxnSpPr>
        <p:spPr>
          <a:xfrm rot="16200000" flipH="1">
            <a:off x="7068475" y="2401492"/>
            <a:ext cx="251397" cy="1318515"/>
          </a:xfrm>
          <a:prstGeom prst="bentConnector2">
            <a:avLst/>
          </a:prstGeom>
          <a:ln w="1270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Gewinkelter Verbinder 49"/>
          <p:cNvCxnSpPr>
            <a:stCxn id="57" idx="2"/>
            <a:endCxn id="442" idx="1"/>
          </p:cNvCxnSpPr>
          <p:nvPr/>
        </p:nvCxnSpPr>
        <p:spPr>
          <a:xfrm rot="5400000">
            <a:off x="760282" y="2472906"/>
            <a:ext cx="2946871" cy="3510210"/>
          </a:xfrm>
          <a:prstGeom prst="bentConnector4">
            <a:avLst>
              <a:gd name="adj1" fmla="val 20842"/>
              <a:gd name="adj2" fmla="val 10651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Rectangle 4"/>
          <p:cNvSpPr>
            <a:spLocks noChangeArrowheads="1"/>
          </p:cNvSpPr>
          <p:nvPr/>
        </p:nvSpPr>
        <p:spPr bwMode="auto">
          <a:xfrm>
            <a:off x="7853431" y="2940227"/>
            <a:ext cx="1590303" cy="492443"/>
          </a:xfrm>
          <a:prstGeom prst="rect">
            <a:avLst/>
          </a:prstGeom>
          <a:noFill/>
        </p:spPr>
        <p:txBody>
          <a:bodyPr wrap="square" rtlCol="0">
            <a:spAutoFit/>
          </a:bodyPr>
          <a:lstStyle/>
          <a:p>
            <a:pPr eaLnBrk="0" fontAlgn="base" hangingPunct="0">
              <a:spcBef>
                <a:spcPct val="0"/>
              </a:spcBef>
              <a:spcAft>
                <a:spcPct val="0"/>
              </a:spcAft>
            </a:pPr>
            <a:r>
              <a:rPr lang="de-DE" sz="1400"/>
              <a:t>Maria Eduarda …</a:t>
            </a:r>
            <a:br>
              <a:rPr lang="de-DE" sz="1400"/>
            </a:br>
            <a:r>
              <a:rPr lang="de-DE" sz="1200"/>
              <a:t>&gt; Jorge …</a:t>
            </a:r>
          </a:p>
        </p:txBody>
      </p:sp>
      <p:sp>
        <p:nvSpPr>
          <p:cNvPr id="64" name="Rectangle 4"/>
          <p:cNvSpPr>
            <a:spLocks noChangeArrowheads="1"/>
          </p:cNvSpPr>
          <p:nvPr/>
        </p:nvSpPr>
        <p:spPr bwMode="auto">
          <a:xfrm>
            <a:off x="6583211" y="317147"/>
            <a:ext cx="4135687" cy="276999"/>
          </a:xfrm>
          <a:prstGeom prst="rect">
            <a:avLst/>
          </a:prstGeom>
          <a:noFill/>
        </p:spPr>
        <p:txBody>
          <a:bodyPr wrap="square" rtlCol="0">
            <a:spAutoFit/>
          </a:bodyPr>
          <a:lstStyle/>
          <a:p>
            <a:pPr eaLnBrk="0" fontAlgn="base" hangingPunct="0">
              <a:spcBef>
                <a:spcPct val="0"/>
              </a:spcBef>
              <a:spcAft>
                <a:spcPct val="0"/>
              </a:spcAft>
            </a:pPr>
            <a:r>
              <a:rPr lang="pt-BR" sz="1200"/>
              <a:t>Francisco José,Joaquim J., João J., Mariano J., e Belchior J.</a:t>
            </a:r>
            <a:endParaRPr lang="de-DE" sz="1200"/>
          </a:p>
        </p:txBody>
      </p:sp>
      <p:sp>
        <p:nvSpPr>
          <p:cNvPr id="65" name="Rectangle 4"/>
          <p:cNvSpPr>
            <a:spLocks noChangeArrowheads="1"/>
          </p:cNvSpPr>
          <p:nvPr/>
        </p:nvSpPr>
        <p:spPr bwMode="auto">
          <a:xfrm>
            <a:off x="4146353" y="1230577"/>
            <a:ext cx="3084798" cy="461665"/>
          </a:xfrm>
          <a:prstGeom prst="rect">
            <a:avLst/>
          </a:prstGeom>
          <a:noFill/>
        </p:spPr>
        <p:txBody>
          <a:bodyPr wrap="square" rtlCol="0">
            <a:spAutoFit/>
          </a:bodyPr>
          <a:lstStyle/>
          <a:p>
            <a:pPr eaLnBrk="0" fontAlgn="base" hangingPunct="0">
              <a:spcBef>
                <a:spcPct val="0"/>
              </a:spcBef>
              <a:spcAft>
                <a:spcPct val="0"/>
              </a:spcAft>
            </a:pPr>
            <a:r>
              <a:rPr lang="pt-BR" sz="1200">
                <a:hlinkClick r:id="rId10" tooltip="Jorge Henrique dos Santos Machado"/>
              </a:rPr>
              <a:t>Jorge Henrique</a:t>
            </a:r>
            <a:r>
              <a:rPr lang="pt-BR" sz="1200"/>
              <a:t>, </a:t>
            </a:r>
            <a:r>
              <a:rPr lang="pt-BR" sz="1200">
                <a:hlinkClick r:id="rId11" tooltip="Armando dos Santos Machado"/>
              </a:rPr>
              <a:t>Armando</a:t>
            </a:r>
            <a:r>
              <a:rPr lang="pt-BR" sz="1200"/>
              <a:t>, Guilherme  e </a:t>
            </a:r>
            <a:r>
              <a:rPr lang="pt-BR" sz="1200">
                <a:hlinkClick r:id="rId12" tooltip="Estela dos Santos Machado"/>
              </a:rPr>
              <a:t>Estela</a:t>
            </a:r>
            <a:r>
              <a:rPr lang="pt-BR" sz="1200"/>
              <a:t>.</a:t>
            </a:r>
            <a:br>
              <a:rPr lang="pt-BR" sz="1200"/>
            </a:br>
            <a:r>
              <a:rPr lang="pt-BR" sz="1200"/>
              <a:t>Guilherme assists is father at CFB</a:t>
            </a:r>
            <a:endParaRPr lang="de-DE" sz="1000"/>
          </a:p>
        </p:txBody>
      </p:sp>
      <p:sp>
        <p:nvSpPr>
          <p:cNvPr id="66" name="Rectangle 4"/>
          <p:cNvSpPr>
            <a:spLocks noChangeArrowheads="1"/>
          </p:cNvSpPr>
          <p:nvPr/>
        </p:nvSpPr>
        <p:spPr bwMode="auto">
          <a:xfrm>
            <a:off x="8415762" y="1739333"/>
            <a:ext cx="3084798" cy="400110"/>
          </a:xfrm>
          <a:prstGeom prst="rect">
            <a:avLst/>
          </a:prstGeom>
          <a:solidFill>
            <a:schemeClr val="bg2"/>
          </a:solidFill>
        </p:spPr>
        <p:txBody>
          <a:bodyPr wrap="square" rtlCol="0">
            <a:spAutoFit/>
          </a:bodyPr>
          <a:lstStyle/>
          <a:p>
            <a:pPr eaLnBrk="0" fontAlgn="base" hangingPunct="0">
              <a:spcBef>
                <a:spcPct val="0"/>
              </a:spcBef>
              <a:spcAft>
                <a:spcPct val="0"/>
              </a:spcAft>
            </a:pPr>
            <a:r>
              <a:rPr lang="pt-BR" sz="1000"/>
              <a:t>Vila General Machado – Camacupa (Angola)</a:t>
            </a:r>
          </a:p>
          <a:p>
            <a:pPr eaLnBrk="0" fontAlgn="base" hangingPunct="0">
              <a:spcBef>
                <a:spcPct val="0"/>
              </a:spcBef>
              <a:spcAft>
                <a:spcPct val="0"/>
              </a:spcAft>
            </a:pPr>
            <a:r>
              <a:rPr lang="pt-BR" sz="1000"/>
              <a:t>Vila Machado – Nhamatanda (Mozambique)</a:t>
            </a:r>
            <a:endParaRPr lang="de-DE" sz="700"/>
          </a:p>
        </p:txBody>
      </p:sp>
      <p:sp>
        <p:nvSpPr>
          <p:cNvPr id="68" name="Rectangle 4"/>
          <p:cNvSpPr>
            <a:spLocks noChangeArrowheads="1"/>
          </p:cNvSpPr>
          <p:nvPr/>
        </p:nvSpPr>
        <p:spPr bwMode="auto">
          <a:xfrm>
            <a:off x="1179431" y="2003390"/>
            <a:ext cx="2917679" cy="246221"/>
          </a:xfrm>
          <a:prstGeom prst="rect">
            <a:avLst/>
          </a:prstGeom>
          <a:solidFill>
            <a:schemeClr val="bg2"/>
          </a:solidFill>
        </p:spPr>
        <p:txBody>
          <a:bodyPr wrap="square" rtlCol="0">
            <a:spAutoFit/>
          </a:bodyPr>
          <a:lstStyle/>
          <a:p>
            <a:pPr eaLnBrk="0" fontAlgn="base" hangingPunct="0">
              <a:spcBef>
                <a:spcPct val="0"/>
              </a:spcBef>
              <a:spcAft>
                <a:spcPct val="0"/>
              </a:spcAft>
            </a:pPr>
            <a:r>
              <a:rPr lang="pt-BR" sz="1000"/>
              <a:t>Vilage Mariano Machado – Ganda (Angola)</a:t>
            </a:r>
            <a:endParaRPr lang="de-DE" sz="1000"/>
          </a:p>
        </p:txBody>
      </p:sp>
      <p:sp>
        <p:nvSpPr>
          <p:cNvPr id="105" name="Rectangle 4"/>
          <p:cNvSpPr>
            <a:spLocks noChangeArrowheads="1"/>
          </p:cNvSpPr>
          <p:nvPr/>
        </p:nvSpPr>
        <p:spPr bwMode="auto">
          <a:xfrm>
            <a:off x="8322003" y="1326931"/>
            <a:ext cx="3941889" cy="430887"/>
          </a:xfrm>
          <a:prstGeom prst="rect">
            <a:avLst/>
          </a:prstGeom>
          <a:noFill/>
        </p:spPr>
        <p:txBody>
          <a:bodyPr wrap="square" rtlCol="0">
            <a:spAutoFit/>
          </a:bodyPr>
          <a:lstStyle/>
          <a:p>
            <a:pPr eaLnBrk="0" fontAlgn="base" hangingPunct="0">
              <a:spcBef>
                <a:spcPct val="0"/>
              </a:spcBef>
              <a:spcAft>
                <a:spcPct val="0"/>
              </a:spcAft>
            </a:pPr>
            <a:r>
              <a:rPr lang="de-DE" sz="1100"/>
              <a:t>General, </a:t>
            </a:r>
            <a:r>
              <a:rPr lang="de-DE" sz="1100" err="1"/>
              <a:t>Governor</a:t>
            </a:r>
            <a:r>
              <a:rPr lang="de-DE" sz="1100"/>
              <a:t> </a:t>
            </a:r>
            <a:r>
              <a:rPr lang="de-DE" sz="1100" err="1"/>
              <a:t>of</a:t>
            </a:r>
            <a:r>
              <a:rPr lang="de-DE" sz="1100"/>
              <a:t> </a:t>
            </a:r>
            <a:r>
              <a:rPr lang="de-DE" sz="1100" err="1"/>
              <a:t>India</a:t>
            </a:r>
            <a:r>
              <a:rPr lang="de-DE" sz="1100"/>
              <a:t> </a:t>
            </a:r>
            <a:r>
              <a:rPr lang="de-DE" sz="1100" err="1"/>
              <a:t>and</a:t>
            </a:r>
            <a:r>
              <a:rPr lang="de-DE" sz="1100"/>
              <a:t> Mozambik</a:t>
            </a:r>
            <a:br>
              <a:rPr lang="de-DE" sz="1100"/>
            </a:br>
            <a:r>
              <a:rPr lang="de-DE" sz="1100"/>
              <a:t>Mozambique </a:t>
            </a:r>
            <a:r>
              <a:rPr lang="de-DE" sz="1100" err="1"/>
              <a:t>Railways</a:t>
            </a:r>
            <a:r>
              <a:rPr lang="de-DE" sz="1100"/>
              <a:t> (Maputo – </a:t>
            </a:r>
            <a:r>
              <a:rPr lang="de-DE" sz="1100" err="1"/>
              <a:t>Pretória</a:t>
            </a:r>
            <a:r>
              <a:rPr lang="de-DE" sz="1100"/>
              <a:t>)</a:t>
            </a:r>
            <a:endParaRPr lang="de-DE" altLang="de-DE" sz="1100">
              <a:ea typeface="Times New Roman" panose="02020603050405020304" pitchFamily="18" charset="0"/>
              <a:cs typeface="Arial" panose="020B0604020202020204" pitchFamily="34" charset="0"/>
              <a:sym typeface="Wingdings" panose="05000000000000000000" pitchFamily="2" charset="2"/>
            </a:endParaRPr>
          </a:p>
        </p:txBody>
      </p:sp>
      <p:pic>
        <p:nvPicPr>
          <p:cNvPr id="2" name="Grafik 1"/>
          <p:cNvPicPr>
            <a:picLocks noChangeAspect="1"/>
          </p:cNvPicPr>
          <p:nvPr/>
        </p:nvPicPr>
        <p:blipFill rotWithShape="1">
          <a:blip r:embed="rId13" cstate="print">
            <a:extLst>
              <a:ext uri="{28A0092B-C50C-407E-A947-70E740481C1C}">
                <a14:useLocalDpi xmlns:a14="http://schemas.microsoft.com/office/drawing/2010/main" val="0"/>
              </a:ext>
            </a:extLst>
          </a:blip>
          <a:srcRect l="29424" t="13216" r="31185" b="13278"/>
          <a:stretch/>
        </p:blipFill>
        <p:spPr>
          <a:xfrm>
            <a:off x="78919" y="402926"/>
            <a:ext cx="1100512" cy="1540231"/>
          </a:xfrm>
          <a:prstGeom prst="rect">
            <a:avLst/>
          </a:prstGeom>
        </p:spPr>
      </p:pic>
      <p:pic>
        <p:nvPicPr>
          <p:cNvPr id="441" name="Grafik 44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68867" y="47652"/>
            <a:ext cx="1202198" cy="1745499"/>
          </a:xfrm>
          <a:prstGeom prst="rect">
            <a:avLst/>
          </a:prstGeom>
        </p:spPr>
      </p:pic>
      <p:pic>
        <p:nvPicPr>
          <p:cNvPr id="62" name="Picture 2" descr="https://th.bing.com/th?q=Link+Zeichen&amp;w=138&amp;h=138&amp;c=7&amp;o=5&amp;dpr=1.5&amp;pid=1.7&amp;mkt=de-DE&amp;cc=DE&amp;setlang=de&amp;adlt=moderate">
            <a:hlinkClick r:id="rId15" action="ppaction://hlinksldjump"/>
          </p:cNvPr>
          <p:cNvPicPr>
            <a:picLocks noChangeAspect="1" noChangeArrowheads="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1659587" y="3547791"/>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16"/>
          <a:stretch>
            <a:fillRect/>
          </a:stretch>
        </p:blipFill>
        <p:spPr>
          <a:xfrm>
            <a:off x="10112160" y="2247796"/>
            <a:ext cx="1941294" cy="1121892"/>
          </a:xfrm>
          <a:prstGeom prst="rect">
            <a:avLst/>
          </a:prstGeom>
        </p:spPr>
      </p:pic>
      <p:grpSp>
        <p:nvGrpSpPr>
          <p:cNvPr id="53" name="Gruppieren 52"/>
          <p:cNvGrpSpPr/>
          <p:nvPr/>
        </p:nvGrpSpPr>
        <p:grpSpPr>
          <a:xfrm>
            <a:off x="3737204" y="2408875"/>
            <a:ext cx="499874" cy="345701"/>
            <a:chOff x="6552841" y="767991"/>
            <a:chExt cx="499874" cy="345701"/>
          </a:xfrm>
        </p:grpSpPr>
        <p:pic>
          <p:nvPicPr>
            <p:cNvPr id="56" name="Grafik 5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12700">
              <a:noFill/>
            </a:ln>
          </p:spPr>
        </p:pic>
        <p:sp>
          <p:nvSpPr>
            <p:cNvPr id="57" name="Rechteck 56"/>
            <p:cNvSpPr/>
            <p:nvPr/>
          </p:nvSpPr>
          <p:spPr>
            <a:xfrm>
              <a:off x="6757248" y="101927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p:cNvSpPr/>
            <p:nvPr/>
          </p:nvSpPr>
          <p:spPr>
            <a:xfrm>
              <a:off x="6958293"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Rechteck 58"/>
            <p:cNvSpPr/>
            <p:nvPr/>
          </p:nvSpPr>
          <p:spPr>
            <a:xfrm>
              <a:off x="6552841"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hteck 60"/>
            <p:cNvSpPr/>
            <p:nvPr/>
          </p:nvSpPr>
          <p:spPr>
            <a:xfrm>
              <a:off x="6757248" y="767991"/>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3" name="Gruppieren 62"/>
          <p:cNvGrpSpPr/>
          <p:nvPr/>
        </p:nvGrpSpPr>
        <p:grpSpPr>
          <a:xfrm>
            <a:off x="5186643" y="64712"/>
            <a:ext cx="499874" cy="345701"/>
            <a:chOff x="6552841" y="767991"/>
            <a:chExt cx="499874" cy="345701"/>
          </a:xfrm>
        </p:grpSpPr>
        <p:pic>
          <p:nvPicPr>
            <p:cNvPr id="67" name="Grafik 6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12700">
              <a:noFill/>
            </a:ln>
          </p:spPr>
        </p:pic>
        <p:sp>
          <p:nvSpPr>
            <p:cNvPr id="69" name="Rechteck 68"/>
            <p:cNvSpPr/>
            <p:nvPr/>
          </p:nvSpPr>
          <p:spPr>
            <a:xfrm>
              <a:off x="6757248" y="101927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Rechteck 69"/>
            <p:cNvSpPr/>
            <p:nvPr/>
          </p:nvSpPr>
          <p:spPr>
            <a:xfrm>
              <a:off x="6958293"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p:cNvSpPr/>
            <p:nvPr/>
          </p:nvSpPr>
          <p:spPr>
            <a:xfrm>
              <a:off x="6552841"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p:cNvSpPr/>
            <p:nvPr/>
          </p:nvSpPr>
          <p:spPr>
            <a:xfrm>
              <a:off x="6757248" y="767991"/>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3" name="Gruppieren 72"/>
          <p:cNvGrpSpPr/>
          <p:nvPr/>
        </p:nvGrpSpPr>
        <p:grpSpPr>
          <a:xfrm>
            <a:off x="3737204" y="759654"/>
            <a:ext cx="499874" cy="345701"/>
            <a:chOff x="6552841" y="767991"/>
            <a:chExt cx="499874" cy="345701"/>
          </a:xfrm>
        </p:grpSpPr>
        <p:pic>
          <p:nvPicPr>
            <p:cNvPr id="74" name="Grafik 7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12700">
              <a:noFill/>
            </a:ln>
          </p:spPr>
        </p:pic>
        <p:sp>
          <p:nvSpPr>
            <p:cNvPr id="75" name="Rechteck 74"/>
            <p:cNvSpPr/>
            <p:nvPr/>
          </p:nvSpPr>
          <p:spPr>
            <a:xfrm>
              <a:off x="6757248" y="101927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Rechteck 75"/>
            <p:cNvSpPr/>
            <p:nvPr/>
          </p:nvSpPr>
          <p:spPr>
            <a:xfrm>
              <a:off x="6958293"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76"/>
            <p:cNvSpPr/>
            <p:nvPr/>
          </p:nvSpPr>
          <p:spPr>
            <a:xfrm>
              <a:off x="6552841"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Rechteck 77"/>
            <p:cNvSpPr/>
            <p:nvPr/>
          </p:nvSpPr>
          <p:spPr>
            <a:xfrm>
              <a:off x="6757248" y="767991"/>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9" name="Gruppieren 78"/>
          <p:cNvGrpSpPr/>
          <p:nvPr/>
        </p:nvGrpSpPr>
        <p:grpSpPr>
          <a:xfrm>
            <a:off x="4775890" y="3503547"/>
            <a:ext cx="499874" cy="345701"/>
            <a:chOff x="6552841" y="767991"/>
            <a:chExt cx="499874" cy="345701"/>
          </a:xfrm>
        </p:grpSpPr>
        <p:pic>
          <p:nvPicPr>
            <p:cNvPr id="80" name="Grafik 7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12700">
              <a:noFill/>
            </a:ln>
          </p:spPr>
        </p:pic>
        <p:sp>
          <p:nvSpPr>
            <p:cNvPr id="81" name="Rechteck 80"/>
            <p:cNvSpPr/>
            <p:nvPr/>
          </p:nvSpPr>
          <p:spPr>
            <a:xfrm>
              <a:off x="6757248" y="101927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Rechteck 81"/>
            <p:cNvSpPr/>
            <p:nvPr/>
          </p:nvSpPr>
          <p:spPr>
            <a:xfrm>
              <a:off x="6958293"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Rechteck 82"/>
            <p:cNvSpPr/>
            <p:nvPr/>
          </p:nvSpPr>
          <p:spPr>
            <a:xfrm>
              <a:off x="6552841"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Rechteck 83"/>
            <p:cNvSpPr/>
            <p:nvPr/>
          </p:nvSpPr>
          <p:spPr>
            <a:xfrm>
              <a:off x="6757248" y="767991"/>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0" name="Rectangle 4"/>
          <p:cNvSpPr>
            <a:spLocks noChangeArrowheads="1"/>
          </p:cNvSpPr>
          <p:nvPr/>
        </p:nvSpPr>
        <p:spPr bwMode="auto">
          <a:xfrm>
            <a:off x="6482610" y="2958353"/>
            <a:ext cx="1091201" cy="276999"/>
          </a:xfrm>
          <a:prstGeom prst="rect">
            <a:avLst/>
          </a:prstGeom>
          <a:noFill/>
        </p:spPr>
        <p:txBody>
          <a:bodyPr wrap="square" rtlCol="0">
            <a:spAutoFit/>
          </a:bodyPr>
          <a:lstStyle/>
          <a:p>
            <a:pPr eaLnBrk="0" fontAlgn="base" hangingPunct="0">
              <a:spcBef>
                <a:spcPct val="0"/>
              </a:spcBef>
              <a:spcAft>
                <a:spcPct val="0"/>
              </a:spcAft>
            </a:pPr>
            <a:r>
              <a:rPr lang="pt-BR" sz="1200"/>
              <a:t>2nd marriage</a:t>
            </a:r>
            <a:endParaRPr lang="de-DE" sz="1000"/>
          </a:p>
        </p:txBody>
      </p:sp>
      <p:sp>
        <p:nvSpPr>
          <p:cNvPr id="6" name="Foliennummernplatzhalter 5"/>
          <p:cNvSpPr>
            <a:spLocks noGrp="1"/>
          </p:cNvSpPr>
          <p:nvPr>
            <p:ph type="sldNum" sz="quarter" idx="12"/>
          </p:nvPr>
        </p:nvSpPr>
        <p:spPr/>
        <p:txBody>
          <a:bodyPr/>
          <a:lstStyle/>
          <a:p>
            <a:fld id="{67EAFDB1-F3D4-4863-BCEA-E13DF22AE5EF}" type="slidenum">
              <a:rPr lang="de-DE" smtClean="0"/>
              <a:t>29</a:t>
            </a:fld>
            <a:endParaRPr lang="de-DE"/>
          </a:p>
        </p:txBody>
      </p:sp>
      <p:pic>
        <p:nvPicPr>
          <p:cNvPr id="86" name="Picture 2" descr="Ayub Irawan photos, images, assets | Adobe Stock">
            <a:hlinkClick r:id="rId18" action="ppaction://hlinksldjump"/>
          </p:cNvPr>
          <p:cNvPicPr>
            <a:picLocks noChangeAspect="1" noChangeArrowheads="1"/>
          </p:cNvPicPr>
          <p:nvPr/>
        </p:nvPicPr>
        <p:blipFill rotWithShape="1">
          <a:blip r:embed="rId19" cstate="print">
            <a:duotone>
              <a:prstClr val="black"/>
              <a:schemeClr val="accent3">
                <a:tint val="45000"/>
                <a:satMod val="400000"/>
              </a:schemeClr>
            </a:duotone>
            <a:extLst>
              <a:ext uri="{28A0092B-C50C-407E-A947-70E740481C1C}">
                <a14:useLocalDpi xmlns:a14="http://schemas.microsoft.com/office/drawing/2010/main" val="0"/>
              </a:ext>
            </a:extLst>
          </a:blip>
          <a:srcRect l="-26"/>
          <a:stretch/>
        </p:blipFill>
        <p:spPr bwMode="auto">
          <a:xfrm>
            <a:off x="268212" y="6432484"/>
            <a:ext cx="349226" cy="349135"/>
          </a:xfrm>
          <a:prstGeom prst="rect">
            <a:avLst/>
          </a:prstGeom>
          <a:noFill/>
          <a:extLst>
            <a:ext uri="{909E8E84-426E-40DD-AFC4-6F175D3DCCD1}">
              <a14:hiddenFill xmlns:a14="http://schemas.microsoft.com/office/drawing/2010/main">
                <a:solidFill>
                  <a:srgbClr val="FFFFFF"/>
                </a:solidFill>
              </a14:hiddenFill>
            </a:ext>
          </a:extLst>
        </p:spPr>
      </p:pic>
      <p:cxnSp>
        <p:nvCxnSpPr>
          <p:cNvPr id="85" name="Gerader Verbinder 84"/>
          <p:cNvCxnSpPr/>
          <p:nvPr/>
        </p:nvCxnSpPr>
        <p:spPr>
          <a:xfrm flipH="1">
            <a:off x="3872505" y="3690698"/>
            <a:ext cx="9028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r Verbinder 86"/>
          <p:cNvCxnSpPr/>
          <p:nvPr/>
        </p:nvCxnSpPr>
        <p:spPr>
          <a:xfrm flipH="1">
            <a:off x="5275264" y="3690698"/>
            <a:ext cx="5013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3837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feld 41">
            <a:hlinkClick r:id="rId2" action="ppaction://hlinksldjump"/>
          </p:cNvPr>
          <p:cNvSpPr txBox="1"/>
          <p:nvPr/>
        </p:nvSpPr>
        <p:spPr>
          <a:xfrm>
            <a:off x="393079" y="1079502"/>
            <a:ext cx="4747788" cy="1939249"/>
          </a:xfrm>
          <a:prstGeom prst="rect">
            <a:avLst/>
          </a:prstGeom>
          <a:solidFill>
            <a:schemeClr val="bg1"/>
          </a:solidFill>
          <a:effectLst>
            <a:outerShdw blurRad="50800" dist="38100" dir="10800000" algn="r" rotWithShape="0">
              <a:prstClr val="black">
                <a:alpha val="40000"/>
              </a:prstClr>
            </a:outerShdw>
          </a:effectLst>
        </p:spPr>
        <p:txBody>
          <a:bodyPr wrap="square" rtlCol="0">
            <a:spAutoFit/>
          </a:bodyPr>
          <a:lstStyle/>
          <a:p>
            <a:r>
              <a:rPr lang="en-GB" sz="1801" b="1"/>
              <a:t>01  Beginnings </a:t>
            </a:r>
          </a:p>
          <a:p>
            <a:r>
              <a:rPr lang="en-GB" sz="1801" b="1"/>
              <a:t>Vikings and the Knight in UK</a:t>
            </a:r>
          </a:p>
          <a:p>
            <a:br>
              <a:rPr lang="en-US" sz="1400"/>
            </a:br>
            <a:r>
              <a:rPr lang="en-US" sz="1400"/>
              <a:t>Probably from “Sweden” 10th century to </a:t>
            </a:r>
            <a:r>
              <a:rPr lang="en-US" sz="1400" err="1"/>
              <a:t>Moorby</a:t>
            </a:r>
            <a:r>
              <a:rPr lang="en-US" sz="1400"/>
              <a:t>. </a:t>
            </a:r>
            <a:br>
              <a:rPr lang="en-US" sz="1400"/>
            </a:br>
            <a:r>
              <a:rPr lang="en-US" sz="1400"/>
              <a:t>At the time when York formed part of a Viking kingdom. </a:t>
            </a:r>
            <a:br>
              <a:rPr lang="en-US" sz="1400"/>
            </a:br>
            <a:endParaRPr lang="en-US" sz="1400"/>
          </a:p>
          <a:p>
            <a:r>
              <a:rPr lang="en-US" sz="1400"/>
              <a:t>In the 1300s </a:t>
            </a:r>
            <a:r>
              <a:rPr lang="en-US" sz="1400" err="1"/>
              <a:t>Moreby</a:t>
            </a:r>
            <a:r>
              <a:rPr lang="en-US" sz="1400"/>
              <a:t> Hall was part of Sir Robert </a:t>
            </a:r>
            <a:r>
              <a:rPr lang="en-US" sz="1400" err="1"/>
              <a:t>Moreby's</a:t>
            </a:r>
            <a:r>
              <a:rPr lang="en-US" sz="1400"/>
              <a:t> estate when he retired from active life.</a:t>
            </a:r>
            <a:endParaRPr lang="en-US" sz="1000"/>
          </a:p>
        </p:txBody>
      </p:sp>
      <p:sp>
        <p:nvSpPr>
          <p:cNvPr id="13" name="Textfeld 12"/>
          <p:cNvSpPr txBox="1"/>
          <p:nvPr/>
        </p:nvSpPr>
        <p:spPr>
          <a:xfrm>
            <a:off x="362389" y="201806"/>
            <a:ext cx="11499528" cy="523220"/>
          </a:xfrm>
          <a:prstGeom prst="rect">
            <a:avLst/>
          </a:prstGeom>
          <a:noFill/>
        </p:spPr>
        <p:txBody>
          <a:bodyPr wrap="square" rtlCol="0">
            <a:spAutoFit/>
          </a:bodyPr>
          <a:lstStyle/>
          <a:p>
            <a:r>
              <a:rPr lang="en-US" sz="2800">
                <a:latin typeface="Berlin Sans FB" panose="020E0602020502020306" pitchFamily="34" charset="0"/>
                <a:cs typeface="Courier New" panose="02070309020205020404" pitchFamily="49" charset="0"/>
              </a:rPr>
              <a:t>Morbey</a:t>
            </a:r>
            <a:r>
              <a:rPr lang="en-US" sz="2000">
                <a:latin typeface="Berlin Sans FB" panose="020E0602020502020306" pitchFamily="34" charset="0"/>
              </a:rPr>
              <a:t> family tree </a:t>
            </a:r>
            <a:r>
              <a:rPr lang="en-US" sz="2000" err="1">
                <a:latin typeface="Berlin Sans FB" panose="020E0602020502020306" pitchFamily="34" charset="0"/>
              </a:rPr>
              <a:t>german</a:t>
            </a:r>
            <a:r>
              <a:rPr lang="en-US" sz="2000">
                <a:latin typeface="Berlin Sans FB" panose="020E0602020502020306" pitchFamily="34" charset="0"/>
              </a:rPr>
              <a:t> branch</a:t>
            </a:r>
          </a:p>
        </p:txBody>
      </p:sp>
      <p:pic>
        <p:nvPicPr>
          <p:cNvPr id="1026" name="Picture 2" descr="22 The Mansion House, The Moreby Hall... 1 bed penthouse - £395,0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979" y="3359438"/>
            <a:ext cx="3843987" cy="2882991"/>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4"/>
          <a:stretch>
            <a:fillRect/>
          </a:stretch>
        </p:blipFill>
        <p:spPr>
          <a:xfrm>
            <a:off x="5448627" y="2045460"/>
            <a:ext cx="6636066" cy="4196969"/>
          </a:xfrm>
          <a:prstGeom prst="rect">
            <a:avLst/>
          </a:prstGeom>
        </p:spPr>
      </p:pic>
      <p:cxnSp>
        <p:nvCxnSpPr>
          <p:cNvPr id="8" name="Gerader Verbinder 7"/>
          <p:cNvCxnSpPr/>
          <p:nvPr/>
        </p:nvCxnSpPr>
        <p:spPr>
          <a:xfrm flipH="1">
            <a:off x="4635207" y="5022987"/>
            <a:ext cx="1119983" cy="1179763"/>
          </a:xfrm>
          <a:prstGeom prst="line">
            <a:avLst/>
          </a:prstGeom>
          <a:ln>
            <a:solidFill>
              <a:srgbClr val="243607"/>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p:nvPr/>
        </p:nvCxnSpPr>
        <p:spPr>
          <a:xfrm flipH="1" flipV="1">
            <a:off x="4294598" y="4760796"/>
            <a:ext cx="1460592" cy="262191"/>
          </a:xfrm>
          <a:prstGeom prst="line">
            <a:avLst/>
          </a:prstGeom>
          <a:ln>
            <a:solidFill>
              <a:srgbClr val="010A02"/>
            </a:solidFill>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5611410" y="4791864"/>
            <a:ext cx="484590" cy="200055"/>
          </a:xfrm>
          <a:prstGeom prst="rect">
            <a:avLst/>
          </a:prstGeom>
          <a:noFill/>
        </p:spPr>
        <p:txBody>
          <a:bodyPr wrap="square" rtlCol="0">
            <a:spAutoFit/>
          </a:bodyPr>
          <a:lstStyle/>
          <a:p>
            <a:r>
              <a:rPr lang="de-DE" sz="700"/>
              <a:t>York</a:t>
            </a:r>
          </a:p>
        </p:txBody>
      </p:sp>
      <p:sp>
        <p:nvSpPr>
          <p:cNvPr id="14" name="Freihandform 13"/>
          <p:cNvSpPr/>
          <p:nvPr/>
        </p:nvSpPr>
        <p:spPr>
          <a:xfrm>
            <a:off x="6135329" y="2629427"/>
            <a:ext cx="4234894" cy="2646282"/>
          </a:xfrm>
          <a:custGeom>
            <a:avLst/>
            <a:gdLst>
              <a:gd name="connsiteX0" fmla="*/ 4234894 w 4234894"/>
              <a:gd name="connsiteY0" fmla="*/ 0 h 2646282"/>
              <a:gd name="connsiteX1" fmla="*/ 3741877 w 4234894"/>
              <a:gd name="connsiteY1" fmla="*/ 109559 h 2646282"/>
              <a:gd name="connsiteX2" fmla="*/ 3682883 w 4234894"/>
              <a:gd name="connsiteY2" fmla="*/ 58993 h 2646282"/>
              <a:gd name="connsiteX3" fmla="*/ 3282570 w 4234894"/>
              <a:gd name="connsiteY3" fmla="*/ 155911 h 2646282"/>
              <a:gd name="connsiteX4" fmla="*/ 2608358 w 4234894"/>
              <a:gd name="connsiteY4" fmla="*/ 720564 h 2646282"/>
              <a:gd name="connsiteX5" fmla="*/ 1597040 w 4234894"/>
              <a:gd name="connsiteY5" fmla="*/ 977607 h 2646282"/>
              <a:gd name="connsiteX6" fmla="*/ 0 w 4234894"/>
              <a:gd name="connsiteY6" fmla="*/ 2646282 h 2646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4894" h="2646282">
                <a:moveTo>
                  <a:pt x="4234894" y="0"/>
                </a:moveTo>
                <a:cubicBezTo>
                  <a:pt x="4034386" y="49863"/>
                  <a:pt x="3833879" y="99727"/>
                  <a:pt x="3741877" y="109559"/>
                </a:cubicBezTo>
                <a:cubicBezTo>
                  <a:pt x="3649875" y="119391"/>
                  <a:pt x="3759434" y="51268"/>
                  <a:pt x="3682883" y="58993"/>
                </a:cubicBezTo>
                <a:cubicBezTo>
                  <a:pt x="3606332" y="66718"/>
                  <a:pt x="3461657" y="45649"/>
                  <a:pt x="3282570" y="155911"/>
                </a:cubicBezTo>
                <a:cubicBezTo>
                  <a:pt x="3103482" y="266173"/>
                  <a:pt x="2889280" y="583615"/>
                  <a:pt x="2608358" y="720564"/>
                </a:cubicBezTo>
                <a:cubicBezTo>
                  <a:pt x="2327436" y="857513"/>
                  <a:pt x="2031766" y="656654"/>
                  <a:pt x="1597040" y="977607"/>
                </a:cubicBezTo>
                <a:cubicBezTo>
                  <a:pt x="1162314" y="1298560"/>
                  <a:pt x="226142" y="2372383"/>
                  <a:pt x="0" y="2646282"/>
                </a:cubicBezTo>
              </a:path>
            </a:pathLst>
          </a:custGeom>
          <a:noFill/>
          <a:ln>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55129" y="2792038"/>
            <a:ext cx="722854" cy="453426"/>
          </a:xfrm>
          <a:prstGeom prst="rect">
            <a:avLst/>
          </a:prstGeom>
        </p:spPr>
      </p:pic>
      <p:pic>
        <p:nvPicPr>
          <p:cNvPr id="17" name="Grafik 16"/>
          <p:cNvPicPr>
            <a:picLocks noChangeAspect="1"/>
          </p:cNvPicPr>
          <p:nvPr/>
        </p:nvPicPr>
        <p:blipFill rotWithShape="1">
          <a:blip r:embed="rId6"/>
          <a:srcRect t="2503"/>
          <a:stretch/>
        </p:blipFill>
        <p:spPr>
          <a:xfrm>
            <a:off x="5791998" y="5470274"/>
            <a:ext cx="722853" cy="430689"/>
          </a:xfrm>
          <a:prstGeom prst="rect">
            <a:avLst/>
          </a:prstGeom>
        </p:spPr>
      </p:pic>
      <p:sp>
        <p:nvSpPr>
          <p:cNvPr id="2" name="Foliennummernplatzhalter 1"/>
          <p:cNvSpPr>
            <a:spLocks noGrp="1"/>
          </p:cNvSpPr>
          <p:nvPr>
            <p:ph type="sldNum" sz="quarter" idx="12"/>
          </p:nvPr>
        </p:nvSpPr>
        <p:spPr/>
        <p:txBody>
          <a:bodyPr/>
          <a:lstStyle/>
          <a:p>
            <a:fld id="{67EAFDB1-F3D4-4863-BCEA-E13DF22AE5EF}" type="slidenum">
              <a:rPr lang="de-DE" smtClean="0"/>
              <a:t>3</a:t>
            </a:fld>
            <a:endParaRPr lang="de-DE"/>
          </a:p>
        </p:txBody>
      </p:sp>
    </p:spTree>
    <p:extLst>
      <p:ext uri="{BB962C8B-B14F-4D97-AF65-F5344CB8AC3E}">
        <p14:creationId xmlns:p14="http://schemas.microsoft.com/office/powerpoint/2010/main" val="1790229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4"/>
          <p:cNvSpPr>
            <a:spLocks noChangeArrowheads="1"/>
          </p:cNvSpPr>
          <p:nvPr/>
        </p:nvSpPr>
        <p:spPr bwMode="auto">
          <a:xfrm>
            <a:off x="748889" y="3980362"/>
            <a:ext cx="4913545" cy="523220"/>
          </a:xfrm>
          <a:prstGeom prst="rect">
            <a:avLst/>
          </a:prstGeom>
          <a:noFill/>
        </p:spPr>
        <p:txBody>
          <a:bodyPr wrap="square" rtlCol="0">
            <a:spAutoFit/>
          </a:bodyPr>
          <a:lstStyle/>
          <a:p>
            <a:pPr eaLnBrk="0" fontAlgn="base" hangingPunct="0">
              <a:spcBef>
                <a:spcPct val="0"/>
              </a:spcBef>
              <a:spcAft>
                <a:spcPct val="0"/>
              </a:spcAft>
            </a:pPr>
            <a:r>
              <a:rPr lang="pt-BR" sz="1600" b="1"/>
              <a:t>Cândida Carlota </a:t>
            </a:r>
            <a:r>
              <a:rPr lang="pt-BR" sz="1600"/>
              <a:t>Fernandes Costa (Machado de Carvalho) </a:t>
            </a:r>
            <a:br>
              <a:rPr lang="pt-BR" sz="1600"/>
            </a:br>
            <a:r>
              <a:rPr lang="pt-BR" sz="1200"/>
              <a:t>b </a:t>
            </a:r>
            <a:r>
              <a:rPr lang="pt-BR" sz="1000"/>
              <a:t>1909* Estremoz</a:t>
            </a:r>
            <a:endParaRPr lang="de-DE" sz="1600"/>
          </a:p>
        </p:txBody>
      </p:sp>
      <p:pic>
        <p:nvPicPr>
          <p:cNvPr id="38" name="Picture 2" descr="https://th.bing.com/th?q=Link+Zeichen&amp;w=138&amp;h=138&amp;c=7&amp;o=5&amp;dpr=1.5&amp;pid=1.7&amp;mkt=de-DE&amp;cc=DE&amp;setlang=de&amp;adlt=moderate">
            <a:hlinkClick r:id="rId2" action="ppaction://hlinksldjump"/>
          </p:cNvPr>
          <p:cNvPicPr>
            <a:picLocks noChangeAspect="1" noChangeArrowheads="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5626336" y="4013611"/>
            <a:ext cx="269323" cy="269323"/>
          </a:xfrm>
          <a:prstGeom prst="rect">
            <a:avLst/>
          </a:prstGeom>
          <a:solidFill>
            <a:schemeClr val="tx1">
              <a:lumMod val="75000"/>
              <a:lumOff val="25000"/>
            </a:schemeClr>
          </a:solidFill>
        </p:spPr>
      </p:pic>
      <p:sp>
        <p:nvSpPr>
          <p:cNvPr id="42" name="Rectangle 4"/>
          <p:cNvSpPr>
            <a:spLocks noChangeArrowheads="1"/>
          </p:cNvSpPr>
          <p:nvPr/>
        </p:nvSpPr>
        <p:spPr bwMode="auto">
          <a:xfrm>
            <a:off x="369941" y="2588577"/>
            <a:ext cx="2620303" cy="477054"/>
          </a:xfrm>
          <a:prstGeom prst="rect">
            <a:avLst/>
          </a:prstGeom>
          <a:noFill/>
        </p:spPr>
        <p:txBody>
          <a:bodyPr wrap="square" rtlCol="0">
            <a:spAutoFit/>
          </a:bodyPr>
          <a:lstStyle/>
          <a:p>
            <a:pPr eaLnBrk="0" fontAlgn="base" hangingPunct="0">
              <a:spcBef>
                <a:spcPct val="0"/>
              </a:spcBef>
              <a:spcAft>
                <a:spcPct val="0"/>
              </a:spcAft>
            </a:pPr>
            <a:r>
              <a:rPr lang="pt-PT" sz="1400"/>
              <a:t>José Agostinho </a:t>
            </a:r>
            <a:r>
              <a:rPr lang="pt-PT" sz="1400" b="1"/>
              <a:t>Fernandes Costa</a:t>
            </a:r>
            <a:br>
              <a:rPr lang="pt-PT" sz="1400"/>
            </a:br>
            <a:r>
              <a:rPr lang="pt-PT" sz="1000"/>
              <a:t>b 1881 Estremoz, Militar Sargent</a:t>
            </a:r>
            <a:endParaRPr lang="de-DE" altLang="de-DE" sz="1000">
              <a:ea typeface="Times New Roman" panose="02020603050405020304" pitchFamily="18" charset="0"/>
              <a:cs typeface="Arial" panose="020B0604020202020204" pitchFamily="34" charset="0"/>
              <a:sym typeface="Wingdings" panose="05000000000000000000" pitchFamily="2" charset="2"/>
            </a:endParaRPr>
          </a:p>
        </p:txBody>
      </p:sp>
      <p:grpSp>
        <p:nvGrpSpPr>
          <p:cNvPr id="407" name="Gruppieren 406"/>
          <p:cNvGrpSpPr/>
          <p:nvPr/>
        </p:nvGrpSpPr>
        <p:grpSpPr bwMode="auto">
          <a:xfrm>
            <a:off x="8428279" y="869706"/>
            <a:ext cx="246025" cy="188622"/>
            <a:chOff x="6505958" y="408026"/>
            <a:chExt cx="246024" cy="228584"/>
          </a:xfrm>
        </p:grpSpPr>
        <p:sp>
          <p:nvSpPr>
            <p:cNvPr id="408" name="Rechteck 407"/>
            <p:cNvSpPr/>
            <p:nvPr/>
          </p:nvSpPr>
          <p:spPr bwMode="auto">
            <a:xfrm>
              <a:off x="6505958" y="540644"/>
              <a:ext cx="246024" cy="95966"/>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1"/>
            </a:p>
          </p:txBody>
        </p:sp>
        <p:sp>
          <p:nvSpPr>
            <p:cNvPr id="409" name="Gleich 408"/>
            <p:cNvSpPr/>
            <p:nvPr/>
          </p:nvSpPr>
          <p:spPr bwMode="auto">
            <a:xfrm>
              <a:off x="6505958" y="408026"/>
              <a:ext cx="246024" cy="228584"/>
            </a:xfrm>
            <a:prstGeom prst="mathEqual">
              <a:avLst>
                <a:gd name="adj1" fmla="val 3568"/>
                <a:gd name="adj2" fmla="val 22669"/>
              </a:avLst>
            </a:prstGeom>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1">
                <a:solidFill>
                  <a:schemeClr val="tx1"/>
                </a:solidFill>
              </a:endParaRPr>
            </a:p>
          </p:txBody>
        </p:sp>
      </p:grpSp>
      <p:grpSp>
        <p:nvGrpSpPr>
          <p:cNvPr id="41" name="Gruppieren 40"/>
          <p:cNvGrpSpPr/>
          <p:nvPr/>
        </p:nvGrpSpPr>
        <p:grpSpPr>
          <a:xfrm>
            <a:off x="3086014" y="2685635"/>
            <a:ext cx="246025" cy="188622"/>
            <a:chOff x="6505958" y="408026"/>
            <a:chExt cx="246024" cy="228584"/>
          </a:xfrm>
        </p:grpSpPr>
        <p:sp>
          <p:nvSpPr>
            <p:cNvPr id="46" name="Rechteck 45"/>
            <p:cNvSpPr/>
            <p:nvPr/>
          </p:nvSpPr>
          <p:spPr>
            <a:xfrm>
              <a:off x="6505958" y="540644"/>
              <a:ext cx="246024" cy="95966"/>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47" name="Gleich 46"/>
            <p:cNvSpPr/>
            <p:nvPr/>
          </p:nvSpPr>
          <p:spPr>
            <a:xfrm>
              <a:off x="6505958" y="408026"/>
              <a:ext cx="246024" cy="228584"/>
            </a:xfrm>
            <a:prstGeom prst="mathEqual">
              <a:avLst>
                <a:gd name="adj1" fmla="val 3568"/>
                <a:gd name="adj2" fmla="val 22669"/>
              </a:avLst>
            </a:prstGeom>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solidFill>
                  <a:schemeClr val="tx1"/>
                </a:solidFill>
              </a:endParaRPr>
            </a:p>
          </p:txBody>
        </p:sp>
      </p:grpSp>
      <p:cxnSp>
        <p:nvCxnSpPr>
          <p:cNvPr id="48" name="Gewinkelter Verbinder 47"/>
          <p:cNvCxnSpPr>
            <a:stCxn id="408" idx="2"/>
            <a:endCxn id="62" idx="0"/>
          </p:cNvCxnSpPr>
          <p:nvPr/>
        </p:nvCxnSpPr>
        <p:spPr>
          <a:xfrm rot="5400000">
            <a:off x="5918268" y="-29058"/>
            <a:ext cx="1545638" cy="3720411"/>
          </a:xfrm>
          <a:prstGeom prst="bentConnector3">
            <a:avLst>
              <a:gd name="adj1" fmla="val 47274"/>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Rectangle 4"/>
          <p:cNvSpPr>
            <a:spLocks noChangeArrowheads="1"/>
          </p:cNvSpPr>
          <p:nvPr/>
        </p:nvSpPr>
        <p:spPr bwMode="auto">
          <a:xfrm>
            <a:off x="8793819" y="2025502"/>
            <a:ext cx="3195213" cy="684803"/>
          </a:xfrm>
          <a:prstGeom prst="rect">
            <a:avLst/>
          </a:prstGeom>
          <a:noFill/>
        </p:spPr>
        <p:txBody>
          <a:bodyPr wrap="square" rtlCol="0">
            <a:spAutoFit/>
          </a:bodyPr>
          <a:lstStyle/>
          <a:p>
            <a:pPr eaLnBrk="0" fontAlgn="base" hangingPunct="0">
              <a:spcBef>
                <a:spcPct val="0"/>
              </a:spcBef>
              <a:spcAft>
                <a:spcPct val="0"/>
              </a:spcAft>
            </a:pPr>
            <a:r>
              <a:rPr lang="de-DE" sz="1400"/>
              <a:t>Stela </a:t>
            </a:r>
            <a:r>
              <a:rPr lang="de-DE" sz="1400" b="1"/>
              <a:t>Bela</a:t>
            </a:r>
            <a:r>
              <a:rPr lang="de-DE" sz="1400"/>
              <a:t> Pinto Pamplona </a:t>
            </a:r>
            <a:r>
              <a:rPr lang="de-DE" sz="1400" err="1"/>
              <a:t>Côrte</a:t>
            </a:r>
            <a:r>
              <a:rPr lang="de-DE" sz="1400"/>
              <a:t>-Real (</a:t>
            </a:r>
            <a:r>
              <a:rPr lang="de-DE" sz="1400" err="1"/>
              <a:t>Rosado</a:t>
            </a:r>
            <a:r>
              <a:rPr lang="de-DE" sz="1400"/>
              <a:t> de Sousa) </a:t>
            </a:r>
            <a:br>
              <a:rPr lang="de-DE" sz="1400"/>
            </a:br>
            <a:r>
              <a:rPr lang="de-DE" sz="1050"/>
              <a:t>b 1892 in Luanda</a:t>
            </a:r>
            <a:endParaRPr lang="de-DE" altLang="de-DE" sz="1050">
              <a:sym typeface="Wingdings" panose="05000000000000000000" pitchFamily="2" charset="2"/>
            </a:endParaRPr>
          </a:p>
        </p:txBody>
      </p:sp>
      <p:sp>
        <p:nvSpPr>
          <p:cNvPr id="58" name="Rectangle 4"/>
          <p:cNvSpPr>
            <a:spLocks noChangeArrowheads="1"/>
          </p:cNvSpPr>
          <p:nvPr/>
        </p:nvSpPr>
        <p:spPr bwMode="auto">
          <a:xfrm>
            <a:off x="2833732" y="2440986"/>
            <a:ext cx="987817" cy="246221"/>
          </a:xfrm>
          <a:prstGeom prst="rect">
            <a:avLst/>
          </a:prstGeom>
          <a:noFill/>
        </p:spPr>
        <p:txBody>
          <a:bodyPr wrap="square" rtlCol="0">
            <a:spAutoFit/>
          </a:bodyPr>
          <a:lstStyle/>
          <a:p>
            <a:pPr eaLnBrk="0" fontAlgn="base" hangingPunct="0">
              <a:spcBef>
                <a:spcPct val="0"/>
              </a:spcBef>
              <a:spcAft>
                <a:spcPct val="0"/>
              </a:spcAft>
            </a:pPr>
            <a:r>
              <a:rPr lang="pt-BR" sz="1000"/>
              <a:t>1908 Estremoz</a:t>
            </a:r>
            <a:endParaRPr lang="de-DE" altLang="de-DE" sz="1000">
              <a:ea typeface="Times New Roman" panose="02020603050405020304" pitchFamily="18" charset="0"/>
              <a:cs typeface="Arial" panose="020B0604020202020204" pitchFamily="34" charset="0"/>
              <a:sym typeface="Wingdings" panose="05000000000000000000" pitchFamily="2" charset="2"/>
            </a:endParaRPr>
          </a:p>
        </p:txBody>
      </p:sp>
      <p:sp>
        <p:nvSpPr>
          <p:cNvPr id="59" name="Rectangle 4"/>
          <p:cNvSpPr>
            <a:spLocks noChangeArrowheads="1"/>
          </p:cNvSpPr>
          <p:nvPr/>
        </p:nvSpPr>
        <p:spPr bwMode="auto">
          <a:xfrm>
            <a:off x="5805079" y="2025502"/>
            <a:ext cx="2755668" cy="469359"/>
          </a:xfrm>
          <a:prstGeom prst="rect">
            <a:avLst/>
          </a:prstGeom>
          <a:noFill/>
        </p:spPr>
        <p:txBody>
          <a:bodyPr wrap="square" rtlCol="0">
            <a:spAutoFit/>
          </a:bodyPr>
          <a:lstStyle/>
          <a:p>
            <a:pPr eaLnBrk="0" fontAlgn="base" hangingPunct="0">
              <a:spcBef>
                <a:spcPct val="0"/>
              </a:spcBef>
              <a:spcAft>
                <a:spcPct val="0"/>
              </a:spcAft>
            </a:pPr>
            <a:r>
              <a:rPr lang="pt-BR" sz="1400" b="1"/>
              <a:t>Mariano</a:t>
            </a:r>
            <a:r>
              <a:rPr lang="pt-BR" sz="1400"/>
              <a:t> Eduardo Rosado de Sousa</a:t>
            </a:r>
            <a:br>
              <a:rPr lang="pt-BR" sz="1400"/>
            </a:br>
            <a:r>
              <a:rPr lang="pt-BR" sz="1000"/>
              <a:t>b 1889 in Estremoz</a:t>
            </a:r>
            <a:endParaRPr lang="de-DE" altLang="de-DE" sz="1050">
              <a:sym typeface="Wingdings" panose="05000000000000000000" pitchFamily="2" charset="2"/>
            </a:endParaRPr>
          </a:p>
        </p:txBody>
      </p:sp>
      <p:sp>
        <p:nvSpPr>
          <p:cNvPr id="3" name="Rechteck 2"/>
          <p:cNvSpPr/>
          <p:nvPr/>
        </p:nvSpPr>
        <p:spPr>
          <a:xfrm>
            <a:off x="8750914" y="807366"/>
            <a:ext cx="2641680" cy="523220"/>
          </a:xfrm>
          <a:prstGeom prst="rect">
            <a:avLst/>
          </a:prstGeom>
          <a:noFill/>
        </p:spPr>
        <p:txBody>
          <a:bodyPr wrap="square" rtlCol="0">
            <a:spAutoFit/>
          </a:bodyPr>
          <a:lstStyle/>
          <a:p>
            <a:pPr eaLnBrk="0" fontAlgn="base" hangingPunct="0">
              <a:spcBef>
                <a:spcPct val="0"/>
              </a:spcBef>
              <a:spcAft>
                <a:spcPct val="0"/>
              </a:spcAft>
            </a:pPr>
            <a:r>
              <a:rPr lang="pt-PT" sz="1400" b="1"/>
              <a:t>Rita de Cássia </a:t>
            </a:r>
            <a:r>
              <a:rPr lang="pt-PT" sz="1400"/>
              <a:t>‘das Dores’ </a:t>
            </a:r>
            <a:r>
              <a:rPr lang="pt-PT" sz="1400" b="1"/>
              <a:t>Rosado (de Sousa</a:t>
            </a:r>
            <a:r>
              <a:rPr lang="pt-PT" sz="1400"/>
              <a:t> Duarte)</a:t>
            </a:r>
            <a:endParaRPr lang="de-DE" sz="1400"/>
          </a:p>
        </p:txBody>
      </p:sp>
      <p:sp>
        <p:nvSpPr>
          <p:cNvPr id="61" name="Rechteck 60"/>
          <p:cNvSpPr/>
          <p:nvPr/>
        </p:nvSpPr>
        <p:spPr>
          <a:xfrm>
            <a:off x="6258119" y="807366"/>
            <a:ext cx="2286529" cy="307777"/>
          </a:xfrm>
          <a:prstGeom prst="rect">
            <a:avLst/>
          </a:prstGeom>
          <a:noFill/>
        </p:spPr>
        <p:txBody>
          <a:bodyPr wrap="square" rtlCol="0">
            <a:spAutoFit/>
          </a:bodyPr>
          <a:lstStyle/>
          <a:p>
            <a:pPr eaLnBrk="0" fontAlgn="base" hangingPunct="0">
              <a:spcBef>
                <a:spcPct val="0"/>
              </a:spcBef>
              <a:spcAft>
                <a:spcPct val="0"/>
              </a:spcAft>
            </a:pPr>
            <a:r>
              <a:rPr lang="pt-PT" sz="1400"/>
              <a:t>Francisco Duarte </a:t>
            </a:r>
            <a:r>
              <a:rPr lang="pt-PT" sz="1400" b="1"/>
              <a:t>de Sousa</a:t>
            </a:r>
            <a:endParaRPr lang="de-DE" sz="1400" b="1"/>
          </a:p>
        </p:txBody>
      </p:sp>
      <p:sp>
        <p:nvSpPr>
          <p:cNvPr id="62" name="Rectangle 4"/>
          <p:cNvSpPr>
            <a:spLocks noChangeArrowheads="1"/>
          </p:cNvSpPr>
          <p:nvPr/>
        </p:nvSpPr>
        <p:spPr bwMode="auto">
          <a:xfrm>
            <a:off x="3562736" y="2603966"/>
            <a:ext cx="2536290" cy="461665"/>
          </a:xfrm>
          <a:prstGeom prst="rect">
            <a:avLst/>
          </a:prstGeom>
          <a:noFill/>
        </p:spPr>
        <p:txBody>
          <a:bodyPr wrap="square" rtlCol="0">
            <a:spAutoFit/>
          </a:bodyPr>
          <a:lstStyle/>
          <a:p>
            <a:pPr eaLnBrk="0" fontAlgn="base" hangingPunct="0">
              <a:spcBef>
                <a:spcPct val="0"/>
              </a:spcBef>
              <a:spcAft>
                <a:spcPct val="0"/>
              </a:spcAft>
            </a:pPr>
            <a:r>
              <a:rPr lang="pt-BR" sz="1400" b="1"/>
              <a:t>Lélia</a:t>
            </a:r>
            <a:r>
              <a:rPr lang="pt-BR" sz="1400"/>
              <a:t> Carlota </a:t>
            </a:r>
            <a:r>
              <a:rPr lang="pt-BR" sz="1400" b="1"/>
              <a:t>Rosado de Sousa</a:t>
            </a:r>
            <a:br>
              <a:rPr lang="pt-BR" sz="1400" b="1"/>
            </a:br>
            <a:r>
              <a:rPr lang="pt-BR" sz="1000"/>
              <a:t>b 1883 Estremoz</a:t>
            </a:r>
            <a:endParaRPr lang="de-DE" altLang="de-DE" sz="1000">
              <a:ea typeface="Times New Roman" panose="02020603050405020304" pitchFamily="18" charset="0"/>
              <a:cs typeface="Arial" panose="020B0604020202020204" pitchFamily="34" charset="0"/>
              <a:sym typeface="Wingdings" panose="05000000000000000000" pitchFamily="2" charset="2"/>
            </a:endParaRPr>
          </a:p>
        </p:txBody>
      </p:sp>
      <p:sp>
        <p:nvSpPr>
          <p:cNvPr id="67" name="Textfeld 66"/>
          <p:cNvSpPr txBox="1"/>
          <p:nvPr/>
        </p:nvSpPr>
        <p:spPr>
          <a:xfrm>
            <a:off x="411480" y="807366"/>
            <a:ext cx="2019992" cy="307777"/>
          </a:xfrm>
          <a:prstGeom prst="rect">
            <a:avLst/>
          </a:prstGeom>
          <a:noFill/>
        </p:spPr>
        <p:txBody>
          <a:bodyPr wrap="square" rtlCol="0">
            <a:spAutoFit/>
          </a:bodyPr>
          <a:lstStyle>
            <a:defPPr>
              <a:defRPr lang="de-DE"/>
            </a:defPPr>
            <a:lvl1pPr eaLnBrk="0" fontAlgn="base" hangingPunct="0">
              <a:spcBef>
                <a:spcPct val="0"/>
              </a:spcBef>
              <a:spcAft>
                <a:spcPct val="0"/>
              </a:spcAft>
              <a:defRPr sz="1400"/>
            </a:lvl1pPr>
          </a:lstStyle>
          <a:p>
            <a:r>
              <a:rPr lang="pt-PT"/>
              <a:t>João Agostinho da </a:t>
            </a:r>
            <a:r>
              <a:rPr lang="pt-PT" b="1"/>
              <a:t>Costa</a:t>
            </a:r>
            <a:endParaRPr lang="de-DE" b="1"/>
          </a:p>
        </p:txBody>
      </p:sp>
      <p:sp>
        <p:nvSpPr>
          <p:cNvPr id="69" name="Textfeld 68"/>
          <p:cNvSpPr txBox="1"/>
          <p:nvPr/>
        </p:nvSpPr>
        <p:spPr>
          <a:xfrm>
            <a:off x="2708585" y="807366"/>
            <a:ext cx="3579298" cy="307777"/>
          </a:xfrm>
          <a:prstGeom prst="rect">
            <a:avLst/>
          </a:prstGeom>
          <a:noFill/>
        </p:spPr>
        <p:txBody>
          <a:bodyPr wrap="square" rtlCol="0">
            <a:spAutoFit/>
          </a:bodyPr>
          <a:lstStyle>
            <a:defPPr>
              <a:defRPr lang="de-DE"/>
            </a:defPPr>
            <a:lvl1pPr eaLnBrk="0" fontAlgn="base" hangingPunct="0">
              <a:spcBef>
                <a:spcPct val="0"/>
              </a:spcBef>
              <a:spcAft>
                <a:spcPct val="0"/>
              </a:spcAft>
              <a:defRPr sz="1400"/>
            </a:lvl1pPr>
          </a:lstStyle>
          <a:p>
            <a:r>
              <a:rPr lang="pt-PT"/>
              <a:t>Cândida d´Âssumpção ?? </a:t>
            </a:r>
            <a:r>
              <a:rPr lang="pt-PT" b="1"/>
              <a:t>Fernandes (Costa)</a:t>
            </a:r>
            <a:endParaRPr lang="de-DE" b="1"/>
          </a:p>
        </p:txBody>
      </p:sp>
      <p:grpSp>
        <p:nvGrpSpPr>
          <p:cNvPr id="76" name="Gruppieren 75"/>
          <p:cNvGrpSpPr/>
          <p:nvPr/>
        </p:nvGrpSpPr>
        <p:grpSpPr>
          <a:xfrm>
            <a:off x="8507980" y="2109520"/>
            <a:ext cx="246025" cy="188622"/>
            <a:chOff x="6505958" y="408026"/>
            <a:chExt cx="246024" cy="228584"/>
          </a:xfrm>
        </p:grpSpPr>
        <p:sp>
          <p:nvSpPr>
            <p:cNvPr id="77" name="Rechteck 76"/>
            <p:cNvSpPr/>
            <p:nvPr/>
          </p:nvSpPr>
          <p:spPr>
            <a:xfrm>
              <a:off x="6505958" y="540644"/>
              <a:ext cx="246024" cy="95966"/>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78" name="Gleich 77"/>
            <p:cNvSpPr/>
            <p:nvPr/>
          </p:nvSpPr>
          <p:spPr>
            <a:xfrm>
              <a:off x="6505958" y="408026"/>
              <a:ext cx="246024" cy="228584"/>
            </a:xfrm>
            <a:prstGeom prst="mathEqual">
              <a:avLst>
                <a:gd name="adj1" fmla="val 3568"/>
                <a:gd name="adj2" fmla="val 22669"/>
              </a:avLst>
            </a:prstGeom>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solidFill>
                  <a:schemeClr val="tx1"/>
                </a:solidFill>
              </a:endParaRPr>
            </a:p>
          </p:txBody>
        </p:sp>
      </p:grpSp>
      <p:cxnSp>
        <p:nvCxnSpPr>
          <p:cNvPr id="79" name="Gewinkelter Verbinder 78"/>
          <p:cNvCxnSpPr>
            <a:stCxn id="408" idx="2"/>
            <a:endCxn id="59" idx="0"/>
          </p:cNvCxnSpPr>
          <p:nvPr/>
        </p:nvCxnSpPr>
        <p:spPr>
          <a:xfrm rot="5400000">
            <a:off x="7383516" y="857726"/>
            <a:ext cx="967174" cy="1368379"/>
          </a:xfrm>
          <a:prstGeom prst="bentConnector3">
            <a:avLst>
              <a:gd name="adj1" fmla="val 75784"/>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winkelter Verbinder 81"/>
          <p:cNvCxnSpPr>
            <a:stCxn id="36" idx="2"/>
            <a:endCxn id="42" idx="0"/>
          </p:cNvCxnSpPr>
          <p:nvPr/>
        </p:nvCxnSpPr>
        <p:spPr>
          <a:xfrm rot="5400000">
            <a:off x="1359795" y="1423233"/>
            <a:ext cx="1485643" cy="845045"/>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Gewinkelter Verbinder 91"/>
          <p:cNvCxnSpPr>
            <a:stCxn id="46" idx="2"/>
            <a:endCxn id="32" idx="0"/>
          </p:cNvCxnSpPr>
          <p:nvPr/>
        </p:nvCxnSpPr>
        <p:spPr>
          <a:xfrm rot="5400000">
            <a:off x="2654293" y="3425627"/>
            <a:ext cx="1106105" cy="3365"/>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55" name="Rechteck 454"/>
          <p:cNvSpPr/>
          <p:nvPr/>
        </p:nvSpPr>
        <p:spPr>
          <a:xfrm>
            <a:off x="5040024" y="1214294"/>
            <a:ext cx="3518180" cy="553998"/>
          </a:xfrm>
          <a:prstGeom prst="rect">
            <a:avLst/>
          </a:prstGeom>
        </p:spPr>
        <p:txBody>
          <a:bodyPr wrap="square">
            <a:spAutoFit/>
          </a:bodyPr>
          <a:lstStyle/>
          <a:p>
            <a:pPr algn="r"/>
            <a:r>
              <a:rPr lang="de-DE" sz="1000" b="1" err="1"/>
              <a:t>Rosado</a:t>
            </a:r>
            <a:r>
              <a:rPr lang="de-DE" sz="1000" b="1"/>
              <a:t> de Sousa</a:t>
            </a:r>
          </a:p>
          <a:p>
            <a:pPr algn="r"/>
            <a:r>
              <a:rPr lang="de-DE" sz="1000" err="1"/>
              <a:t>Leoniza</a:t>
            </a:r>
            <a:r>
              <a:rPr lang="de-DE" sz="1000"/>
              <a:t> dos </a:t>
            </a:r>
            <a:r>
              <a:rPr lang="de-DE" sz="1000" err="1"/>
              <a:t>Prazeres</a:t>
            </a:r>
            <a:r>
              <a:rPr lang="de-DE" sz="1000"/>
              <a:t>, Leonel Francisco, </a:t>
            </a:r>
            <a:r>
              <a:rPr lang="de-DE" sz="1000" b="1"/>
              <a:t>Lélia </a:t>
            </a:r>
            <a:r>
              <a:rPr lang="de-DE" sz="1000"/>
              <a:t>Carlota </a:t>
            </a:r>
            <a:br>
              <a:rPr lang="de-DE" sz="1000"/>
            </a:br>
            <a:r>
              <a:rPr lang="de-DE" sz="1000" err="1"/>
              <a:t>Leónia</a:t>
            </a:r>
            <a:r>
              <a:rPr lang="de-DE" sz="1000"/>
              <a:t> Maria, Filomena de Jesus, Luís </a:t>
            </a:r>
            <a:r>
              <a:rPr lang="de-DE" sz="1000" err="1"/>
              <a:t>Filipe</a:t>
            </a:r>
            <a:r>
              <a:rPr lang="de-DE" sz="1000"/>
              <a:t>, </a:t>
            </a:r>
            <a:r>
              <a:rPr lang="de-DE" sz="1000" b="1"/>
              <a:t>Mariano </a:t>
            </a:r>
            <a:r>
              <a:rPr lang="de-DE" sz="1000"/>
              <a:t>Eduardo</a:t>
            </a:r>
          </a:p>
        </p:txBody>
      </p:sp>
      <p:pic>
        <p:nvPicPr>
          <p:cNvPr id="462" name="Grafik 461"/>
          <p:cNvPicPr>
            <a:picLocks noChangeAspect="1"/>
          </p:cNvPicPr>
          <p:nvPr/>
        </p:nvPicPr>
        <p:blipFill>
          <a:blip r:embed="rId4"/>
          <a:stretch>
            <a:fillRect/>
          </a:stretch>
        </p:blipFill>
        <p:spPr>
          <a:xfrm>
            <a:off x="7268115" y="4185850"/>
            <a:ext cx="4598303" cy="2488193"/>
          </a:xfrm>
          <a:prstGeom prst="rect">
            <a:avLst/>
          </a:prstGeom>
        </p:spPr>
      </p:pic>
      <p:pic>
        <p:nvPicPr>
          <p:cNvPr id="461" name="Grafik 460"/>
          <p:cNvPicPr>
            <a:picLocks noChangeAspect="1"/>
          </p:cNvPicPr>
          <p:nvPr/>
        </p:nvPicPr>
        <p:blipFill>
          <a:blip r:embed="rId5"/>
          <a:stretch>
            <a:fillRect/>
          </a:stretch>
        </p:blipFill>
        <p:spPr>
          <a:xfrm>
            <a:off x="6398207" y="2946968"/>
            <a:ext cx="2724290" cy="2482978"/>
          </a:xfrm>
          <a:prstGeom prst="rect">
            <a:avLst/>
          </a:prstGeom>
        </p:spPr>
      </p:pic>
      <p:sp>
        <p:nvSpPr>
          <p:cNvPr id="110" name="Rectangle 4"/>
          <p:cNvSpPr>
            <a:spLocks noChangeArrowheads="1"/>
          </p:cNvSpPr>
          <p:nvPr/>
        </p:nvSpPr>
        <p:spPr bwMode="auto">
          <a:xfrm>
            <a:off x="8831620" y="1822137"/>
            <a:ext cx="987817" cy="246221"/>
          </a:xfrm>
          <a:prstGeom prst="rect">
            <a:avLst/>
          </a:prstGeom>
          <a:noFill/>
        </p:spPr>
        <p:txBody>
          <a:bodyPr wrap="square" rtlCol="0">
            <a:spAutoFit/>
          </a:bodyPr>
          <a:lstStyle/>
          <a:p>
            <a:pPr eaLnBrk="0" fontAlgn="base" hangingPunct="0">
              <a:spcBef>
                <a:spcPct val="0"/>
              </a:spcBef>
              <a:spcAft>
                <a:spcPct val="0"/>
              </a:spcAft>
            </a:pPr>
            <a:r>
              <a:rPr lang="pt-BR" sz="1000" b="1"/>
              <a:t>Tia Bela</a:t>
            </a:r>
            <a:endParaRPr lang="de-DE" altLang="de-DE" sz="1000" b="1">
              <a:ea typeface="Times New Roman" panose="02020603050405020304" pitchFamily="18" charset="0"/>
              <a:cs typeface="Arial" panose="020B0604020202020204" pitchFamily="34" charset="0"/>
              <a:sym typeface="Wingdings" panose="05000000000000000000" pitchFamily="2" charset="2"/>
            </a:endParaRPr>
          </a:p>
        </p:txBody>
      </p:sp>
      <p:grpSp>
        <p:nvGrpSpPr>
          <p:cNvPr id="34" name="Gruppieren 33"/>
          <p:cNvGrpSpPr/>
          <p:nvPr/>
        </p:nvGrpSpPr>
        <p:grpSpPr>
          <a:xfrm>
            <a:off x="2318894" y="819573"/>
            <a:ext cx="409732" cy="283361"/>
            <a:chOff x="6552841" y="767991"/>
            <a:chExt cx="499874" cy="345701"/>
          </a:xfrm>
        </p:grpSpPr>
        <p:pic>
          <p:nvPicPr>
            <p:cNvPr id="35" name="Grafik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12700">
              <a:noFill/>
            </a:ln>
          </p:spPr>
        </p:pic>
        <p:sp>
          <p:nvSpPr>
            <p:cNvPr id="36" name="Rechteck 35"/>
            <p:cNvSpPr/>
            <p:nvPr/>
          </p:nvSpPr>
          <p:spPr>
            <a:xfrm>
              <a:off x="6757248" y="101927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p:cNvSpPr/>
            <p:nvPr/>
          </p:nvSpPr>
          <p:spPr>
            <a:xfrm>
              <a:off x="6958293"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p:cNvSpPr/>
            <p:nvPr/>
          </p:nvSpPr>
          <p:spPr>
            <a:xfrm>
              <a:off x="6552841"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p:cNvSpPr/>
            <p:nvPr/>
          </p:nvSpPr>
          <p:spPr>
            <a:xfrm>
              <a:off x="6757248" y="767991"/>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3" name="Gruppieren 42"/>
          <p:cNvGrpSpPr/>
          <p:nvPr/>
        </p:nvGrpSpPr>
        <p:grpSpPr>
          <a:xfrm>
            <a:off x="2996164" y="2637008"/>
            <a:ext cx="409732" cy="283361"/>
            <a:chOff x="6552841" y="767991"/>
            <a:chExt cx="499874" cy="345701"/>
          </a:xfrm>
        </p:grpSpPr>
        <p:pic>
          <p:nvPicPr>
            <p:cNvPr id="44" name="Grafik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12700">
              <a:noFill/>
            </a:ln>
          </p:spPr>
        </p:pic>
        <p:sp>
          <p:nvSpPr>
            <p:cNvPr id="45" name="Rechteck 44"/>
            <p:cNvSpPr/>
            <p:nvPr/>
          </p:nvSpPr>
          <p:spPr>
            <a:xfrm>
              <a:off x="6757248" y="101927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p:cNvSpPr/>
            <p:nvPr/>
          </p:nvSpPr>
          <p:spPr>
            <a:xfrm>
              <a:off x="6958293"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p:cNvSpPr/>
            <p:nvPr/>
          </p:nvSpPr>
          <p:spPr>
            <a:xfrm>
              <a:off x="6552841"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hteck 50"/>
            <p:cNvSpPr/>
            <p:nvPr/>
          </p:nvSpPr>
          <p:spPr>
            <a:xfrm>
              <a:off x="6757248" y="767991"/>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2" name="Gruppieren 51"/>
          <p:cNvGrpSpPr/>
          <p:nvPr/>
        </p:nvGrpSpPr>
        <p:grpSpPr>
          <a:xfrm>
            <a:off x="8346425" y="812601"/>
            <a:ext cx="409732" cy="283361"/>
            <a:chOff x="6552841" y="767991"/>
            <a:chExt cx="499874" cy="345701"/>
          </a:xfrm>
        </p:grpSpPr>
        <p:pic>
          <p:nvPicPr>
            <p:cNvPr id="53" name="Grafik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12700">
              <a:noFill/>
            </a:ln>
          </p:spPr>
        </p:pic>
        <p:sp>
          <p:nvSpPr>
            <p:cNvPr id="54" name="Rechteck 53"/>
            <p:cNvSpPr/>
            <p:nvPr/>
          </p:nvSpPr>
          <p:spPr>
            <a:xfrm>
              <a:off x="6757248" y="101927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p:cNvSpPr/>
            <p:nvPr/>
          </p:nvSpPr>
          <p:spPr>
            <a:xfrm>
              <a:off x="6958293"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p:cNvSpPr/>
            <p:nvPr/>
          </p:nvSpPr>
          <p:spPr>
            <a:xfrm>
              <a:off x="6552841"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p:cNvSpPr/>
            <p:nvPr/>
          </p:nvSpPr>
          <p:spPr>
            <a:xfrm>
              <a:off x="6757248" y="767991"/>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60" name="Gruppieren 59"/>
          <p:cNvGrpSpPr/>
          <p:nvPr/>
        </p:nvGrpSpPr>
        <p:grpSpPr>
          <a:xfrm>
            <a:off x="8419421" y="2062150"/>
            <a:ext cx="409732" cy="283361"/>
            <a:chOff x="6552841" y="767991"/>
            <a:chExt cx="499874" cy="345701"/>
          </a:xfrm>
        </p:grpSpPr>
        <p:pic>
          <p:nvPicPr>
            <p:cNvPr id="63" name="Grafik 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12700">
              <a:noFill/>
            </a:ln>
          </p:spPr>
        </p:pic>
        <p:sp>
          <p:nvSpPr>
            <p:cNvPr id="64" name="Rechteck 63"/>
            <p:cNvSpPr/>
            <p:nvPr/>
          </p:nvSpPr>
          <p:spPr>
            <a:xfrm>
              <a:off x="6757248" y="101927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p:cNvSpPr/>
            <p:nvPr/>
          </p:nvSpPr>
          <p:spPr>
            <a:xfrm>
              <a:off x="6958293"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p:cNvSpPr/>
            <p:nvPr/>
          </p:nvSpPr>
          <p:spPr>
            <a:xfrm>
              <a:off x="6552841"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p:cNvSpPr/>
            <p:nvPr/>
          </p:nvSpPr>
          <p:spPr>
            <a:xfrm>
              <a:off x="6757248" y="767991"/>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Foliennummernplatzhalter 1"/>
          <p:cNvSpPr>
            <a:spLocks noGrp="1"/>
          </p:cNvSpPr>
          <p:nvPr>
            <p:ph type="sldNum" sz="quarter" idx="12"/>
          </p:nvPr>
        </p:nvSpPr>
        <p:spPr/>
        <p:txBody>
          <a:bodyPr/>
          <a:lstStyle/>
          <a:p>
            <a:fld id="{67EAFDB1-F3D4-4863-BCEA-E13DF22AE5EF}" type="slidenum">
              <a:rPr lang="de-DE" smtClean="0"/>
              <a:t>30</a:t>
            </a:fld>
            <a:endParaRPr lang="de-DE"/>
          </a:p>
        </p:txBody>
      </p:sp>
      <p:pic>
        <p:nvPicPr>
          <p:cNvPr id="71" name="Picture 2" descr="Ayub Irawan photos, images, assets | Adobe Stock">
            <a:hlinkClick r:id="rId7" action="ppaction://hlinksldjump"/>
          </p:cNvPr>
          <p:cNvPicPr>
            <a:picLocks noChangeAspect="1" noChangeArrowheads="1"/>
          </p:cNvPicPr>
          <p:nvPr/>
        </p:nvPicPr>
        <p:blipFill rotWithShape="1">
          <a:blip r:embed="rId8" cstate="print">
            <a:duotone>
              <a:prstClr val="black"/>
              <a:schemeClr val="accent3">
                <a:tint val="45000"/>
                <a:satMod val="400000"/>
              </a:schemeClr>
            </a:duotone>
            <a:extLst>
              <a:ext uri="{28A0092B-C50C-407E-A947-70E740481C1C}">
                <a14:useLocalDpi xmlns:a14="http://schemas.microsoft.com/office/drawing/2010/main" val="0"/>
              </a:ext>
            </a:extLst>
          </a:blip>
          <a:srcRect l="-26"/>
          <a:stretch/>
        </p:blipFill>
        <p:spPr bwMode="auto">
          <a:xfrm>
            <a:off x="268212" y="6432484"/>
            <a:ext cx="349226" cy="349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2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5689400" y="2615221"/>
            <a:ext cx="6172517" cy="3854648"/>
          </a:xfrm>
          <a:prstGeom prst="rect">
            <a:avLst/>
          </a:prstGeom>
        </p:spPr>
      </p:pic>
      <p:sp>
        <p:nvSpPr>
          <p:cNvPr id="16" name="Textfeld 15">
            <a:hlinkClick r:id="rId3" action="ppaction://hlinksldjump"/>
          </p:cNvPr>
          <p:cNvSpPr txBox="1"/>
          <p:nvPr/>
        </p:nvSpPr>
        <p:spPr>
          <a:xfrm>
            <a:off x="362388" y="1620435"/>
            <a:ext cx="4315455" cy="646587"/>
          </a:xfrm>
          <a:prstGeom prst="rect">
            <a:avLst/>
          </a:prstGeom>
          <a:solidFill>
            <a:schemeClr val="bg1"/>
          </a:solidFill>
          <a:effectLst>
            <a:outerShdw blurRad="50800" dist="38100" dir="10800000" algn="r" rotWithShape="0">
              <a:prstClr val="black">
                <a:alpha val="40000"/>
              </a:prstClr>
            </a:outerShdw>
          </a:effectLst>
        </p:spPr>
        <p:txBody>
          <a:bodyPr wrap="square" rtlCol="0">
            <a:spAutoFit/>
          </a:bodyPr>
          <a:lstStyle/>
          <a:p>
            <a:r>
              <a:rPr lang="en-GB" sz="1801" b="1"/>
              <a:t>06  Information Technology Era </a:t>
            </a:r>
            <a:r>
              <a:rPr lang="en-GB" sz="1801" b="1" err="1"/>
              <a:t>ff</a:t>
            </a:r>
            <a:br>
              <a:rPr lang="en-GB" sz="1801" b="1"/>
            </a:br>
            <a:r>
              <a:rPr lang="en-GB" sz="1801" b="1"/>
              <a:t>      Morbey Branch in Germany </a:t>
            </a:r>
            <a:r>
              <a:rPr lang="en-GB" sz="1400"/>
              <a:t>since 1976</a:t>
            </a:r>
            <a:endParaRPr lang="en-GB" sz="1050"/>
          </a:p>
        </p:txBody>
      </p:sp>
      <p:sp>
        <p:nvSpPr>
          <p:cNvPr id="13" name="Textfeld 12"/>
          <p:cNvSpPr txBox="1"/>
          <p:nvPr/>
        </p:nvSpPr>
        <p:spPr>
          <a:xfrm>
            <a:off x="362389" y="201806"/>
            <a:ext cx="11499528" cy="523220"/>
          </a:xfrm>
          <a:prstGeom prst="rect">
            <a:avLst/>
          </a:prstGeom>
          <a:noFill/>
        </p:spPr>
        <p:txBody>
          <a:bodyPr wrap="square" rtlCol="0">
            <a:spAutoFit/>
          </a:bodyPr>
          <a:lstStyle/>
          <a:p>
            <a:r>
              <a:rPr lang="en-US" sz="2800">
                <a:latin typeface="Berlin Sans FB" panose="020E0602020502020306" pitchFamily="34" charset="0"/>
                <a:cs typeface="Courier New" panose="02070309020205020404" pitchFamily="49" charset="0"/>
              </a:rPr>
              <a:t>Morbey</a:t>
            </a:r>
            <a:r>
              <a:rPr lang="en-US" sz="2000">
                <a:latin typeface="Berlin Sans FB" panose="020E0602020502020306" pitchFamily="34" charset="0"/>
              </a:rPr>
              <a:t> family tree </a:t>
            </a:r>
            <a:r>
              <a:rPr lang="en-US" sz="2000" err="1">
                <a:latin typeface="Berlin Sans FB" panose="020E0602020502020306" pitchFamily="34" charset="0"/>
              </a:rPr>
              <a:t>german</a:t>
            </a:r>
            <a:r>
              <a:rPr lang="en-US" sz="2000">
                <a:latin typeface="Berlin Sans FB" panose="020E0602020502020306" pitchFamily="34" charset="0"/>
              </a:rPr>
              <a:t> branch</a:t>
            </a:r>
          </a:p>
        </p:txBody>
      </p:sp>
      <p:pic>
        <p:nvPicPr>
          <p:cNvPr id="22" name="Grafik 21"/>
          <p:cNvPicPr>
            <a:picLocks noChangeAspect="1"/>
          </p:cNvPicPr>
          <p:nvPr/>
        </p:nvPicPr>
        <p:blipFill>
          <a:blip r:embed="rId4"/>
          <a:stretch>
            <a:fillRect/>
          </a:stretch>
        </p:blipFill>
        <p:spPr>
          <a:xfrm>
            <a:off x="362389" y="2620936"/>
            <a:ext cx="1175655" cy="790576"/>
          </a:xfrm>
          <a:prstGeom prst="rect">
            <a:avLst/>
          </a:prstGeom>
        </p:spPr>
      </p:pic>
      <p:pic>
        <p:nvPicPr>
          <p:cNvPr id="1030" name="Picture 6" descr="https://upload.wikimedia.org/wikipedia/commons/thumb/c/cb/Flag_of_the_Czech_Republic.svg/250px-Flag_of_the_Czech_Republic.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6799" y="2615221"/>
            <a:ext cx="1206024" cy="802006"/>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6096000" y="4335516"/>
            <a:ext cx="1016753" cy="276999"/>
          </a:xfrm>
          <a:prstGeom prst="rect">
            <a:avLst/>
          </a:prstGeom>
          <a:noFill/>
        </p:spPr>
        <p:txBody>
          <a:bodyPr wrap="none" rtlCol="0">
            <a:spAutoFit/>
          </a:bodyPr>
          <a:lstStyle/>
          <a:p>
            <a:r>
              <a:rPr lang="de-DE" sz="1200" b="1"/>
              <a:t>Kindergarten</a:t>
            </a:r>
          </a:p>
        </p:txBody>
      </p:sp>
      <p:sp>
        <p:nvSpPr>
          <p:cNvPr id="11" name="Textfeld 10"/>
          <p:cNvSpPr txBox="1"/>
          <p:nvPr/>
        </p:nvSpPr>
        <p:spPr>
          <a:xfrm>
            <a:off x="6164774" y="2995987"/>
            <a:ext cx="1592878" cy="276999"/>
          </a:xfrm>
          <a:prstGeom prst="rect">
            <a:avLst/>
          </a:prstGeom>
          <a:noFill/>
        </p:spPr>
        <p:txBody>
          <a:bodyPr wrap="square" rtlCol="0">
            <a:spAutoFit/>
          </a:bodyPr>
          <a:lstStyle/>
          <a:p>
            <a:r>
              <a:rPr lang="de-DE" sz="1200" b="1"/>
              <a:t>Sahri, Andreas</a:t>
            </a:r>
          </a:p>
        </p:txBody>
      </p:sp>
      <p:sp>
        <p:nvSpPr>
          <p:cNvPr id="12" name="Textfeld 11"/>
          <p:cNvSpPr txBox="1"/>
          <p:nvPr/>
        </p:nvSpPr>
        <p:spPr>
          <a:xfrm>
            <a:off x="11140965" y="3429000"/>
            <a:ext cx="510524" cy="276999"/>
          </a:xfrm>
          <a:prstGeom prst="rect">
            <a:avLst/>
          </a:prstGeom>
          <a:noFill/>
        </p:spPr>
        <p:txBody>
          <a:bodyPr wrap="none" rtlCol="0">
            <a:spAutoFit/>
          </a:bodyPr>
          <a:lstStyle/>
          <a:p>
            <a:r>
              <a:rPr lang="de-DE" sz="1200" b="1"/>
              <a:t>Kenn</a:t>
            </a:r>
          </a:p>
        </p:txBody>
      </p:sp>
      <p:sp>
        <p:nvSpPr>
          <p:cNvPr id="14" name="Textfeld 13"/>
          <p:cNvSpPr txBox="1"/>
          <p:nvPr/>
        </p:nvSpPr>
        <p:spPr>
          <a:xfrm>
            <a:off x="6803785" y="5264192"/>
            <a:ext cx="1405706" cy="276999"/>
          </a:xfrm>
          <a:prstGeom prst="rect">
            <a:avLst/>
          </a:prstGeom>
          <a:noFill/>
        </p:spPr>
        <p:txBody>
          <a:bodyPr wrap="none" rtlCol="0">
            <a:spAutoFit/>
          </a:bodyPr>
          <a:lstStyle/>
          <a:p>
            <a:r>
              <a:rPr lang="de-DE" sz="1200" b="1"/>
              <a:t>Brigitte, Guilherme</a:t>
            </a:r>
          </a:p>
        </p:txBody>
      </p:sp>
      <p:sp>
        <p:nvSpPr>
          <p:cNvPr id="2" name="Ellipse 1"/>
          <p:cNvSpPr/>
          <p:nvPr/>
        </p:nvSpPr>
        <p:spPr>
          <a:xfrm>
            <a:off x="5831866" y="2794989"/>
            <a:ext cx="772510" cy="772510"/>
          </a:xfrm>
          <a:prstGeom prst="ellipse">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p:cNvSpPr/>
          <p:nvPr/>
        </p:nvSpPr>
        <p:spPr>
          <a:xfrm>
            <a:off x="6541561" y="4221163"/>
            <a:ext cx="772510" cy="772510"/>
          </a:xfrm>
          <a:prstGeom prst="ellipse">
            <a:avLst/>
          </a:prstGeom>
          <a:noFill/>
          <a:ln w="28575">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p:cNvSpPr/>
          <p:nvPr/>
        </p:nvSpPr>
        <p:spPr>
          <a:xfrm>
            <a:off x="7112753" y="4974507"/>
            <a:ext cx="772510" cy="772510"/>
          </a:xfrm>
          <a:prstGeom prst="ellipse">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p:nvSpPr>
        <p:spPr>
          <a:xfrm>
            <a:off x="11009972" y="3390073"/>
            <a:ext cx="772510" cy="772510"/>
          </a:xfrm>
          <a:prstGeom prst="ellipse">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oliennummernplatzhalter 4"/>
          <p:cNvSpPr>
            <a:spLocks noGrp="1"/>
          </p:cNvSpPr>
          <p:nvPr>
            <p:ph type="sldNum" sz="quarter" idx="12"/>
          </p:nvPr>
        </p:nvSpPr>
        <p:spPr/>
        <p:txBody>
          <a:bodyPr/>
          <a:lstStyle/>
          <a:p>
            <a:fld id="{67EAFDB1-F3D4-4863-BCEA-E13DF22AE5EF}" type="slidenum">
              <a:rPr lang="de-DE" smtClean="0"/>
              <a:t>31</a:t>
            </a:fld>
            <a:endParaRPr lang="de-DE"/>
          </a:p>
        </p:txBody>
      </p:sp>
    </p:spTree>
    <p:extLst>
      <p:ext uri="{BB962C8B-B14F-4D97-AF65-F5344CB8AC3E}">
        <p14:creationId xmlns:p14="http://schemas.microsoft.com/office/powerpoint/2010/main" val="675311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p:cNvPicPr>
            <a:picLocks noChangeAspect="1"/>
          </p:cNvPicPr>
          <p:nvPr/>
        </p:nvPicPr>
        <p:blipFill rotWithShape="1">
          <a:blip r:embed="rId2" cstate="print">
            <a:extLst>
              <a:ext uri="{28A0092B-C50C-407E-A947-70E740481C1C}">
                <a14:useLocalDpi xmlns:a14="http://schemas.microsoft.com/office/drawing/2010/main" val="0"/>
              </a:ext>
            </a:extLst>
          </a:blip>
          <a:srcRect t="15816" r="20670"/>
          <a:stretch/>
        </p:blipFill>
        <p:spPr>
          <a:xfrm>
            <a:off x="8306890" y="1910110"/>
            <a:ext cx="1149975" cy="808212"/>
          </a:xfrm>
          <a:prstGeom prst="rect">
            <a:avLst/>
          </a:prstGeom>
        </p:spPr>
      </p:pic>
      <p:sp>
        <p:nvSpPr>
          <p:cNvPr id="8" name="Textfeld 7"/>
          <p:cNvSpPr txBox="1"/>
          <p:nvPr/>
        </p:nvSpPr>
        <p:spPr>
          <a:xfrm>
            <a:off x="5382268" y="808510"/>
            <a:ext cx="4437995" cy="1107996"/>
          </a:xfrm>
          <a:prstGeom prst="rect">
            <a:avLst/>
          </a:prstGeom>
          <a:noFill/>
        </p:spPr>
        <p:txBody>
          <a:bodyPr wrap="square" rtlCol="0">
            <a:spAutoFit/>
          </a:bodyPr>
          <a:lstStyle/>
          <a:p>
            <a:r>
              <a:rPr lang="en-GB" b="1"/>
              <a:t>Brigitte</a:t>
            </a:r>
            <a:r>
              <a:rPr lang="en-GB"/>
              <a:t> Margarethe </a:t>
            </a:r>
            <a:r>
              <a:rPr lang="en-GB" b="1"/>
              <a:t>Habermann</a:t>
            </a:r>
            <a:r>
              <a:rPr lang="en-GB"/>
              <a:t>-Morbey</a:t>
            </a:r>
          </a:p>
          <a:p>
            <a:r>
              <a:rPr lang="en-GB" sz="1200"/>
              <a:t>b 02.11.1951 Erlangen, </a:t>
            </a:r>
            <a:br>
              <a:rPr lang="en-GB" sz="1200"/>
            </a:br>
            <a:r>
              <a:rPr lang="en-GB" sz="1200"/>
              <a:t>living in </a:t>
            </a:r>
            <a:r>
              <a:rPr lang="en-GB" sz="1200" err="1"/>
              <a:t>Herzogenaurach</a:t>
            </a:r>
            <a:r>
              <a:rPr lang="en-GB" sz="1200"/>
              <a:t>, </a:t>
            </a:r>
            <a:r>
              <a:rPr lang="en-GB" sz="1200" err="1"/>
              <a:t>Fürth</a:t>
            </a:r>
            <a:r>
              <a:rPr lang="en-GB" sz="1200"/>
              <a:t>, </a:t>
            </a:r>
            <a:r>
              <a:rPr lang="en-GB" sz="1200" err="1"/>
              <a:t>Nürnberg</a:t>
            </a:r>
            <a:r>
              <a:rPr lang="en-GB" sz="1200"/>
              <a:t>, </a:t>
            </a:r>
            <a:br>
              <a:rPr lang="en-GB" sz="1200"/>
            </a:br>
            <a:r>
              <a:rPr lang="en-GB" sz="1200"/>
              <a:t>Sindelfingen, </a:t>
            </a:r>
            <a:r>
              <a:rPr lang="en-GB" sz="1200" err="1"/>
              <a:t>Riederich</a:t>
            </a:r>
            <a:r>
              <a:rPr lang="en-GB" sz="1200"/>
              <a:t>, </a:t>
            </a:r>
            <a:br>
              <a:rPr lang="en-GB" sz="1200"/>
            </a:br>
            <a:r>
              <a:rPr lang="en-GB" sz="1200" err="1"/>
              <a:t>Kaarst</a:t>
            </a:r>
            <a:r>
              <a:rPr lang="en-GB" sz="1200"/>
              <a:t>, since 1998 </a:t>
            </a:r>
            <a:r>
              <a:rPr lang="en-GB" sz="1200" err="1"/>
              <a:t>Erkrath</a:t>
            </a:r>
            <a:endParaRPr lang="de-DE" sz="1200"/>
          </a:p>
        </p:txBody>
      </p:sp>
      <p:sp>
        <p:nvSpPr>
          <p:cNvPr id="11" name="Rechteck 10"/>
          <p:cNvSpPr/>
          <p:nvPr/>
        </p:nvSpPr>
        <p:spPr>
          <a:xfrm>
            <a:off x="7332697" y="2634151"/>
            <a:ext cx="3202973" cy="553998"/>
          </a:xfrm>
          <a:prstGeom prst="rect">
            <a:avLst/>
          </a:prstGeom>
        </p:spPr>
        <p:txBody>
          <a:bodyPr wrap="square">
            <a:spAutoFit/>
          </a:bodyPr>
          <a:lstStyle/>
          <a:p>
            <a:pPr hangingPunct="0"/>
            <a:r>
              <a:rPr lang="en-GB" b="1" err="1"/>
              <a:t>Kenn</a:t>
            </a:r>
            <a:r>
              <a:rPr lang="en-GB" b="1"/>
              <a:t> </a:t>
            </a:r>
            <a:r>
              <a:rPr lang="en-GB"/>
              <a:t>Morbey </a:t>
            </a:r>
          </a:p>
          <a:p>
            <a:pPr hangingPunct="0"/>
            <a:r>
              <a:rPr lang="en-GB" sz="1200"/>
              <a:t>b 25.12.1982 </a:t>
            </a:r>
            <a:r>
              <a:rPr lang="en-GB" sz="1200" err="1"/>
              <a:t>Nürnberg</a:t>
            </a:r>
            <a:r>
              <a:rPr lang="en-GB" sz="1200"/>
              <a:t>, </a:t>
            </a:r>
            <a:r>
              <a:rPr lang="en-GB" sz="1200" err="1"/>
              <a:t>Erkrath</a:t>
            </a:r>
            <a:r>
              <a:rPr lang="en-GB" sz="1200"/>
              <a:t> </a:t>
            </a:r>
            <a:endParaRPr lang="de-DE" sz="1200"/>
          </a:p>
        </p:txBody>
      </p:sp>
      <p:sp>
        <p:nvSpPr>
          <p:cNvPr id="16" name="Rectangle 4"/>
          <p:cNvSpPr>
            <a:spLocks noChangeArrowheads="1"/>
          </p:cNvSpPr>
          <p:nvPr/>
        </p:nvSpPr>
        <p:spPr bwMode="auto">
          <a:xfrm>
            <a:off x="7332697" y="4404657"/>
            <a:ext cx="4275666" cy="553998"/>
          </a:xfrm>
          <a:prstGeom prst="rect">
            <a:avLst/>
          </a:prstGeom>
          <a:noFill/>
        </p:spPr>
        <p:txBody>
          <a:bodyPr wrap="square" rtlCol="0">
            <a:spAutoFit/>
          </a:bodyPr>
          <a:lstStyle/>
          <a:p>
            <a:pPr lvl="0" eaLnBrk="0" fontAlgn="base" hangingPunct="0">
              <a:spcBef>
                <a:spcPct val="0"/>
              </a:spcBef>
              <a:spcAft>
                <a:spcPct val="0"/>
              </a:spcAft>
            </a:pPr>
            <a:r>
              <a:rPr lang="pt-PT" b="1"/>
              <a:t>Sahri</a:t>
            </a:r>
            <a:r>
              <a:rPr lang="pt-PT"/>
              <a:t> Yasmin Morbey</a:t>
            </a:r>
            <a:br>
              <a:rPr lang="pt-PT" sz="1400"/>
            </a:br>
            <a:r>
              <a:rPr lang="pt-PT" sz="1200"/>
              <a:t>b 24.09.1984 Sindelfingen, Erkrath</a:t>
            </a:r>
            <a:endParaRPr lang="en-GB" altLang="de-DE" sz="1050">
              <a:ea typeface="Times New Roman" panose="02020603050405020304" pitchFamily="18" charset="0"/>
              <a:cs typeface="Arial" panose="020B0604020202020204" pitchFamily="34" charset="0"/>
            </a:endParaRPr>
          </a:p>
        </p:txBody>
      </p:sp>
      <p:sp>
        <p:nvSpPr>
          <p:cNvPr id="32" name="Rectangle 4"/>
          <p:cNvSpPr>
            <a:spLocks noChangeArrowheads="1"/>
          </p:cNvSpPr>
          <p:nvPr/>
        </p:nvSpPr>
        <p:spPr bwMode="auto">
          <a:xfrm>
            <a:off x="253199" y="808510"/>
            <a:ext cx="4587321" cy="1138773"/>
          </a:xfrm>
          <a:prstGeom prst="rect">
            <a:avLst/>
          </a:prstGeom>
          <a:noFill/>
        </p:spPr>
        <p:txBody>
          <a:bodyPr wrap="square" rtlCol="0">
            <a:spAutoFit/>
          </a:bodyPr>
          <a:lstStyle/>
          <a:p>
            <a:pPr eaLnBrk="0" fontAlgn="base" hangingPunct="0">
              <a:spcBef>
                <a:spcPct val="0"/>
              </a:spcBef>
              <a:spcAft>
                <a:spcPct val="0"/>
              </a:spcAft>
            </a:pPr>
            <a:r>
              <a:rPr lang="en-GB" b="1">
                <a:hlinkClick r:id="rId3" action="ppaction://hlinksldjump"/>
              </a:rPr>
              <a:t>Guilherme José</a:t>
            </a:r>
            <a:r>
              <a:rPr lang="en-GB">
                <a:hlinkClick r:id="rId3" action="ppaction://hlinksldjump"/>
              </a:rPr>
              <a:t> </a:t>
            </a:r>
            <a:r>
              <a:rPr lang="en-GB" b="1">
                <a:hlinkClick r:id="rId3" action="ppaction://hlinksldjump"/>
              </a:rPr>
              <a:t>Morbey</a:t>
            </a:r>
            <a:endParaRPr lang="en-GB" b="1"/>
          </a:p>
          <a:p>
            <a:pPr eaLnBrk="0" fontAlgn="base" hangingPunct="0">
              <a:spcBef>
                <a:spcPct val="0"/>
              </a:spcBef>
              <a:spcAft>
                <a:spcPct val="0"/>
              </a:spcAft>
            </a:pPr>
            <a:r>
              <a:rPr lang="en-GB" sz="1200"/>
              <a:t>b 30.05.1956 Lobito, </a:t>
            </a:r>
            <a:br>
              <a:rPr lang="en-GB" sz="1400"/>
            </a:br>
            <a:r>
              <a:rPr lang="en-GB" sz="1200"/>
              <a:t>since </a:t>
            </a:r>
            <a:r>
              <a:rPr lang="en-GB" sz="1200" err="1"/>
              <a:t>Dez</a:t>
            </a:r>
            <a:r>
              <a:rPr lang="en-GB" sz="1200"/>
              <a:t>. 1976 in Germany, </a:t>
            </a:r>
          </a:p>
          <a:p>
            <a:pPr eaLnBrk="0" fontAlgn="base" hangingPunct="0">
              <a:spcBef>
                <a:spcPct val="0"/>
              </a:spcBef>
              <a:spcAft>
                <a:spcPct val="0"/>
              </a:spcAft>
            </a:pPr>
            <a:r>
              <a:rPr lang="en-US" altLang="de-DE" sz="1200">
                <a:ea typeface="Times New Roman" panose="02020603050405020304" pitchFamily="18" charset="0"/>
                <a:cs typeface="Arial" panose="020B0604020202020204" pitchFamily="34" charset="0"/>
                <a:sym typeface="Wingdings" panose="05000000000000000000" pitchFamily="2" charset="2"/>
              </a:rPr>
              <a:t>In 1982 he received the German citizenship and </a:t>
            </a:r>
            <a:br>
              <a:rPr lang="en-US" altLang="de-DE" sz="1200">
                <a:ea typeface="Times New Roman" panose="02020603050405020304" pitchFamily="18" charset="0"/>
                <a:cs typeface="Arial" panose="020B0604020202020204" pitchFamily="34" charset="0"/>
                <a:sym typeface="Wingdings" panose="05000000000000000000" pitchFamily="2" charset="2"/>
              </a:rPr>
            </a:br>
            <a:r>
              <a:rPr lang="en-US" altLang="de-DE" sz="1200">
                <a:ea typeface="Times New Roman" panose="02020603050405020304" pitchFamily="18" charset="0"/>
                <a:cs typeface="Arial" panose="020B0604020202020204" pitchFamily="34" charset="0"/>
                <a:sym typeface="Wingdings" panose="05000000000000000000" pitchFamily="2" charset="2"/>
              </a:rPr>
              <a:t>shortened his name for reasons of public interest</a:t>
            </a:r>
            <a:endParaRPr lang="de-DE" altLang="de-DE" sz="1050">
              <a:ea typeface="Times New Roman" panose="02020603050405020304" pitchFamily="18" charset="0"/>
              <a:cs typeface="Arial" panose="020B0604020202020204" pitchFamily="34" charset="0"/>
              <a:sym typeface="Wingdings" panose="05000000000000000000" pitchFamily="2" charset="2"/>
            </a:endParaRPr>
          </a:p>
        </p:txBody>
      </p:sp>
      <p:cxnSp>
        <p:nvCxnSpPr>
          <p:cNvPr id="68" name="Gewinkelter Verbinder 67"/>
          <p:cNvCxnSpPr>
            <a:stCxn id="35" idx="2"/>
            <a:endCxn id="11" idx="1"/>
          </p:cNvCxnSpPr>
          <p:nvPr/>
        </p:nvCxnSpPr>
        <p:spPr>
          <a:xfrm rot="16200000" flipH="1">
            <a:off x="4945234" y="523686"/>
            <a:ext cx="1765349" cy="3009578"/>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3822105" y="237650"/>
            <a:ext cx="889987" cy="461665"/>
          </a:xfrm>
          <a:prstGeom prst="rect">
            <a:avLst/>
          </a:prstGeom>
          <a:noFill/>
        </p:spPr>
        <p:txBody>
          <a:bodyPr wrap="none" rtlCol="0">
            <a:spAutoFit/>
          </a:bodyPr>
          <a:lstStyle/>
          <a:p>
            <a:pPr algn="ctr"/>
            <a:r>
              <a:rPr lang="de-DE" sz="1200"/>
              <a:t>Lisbon</a:t>
            </a:r>
          </a:p>
          <a:p>
            <a:pPr algn="ctr"/>
            <a:r>
              <a:rPr lang="de-DE" sz="1200"/>
              <a:t>15.07.1977</a:t>
            </a:r>
          </a:p>
        </p:txBody>
      </p:sp>
      <p:cxnSp>
        <p:nvCxnSpPr>
          <p:cNvPr id="28" name="Gewinkelter Verbinder 27"/>
          <p:cNvCxnSpPr>
            <a:stCxn id="33" idx="2"/>
            <a:endCxn id="16" idx="1"/>
          </p:cNvCxnSpPr>
          <p:nvPr/>
        </p:nvCxnSpPr>
        <p:spPr>
          <a:xfrm rot="16200000" flipH="1">
            <a:off x="4041071" y="1390030"/>
            <a:ext cx="3571992" cy="3011259"/>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4" name="Picture 2" descr="https://th.bing.com/th?q=Link+Zeichen&amp;w=138&amp;h=138&amp;c=7&amp;o=5&amp;dpr=1.5&amp;pid=1.7&amp;mkt=de-DE&amp;cc=DE&amp;setlang=de&amp;adlt=moderate">
            <a:hlinkClick r:id="rId4" action="ppaction://hlinksldjump"/>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2696567" y="875834"/>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7925" y="622450"/>
            <a:ext cx="697793" cy="1387781"/>
          </a:xfrm>
          <a:prstGeom prst="rect">
            <a:avLst/>
          </a:prstGeom>
        </p:spPr>
      </p:pic>
      <p:pic>
        <p:nvPicPr>
          <p:cNvPr id="3" name="Grafik 2"/>
          <p:cNvPicPr>
            <a:picLocks noChangeAspect="1"/>
          </p:cNvPicPr>
          <p:nvPr/>
        </p:nvPicPr>
        <p:blipFill rotWithShape="1">
          <a:blip r:embed="rId7">
            <a:extLst>
              <a:ext uri="{28A0092B-C50C-407E-A947-70E740481C1C}">
                <a14:useLocalDpi xmlns:a14="http://schemas.microsoft.com/office/drawing/2010/main" val="0"/>
              </a:ext>
            </a:extLst>
          </a:blip>
          <a:srcRect l="24537" t="4592" r="39538" b="23185"/>
          <a:stretch/>
        </p:blipFill>
        <p:spPr>
          <a:xfrm>
            <a:off x="231590" y="1872023"/>
            <a:ext cx="998057" cy="2965654"/>
          </a:xfrm>
          <a:prstGeom prst="rect">
            <a:avLst/>
          </a:prstGeom>
        </p:spPr>
      </p:pic>
      <p:pic>
        <p:nvPicPr>
          <p:cNvPr id="7" name="Grafik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0964" y="1872023"/>
            <a:ext cx="2119893" cy="1377931"/>
          </a:xfrm>
          <a:prstGeom prst="rect">
            <a:avLst/>
          </a:prstGeom>
        </p:spPr>
      </p:pic>
      <p:pic>
        <p:nvPicPr>
          <p:cNvPr id="9" name="Grafik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3535" y="3354850"/>
            <a:ext cx="2119893" cy="2119893"/>
          </a:xfrm>
          <a:prstGeom prst="rect">
            <a:avLst/>
          </a:prstGeom>
        </p:spPr>
      </p:pic>
      <p:pic>
        <p:nvPicPr>
          <p:cNvPr id="23" name="Grafik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22749" y="3444608"/>
            <a:ext cx="1034105" cy="2066166"/>
          </a:xfrm>
          <a:prstGeom prst="rect">
            <a:avLst/>
          </a:prstGeom>
        </p:spPr>
      </p:pic>
      <p:pic>
        <p:nvPicPr>
          <p:cNvPr id="36" name="Grafik 35"/>
          <p:cNvPicPr>
            <a:picLocks noChangeAspect="1"/>
          </p:cNvPicPr>
          <p:nvPr/>
        </p:nvPicPr>
        <p:blipFill rotWithShape="1">
          <a:blip r:embed="rId11" cstate="print">
            <a:extLst>
              <a:ext uri="{28A0092B-C50C-407E-A947-70E740481C1C}">
                <a14:useLocalDpi xmlns:a14="http://schemas.microsoft.com/office/drawing/2010/main" val="0"/>
              </a:ext>
            </a:extLst>
          </a:blip>
          <a:srcRect l="22672" t="3922" r="34387" b="33529"/>
          <a:stretch/>
        </p:blipFill>
        <p:spPr>
          <a:xfrm>
            <a:off x="9616544" y="399925"/>
            <a:ext cx="1270319" cy="1387781"/>
          </a:xfrm>
          <a:prstGeom prst="rect">
            <a:avLst/>
          </a:prstGeom>
        </p:spPr>
      </p:pic>
      <p:pic>
        <p:nvPicPr>
          <p:cNvPr id="37" name="Grafik 36"/>
          <p:cNvPicPr>
            <a:picLocks noChangeAspect="1"/>
          </p:cNvPicPr>
          <p:nvPr/>
        </p:nvPicPr>
        <p:blipFill rotWithShape="1">
          <a:blip r:embed="rId12" cstate="print">
            <a:extLst>
              <a:ext uri="{28A0092B-C50C-407E-A947-70E740481C1C}">
                <a14:useLocalDpi xmlns:a14="http://schemas.microsoft.com/office/drawing/2010/main" val="0"/>
              </a:ext>
            </a:extLst>
          </a:blip>
          <a:srcRect l="11143" r="12261"/>
          <a:stretch/>
        </p:blipFill>
        <p:spPr>
          <a:xfrm>
            <a:off x="9814163" y="3836869"/>
            <a:ext cx="1190065" cy="2083424"/>
          </a:xfrm>
          <a:prstGeom prst="rect">
            <a:avLst/>
          </a:prstGeom>
        </p:spPr>
      </p:pic>
      <p:pic>
        <p:nvPicPr>
          <p:cNvPr id="38" name="Grafik 3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17686" y="2144108"/>
            <a:ext cx="1092031" cy="1652665"/>
          </a:xfrm>
          <a:prstGeom prst="rect">
            <a:avLst/>
          </a:prstGeom>
        </p:spPr>
      </p:pic>
      <p:pic>
        <p:nvPicPr>
          <p:cNvPr id="26" name="Grafik 25"/>
          <p:cNvPicPr>
            <a:picLocks noChangeAspect="1"/>
          </p:cNvPicPr>
          <p:nvPr/>
        </p:nvPicPr>
        <p:blipFill rotWithShape="1">
          <a:blip r:embed="rId14" cstate="print">
            <a:extLst>
              <a:ext uri="{28A0092B-C50C-407E-A947-70E740481C1C}">
                <a14:useLocalDpi xmlns:a14="http://schemas.microsoft.com/office/drawing/2010/main" val="0"/>
              </a:ext>
            </a:extLst>
          </a:blip>
          <a:srcRect r="24385"/>
          <a:stretch/>
        </p:blipFill>
        <p:spPr>
          <a:xfrm>
            <a:off x="5689270" y="2484260"/>
            <a:ext cx="947635" cy="822960"/>
          </a:xfrm>
          <a:prstGeom prst="rect">
            <a:avLst/>
          </a:prstGeom>
        </p:spPr>
      </p:pic>
      <p:pic>
        <p:nvPicPr>
          <p:cNvPr id="25" name="Grafik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15078" y="2484260"/>
            <a:ext cx="1253236" cy="822960"/>
          </a:xfrm>
          <a:prstGeom prst="rect">
            <a:avLst/>
          </a:prstGeom>
        </p:spPr>
      </p:pic>
      <p:pic>
        <p:nvPicPr>
          <p:cNvPr id="40" name="Grafik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984211" y="2146723"/>
            <a:ext cx="1141883" cy="1438378"/>
          </a:xfrm>
          <a:prstGeom prst="rect">
            <a:avLst/>
          </a:prstGeom>
        </p:spPr>
      </p:pic>
      <p:pic>
        <p:nvPicPr>
          <p:cNvPr id="41" name="Grafik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38384" y="5245933"/>
            <a:ext cx="2780230" cy="1563879"/>
          </a:xfrm>
          <a:prstGeom prst="rect">
            <a:avLst/>
          </a:prstGeom>
        </p:spPr>
      </p:pic>
      <p:pic>
        <p:nvPicPr>
          <p:cNvPr id="42" name="Grafik 4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8791" y="4942573"/>
            <a:ext cx="1353749" cy="1867239"/>
          </a:xfrm>
          <a:prstGeom prst="rect">
            <a:avLst/>
          </a:prstGeom>
        </p:spPr>
      </p:pic>
      <p:pic>
        <p:nvPicPr>
          <p:cNvPr id="29" name="Picture 2" descr="https://th.bing.com/th?q=Link+Zeichen&amp;w=138&amp;h=138&amp;c=7&amp;o=5&amp;dpr=1.5&amp;pid=1.7&amp;mkt=de-DE&amp;cc=DE&amp;setlang=de&amp;adlt=moderate">
            <a:hlinkClick r:id="rId19" action="ppaction://hlinksldjump"/>
          </p:cNvPr>
          <p:cNvPicPr>
            <a:picLocks noChangeAspect="1" noChangeArrowheads="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9363076" y="861124"/>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20"/>
          <a:stretch>
            <a:fillRect/>
          </a:stretch>
        </p:blipFill>
        <p:spPr>
          <a:xfrm>
            <a:off x="10987784" y="391376"/>
            <a:ext cx="991360" cy="1582772"/>
          </a:xfrm>
          <a:prstGeom prst="rect">
            <a:avLst/>
          </a:prstGeom>
        </p:spPr>
      </p:pic>
      <p:pic>
        <p:nvPicPr>
          <p:cNvPr id="30" name="Picture 2" descr="https://th.bing.com/th?q=Link+Zeichen&amp;w=138&amp;h=138&amp;c=7&amp;o=5&amp;dpr=1.5&amp;pid=1.7&amp;mkt=de-DE&amp;cc=DE&amp;setlang=de&amp;adlt=moderate">
            <a:hlinkClick r:id="rId21" action="ppaction://hlinksldjump"/>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44839" y="4427721"/>
            <a:ext cx="269323" cy="269323"/>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uppieren 30"/>
          <p:cNvGrpSpPr/>
          <p:nvPr/>
        </p:nvGrpSpPr>
        <p:grpSpPr>
          <a:xfrm>
            <a:off x="4071501" y="800100"/>
            <a:ext cx="499874" cy="345701"/>
            <a:chOff x="6552841" y="767991"/>
            <a:chExt cx="499874" cy="345701"/>
          </a:xfrm>
        </p:grpSpPr>
        <p:pic>
          <p:nvPicPr>
            <p:cNvPr id="33" name="Grafik 3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12700">
              <a:noFill/>
            </a:ln>
          </p:spPr>
        </p:pic>
        <p:sp>
          <p:nvSpPr>
            <p:cNvPr id="35" name="Rechteck 34"/>
            <p:cNvSpPr/>
            <p:nvPr/>
          </p:nvSpPr>
          <p:spPr>
            <a:xfrm>
              <a:off x="6757248" y="101927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p:cNvSpPr/>
            <p:nvPr/>
          </p:nvSpPr>
          <p:spPr>
            <a:xfrm>
              <a:off x="6958293"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p:cNvSpPr/>
            <p:nvPr/>
          </p:nvSpPr>
          <p:spPr>
            <a:xfrm>
              <a:off x="6552841" y="893630"/>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p:cNvSpPr/>
            <p:nvPr/>
          </p:nvSpPr>
          <p:spPr>
            <a:xfrm>
              <a:off x="6757248" y="767991"/>
              <a:ext cx="94422" cy="9442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 name="Foliennummernplatzhalter 4"/>
          <p:cNvSpPr>
            <a:spLocks noGrp="1"/>
          </p:cNvSpPr>
          <p:nvPr>
            <p:ph type="sldNum" sz="quarter" idx="12"/>
          </p:nvPr>
        </p:nvSpPr>
        <p:spPr/>
        <p:txBody>
          <a:bodyPr/>
          <a:lstStyle/>
          <a:p>
            <a:fld id="{67EAFDB1-F3D4-4863-BCEA-E13DF22AE5EF}" type="slidenum">
              <a:rPr lang="de-DE" smtClean="0"/>
              <a:t>32</a:t>
            </a:fld>
            <a:endParaRPr lang="de-DE"/>
          </a:p>
        </p:txBody>
      </p:sp>
      <p:pic>
        <p:nvPicPr>
          <p:cNvPr id="15" name="Grafik 14"/>
          <p:cNvPicPr>
            <a:picLocks noChangeAspect="1"/>
          </p:cNvPicPr>
          <p:nvPr/>
        </p:nvPicPr>
        <p:blipFill>
          <a:blip r:embed="rId23"/>
          <a:stretch>
            <a:fillRect/>
          </a:stretch>
        </p:blipFill>
        <p:spPr>
          <a:xfrm>
            <a:off x="11035858" y="3836869"/>
            <a:ext cx="1065700" cy="1481703"/>
          </a:xfrm>
          <a:prstGeom prst="rect">
            <a:avLst/>
          </a:prstGeom>
        </p:spPr>
      </p:pic>
    </p:spTree>
    <p:extLst>
      <p:ext uri="{BB962C8B-B14F-4D97-AF65-F5344CB8AC3E}">
        <p14:creationId xmlns:p14="http://schemas.microsoft.com/office/powerpoint/2010/main" val="749186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2816635" y="5584354"/>
            <a:ext cx="3207683" cy="1015663"/>
          </a:xfrm>
          <a:prstGeom prst="rect">
            <a:avLst/>
          </a:prstGeom>
          <a:noFill/>
        </p:spPr>
        <p:txBody>
          <a:bodyPr wrap="square" rtlCol="0">
            <a:spAutoFit/>
          </a:bodyPr>
          <a:lstStyle/>
          <a:p>
            <a:r>
              <a:rPr lang="en-GB" b="1"/>
              <a:t>Brigitte</a:t>
            </a:r>
            <a:r>
              <a:rPr lang="en-GB"/>
              <a:t> Margarethe </a:t>
            </a:r>
            <a:r>
              <a:rPr lang="en-GB" err="1"/>
              <a:t>Habermann</a:t>
            </a:r>
            <a:endParaRPr lang="en-GB"/>
          </a:p>
          <a:p>
            <a:r>
              <a:rPr lang="en-GB" sz="1400"/>
              <a:t>b 02.11.1951 Erlangen, m 15.07.1977 </a:t>
            </a:r>
          </a:p>
          <a:p>
            <a:r>
              <a:rPr lang="en-GB" sz="1400"/>
              <a:t>since 1998 in </a:t>
            </a:r>
            <a:r>
              <a:rPr lang="en-GB" sz="1400" err="1"/>
              <a:t>Erkrath</a:t>
            </a:r>
            <a:br>
              <a:rPr lang="en-GB" sz="1400"/>
            </a:br>
            <a:r>
              <a:rPr lang="en-GB" sz="1200"/>
              <a:t>Psychologist</a:t>
            </a:r>
            <a:endParaRPr lang="de-DE" sz="1200"/>
          </a:p>
        </p:txBody>
      </p:sp>
      <p:sp>
        <p:nvSpPr>
          <p:cNvPr id="11" name="Rechteck 10"/>
          <p:cNvSpPr/>
          <p:nvPr/>
        </p:nvSpPr>
        <p:spPr>
          <a:xfrm>
            <a:off x="247594" y="3268579"/>
            <a:ext cx="3202973" cy="800219"/>
          </a:xfrm>
          <a:prstGeom prst="rect">
            <a:avLst/>
          </a:prstGeom>
        </p:spPr>
        <p:txBody>
          <a:bodyPr wrap="square">
            <a:spAutoFit/>
          </a:bodyPr>
          <a:lstStyle/>
          <a:p>
            <a:pPr hangingPunct="0"/>
            <a:r>
              <a:rPr lang="de-DE" b="1"/>
              <a:t>Anton Habermann</a:t>
            </a:r>
            <a:r>
              <a:rPr lang="de-DE" sz="1050"/>
              <a:t>  </a:t>
            </a:r>
            <a:r>
              <a:rPr lang="de-DE" sz="1000"/>
              <a:t>(48)</a:t>
            </a:r>
            <a:r>
              <a:rPr lang="de-DE" sz="1000" b="1"/>
              <a:t> </a:t>
            </a:r>
          </a:p>
          <a:p>
            <a:pPr eaLnBrk="0" fontAlgn="base" hangingPunct="0">
              <a:spcBef>
                <a:spcPct val="0"/>
              </a:spcBef>
              <a:spcAft>
                <a:spcPct val="0"/>
              </a:spcAft>
            </a:pPr>
            <a:r>
              <a:rPr lang="de-DE" sz="1400"/>
              <a:t>b 21.03.1922 Schönlind, Egerland</a:t>
            </a:r>
            <a:br>
              <a:rPr lang="de-DE" sz="1400"/>
            </a:br>
            <a:r>
              <a:rPr lang="de-DE" sz="1400"/>
              <a:t>d 07.06.1970 Herzogenaurach</a:t>
            </a:r>
          </a:p>
        </p:txBody>
      </p:sp>
      <p:sp>
        <p:nvSpPr>
          <p:cNvPr id="16" name="Rectangle 4"/>
          <p:cNvSpPr>
            <a:spLocks noChangeArrowheads="1"/>
          </p:cNvSpPr>
          <p:nvPr/>
        </p:nvSpPr>
        <p:spPr bwMode="auto">
          <a:xfrm>
            <a:off x="4962505" y="3268579"/>
            <a:ext cx="3616952" cy="800219"/>
          </a:xfrm>
          <a:prstGeom prst="rect">
            <a:avLst/>
          </a:prstGeom>
          <a:solidFill>
            <a:schemeClr val="bg1"/>
          </a:solidFill>
        </p:spPr>
        <p:txBody>
          <a:bodyPr wrap="square" rtlCol="0">
            <a:spAutoFit/>
          </a:bodyPr>
          <a:lstStyle/>
          <a:p>
            <a:pPr lvl="0" eaLnBrk="0" fontAlgn="base" hangingPunct="0">
              <a:spcBef>
                <a:spcPct val="0"/>
              </a:spcBef>
              <a:spcAft>
                <a:spcPct val="0"/>
              </a:spcAft>
            </a:pPr>
            <a:r>
              <a:rPr lang="pt-PT" b="1"/>
              <a:t>Maria </a:t>
            </a:r>
            <a:r>
              <a:rPr lang="pt-PT"/>
              <a:t>Habermann (born Köhler)</a:t>
            </a:r>
            <a:r>
              <a:rPr lang="pt-PT" sz="1000"/>
              <a:t> (49)</a:t>
            </a:r>
            <a:br>
              <a:rPr lang="pt-PT" sz="1400"/>
            </a:br>
            <a:r>
              <a:rPr lang="pt-PT" sz="1400"/>
              <a:t>b 19.04.1924 Dürnbach, Egerland</a:t>
            </a:r>
            <a:br>
              <a:rPr lang="pt-PT" sz="1400"/>
            </a:br>
            <a:r>
              <a:rPr lang="pt-PT" sz="1400"/>
              <a:t>d 17.02.1973 Herzogenaurach</a:t>
            </a:r>
            <a:endParaRPr lang="en-GB" altLang="de-DE" sz="1100">
              <a:ea typeface="Times New Roman" panose="02020603050405020304" pitchFamily="18" charset="0"/>
              <a:cs typeface="Arial" panose="020B0604020202020204" pitchFamily="34" charset="0"/>
            </a:endParaRPr>
          </a:p>
        </p:txBody>
      </p:sp>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b="32645"/>
          <a:stretch/>
        </p:blipFill>
        <p:spPr>
          <a:xfrm>
            <a:off x="4546756" y="4655413"/>
            <a:ext cx="697793" cy="934736"/>
          </a:xfrm>
          <a:prstGeom prst="rect">
            <a:avLst/>
          </a:prstGeom>
        </p:spPr>
      </p:pic>
      <p:cxnSp>
        <p:nvCxnSpPr>
          <p:cNvPr id="26" name="Gerader Verbinder 25"/>
          <p:cNvCxnSpPr>
            <a:stCxn id="33" idx="1"/>
            <a:endCxn id="28" idx="3"/>
          </p:cNvCxnSpPr>
          <p:nvPr/>
        </p:nvCxnSpPr>
        <p:spPr>
          <a:xfrm flipH="1">
            <a:off x="2517247" y="3483907"/>
            <a:ext cx="8780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hteck 26"/>
          <p:cNvSpPr/>
          <p:nvPr/>
        </p:nvSpPr>
        <p:spPr>
          <a:xfrm>
            <a:off x="4768760" y="3436696"/>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p:cNvSpPr/>
          <p:nvPr/>
        </p:nvSpPr>
        <p:spPr>
          <a:xfrm>
            <a:off x="2422825" y="3436696"/>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9" name="Gruppieren 28"/>
          <p:cNvGrpSpPr/>
          <p:nvPr/>
        </p:nvGrpSpPr>
        <p:grpSpPr>
          <a:xfrm>
            <a:off x="3395321" y="3311057"/>
            <a:ext cx="499874" cy="345701"/>
            <a:chOff x="6552841" y="767991"/>
            <a:chExt cx="499874" cy="345701"/>
          </a:xfrm>
        </p:grpSpPr>
        <p:pic>
          <p:nvPicPr>
            <p:cNvPr id="30" name="Grafik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3175">
              <a:noFill/>
            </a:ln>
          </p:spPr>
        </p:pic>
        <p:sp>
          <p:nvSpPr>
            <p:cNvPr id="31" name="Rechteck 30"/>
            <p:cNvSpPr/>
            <p:nvPr/>
          </p:nvSpPr>
          <p:spPr>
            <a:xfrm>
              <a:off x="6757248" y="101927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p:cNvSpPr/>
            <p:nvPr/>
          </p:nvSpPr>
          <p:spPr>
            <a:xfrm>
              <a:off x="6958293"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p:cNvSpPr/>
            <p:nvPr/>
          </p:nvSpPr>
          <p:spPr>
            <a:xfrm>
              <a:off x="6552841"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p:cNvSpPr/>
            <p:nvPr/>
          </p:nvSpPr>
          <p:spPr>
            <a:xfrm>
              <a:off x="6757248" y="767991"/>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36" name="Gerader Verbinder 35"/>
          <p:cNvCxnSpPr>
            <a:stCxn id="27" idx="1"/>
            <a:endCxn id="32" idx="3"/>
          </p:cNvCxnSpPr>
          <p:nvPr/>
        </p:nvCxnSpPr>
        <p:spPr>
          <a:xfrm flipH="1">
            <a:off x="3895195" y="3483907"/>
            <a:ext cx="87356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4"/>
          <p:cNvSpPr>
            <a:spLocks noChangeArrowheads="1"/>
          </p:cNvSpPr>
          <p:nvPr/>
        </p:nvSpPr>
        <p:spPr bwMode="auto">
          <a:xfrm>
            <a:off x="2875087" y="2769893"/>
            <a:ext cx="1449281" cy="523220"/>
          </a:xfrm>
          <a:prstGeom prst="rect">
            <a:avLst/>
          </a:prstGeom>
          <a:noFill/>
          <a:ln>
            <a:noFill/>
          </a:ln>
        </p:spPr>
        <p:txBody>
          <a:bodyPr wrap="square" rtlCol="0">
            <a:spAutoFit/>
          </a:bodyPr>
          <a:lstStyle/>
          <a:p>
            <a:pPr lvl="0" algn="ctr" eaLnBrk="0" fontAlgn="base" hangingPunct="0">
              <a:spcBef>
                <a:spcPct val="0"/>
              </a:spcBef>
              <a:spcAft>
                <a:spcPct val="0"/>
              </a:spcAft>
            </a:pPr>
            <a:r>
              <a:rPr lang="pt-PT" sz="1400"/>
              <a:t>14.10.1947</a:t>
            </a:r>
            <a:br>
              <a:rPr lang="pt-PT" sz="1400"/>
            </a:br>
            <a:r>
              <a:rPr lang="pt-PT" sz="1400"/>
              <a:t>Herzogenaurach</a:t>
            </a:r>
            <a:endParaRPr lang="en-GB" altLang="de-DE" sz="1100">
              <a:ea typeface="Times New Roman" panose="02020603050405020304" pitchFamily="18" charset="0"/>
              <a:cs typeface="Arial" panose="020B0604020202020204" pitchFamily="34" charset="0"/>
            </a:endParaRPr>
          </a:p>
        </p:txBody>
      </p:sp>
      <p:sp>
        <p:nvSpPr>
          <p:cNvPr id="38" name="Textfeld 37"/>
          <p:cNvSpPr txBox="1"/>
          <p:nvPr/>
        </p:nvSpPr>
        <p:spPr>
          <a:xfrm>
            <a:off x="84434" y="5584354"/>
            <a:ext cx="2712866" cy="769441"/>
          </a:xfrm>
          <a:prstGeom prst="rect">
            <a:avLst/>
          </a:prstGeom>
          <a:noFill/>
        </p:spPr>
        <p:txBody>
          <a:bodyPr wrap="square" rtlCol="0">
            <a:spAutoFit/>
          </a:bodyPr>
          <a:lstStyle/>
          <a:p>
            <a:r>
              <a:rPr lang="en-GB" b="1"/>
              <a:t>Horst</a:t>
            </a:r>
            <a:r>
              <a:rPr lang="en-GB"/>
              <a:t> Herbert </a:t>
            </a:r>
            <a:r>
              <a:rPr lang="en-GB" err="1"/>
              <a:t>Habermann</a:t>
            </a:r>
            <a:endParaRPr lang="en-GB"/>
          </a:p>
          <a:p>
            <a:r>
              <a:rPr lang="en-GB" sz="1400"/>
              <a:t>b 23.04.1948 Erlangen</a:t>
            </a:r>
          </a:p>
          <a:p>
            <a:r>
              <a:rPr lang="en-US" sz="1200"/>
              <a:t>Master of Technical Management (CCI)</a:t>
            </a:r>
            <a:endParaRPr lang="de-DE" sz="1200"/>
          </a:p>
        </p:txBody>
      </p:sp>
      <p:sp>
        <p:nvSpPr>
          <p:cNvPr id="40" name="Textfeld 39"/>
          <p:cNvSpPr txBox="1"/>
          <p:nvPr/>
        </p:nvSpPr>
        <p:spPr>
          <a:xfrm>
            <a:off x="6438402" y="5584354"/>
            <a:ext cx="2705603" cy="769441"/>
          </a:xfrm>
          <a:prstGeom prst="rect">
            <a:avLst/>
          </a:prstGeom>
          <a:noFill/>
        </p:spPr>
        <p:txBody>
          <a:bodyPr wrap="square" rtlCol="0">
            <a:spAutoFit/>
          </a:bodyPr>
          <a:lstStyle/>
          <a:p>
            <a:r>
              <a:rPr lang="en-GB" b="1"/>
              <a:t>Manfred</a:t>
            </a:r>
            <a:r>
              <a:rPr lang="en-GB"/>
              <a:t> Ernst</a:t>
            </a:r>
            <a:r>
              <a:rPr lang="en-GB" b="1"/>
              <a:t> </a:t>
            </a:r>
            <a:r>
              <a:rPr lang="en-GB" err="1"/>
              <a:t>Habermann</a:t>
            </a:r>
            <a:endParaRPr lang="en-GB"/>
          </a:p>
          <a:p>
            <a:r>
              <a:rPr lang="en-GB" sz="1400"/>
              <a:t>b 02.05.1958 Erlangen</a:t>
            </a:r>
            <a:br>
              <a:rPr lang="en-GB" sz="1400"/>
            </a:br>
            <a:r>
              <a:rPr lang="en-GB" sz="1200" err="1"/>
              <a:t>Dr.</a:t>
            </a:r>
            <a:r>
              <a:rPr lang="en-GB" sz="1200"/>
              <a:t> </a:t>
            </a:r>
            <a:r>
              <a:rPr lang="en-GB" sz="1200" err="1"/>
              <a:t>Ing</a:t>
            </a:r>
            <a:r>
              <a:rPr lang="en-GB" sz="1200"/>
              <a:t>. (PhD) Materials Science</a:t>
            </a:r>
            <a:endParaRPr lang="de-DE" sz="1200"/>
          </a:p>
        </p:txBody>
      </p:sp>
      <p:sp>
        <p:nvSpPr>
          <p:cNvPr id="41" name="Textfeld 40"/>
          <p:cNvSpPr txBox="1"/>
          <p:nvPr/>
        </p:nvSpPr>
        <p:spPr>
          <a:xfrm>
            <a:off x="9253858" y="5584354"/>
            <a:ext cx="2780826" cy="1015663"/>
          </a:xfrm>
          <a:prstGeom prst="rect">
            <a:avLst/>
          </a:prstGeom>
          <a:noFill/>
        </p:spPr>
        <p:txBody>
          <a:bodyPr wrap="square" rtlCol="0">
            <a:spAutoFit/>
          </a:bodyPr>
          <a:lstStyle/>
          <a:p>
            <a:r>
              <a:rPr lang="en-GB" b="1" err="1"/>
              <a:t>Gerd</a:t>
            </a:r>
            <a:r>
              <a:rPr lang="en-GB"/>
              <a:t> Erhard </a:t>
            </a:r>
            <a:r>
              <a:rPr lang="en-GB" err="1"/>
              <a:t>Habermann</a:t>
            </a:r>
            <a:r>
              <a:rPr lang="en-GB" sz="1000"/>
              <a:t> (43)</a:t>
            </a:r>
          </a:p>
          <a:p>
            <a:r>
              <a:rPr lang="en-GB" sz="1400"/>
              <a:t>b 30.01.1960 Erlangen</a:t>
            </a:r>
            <a:br>
              <a:rPr lang="en-GB" sz="1400"/>
            </a:br>
            <a:r>
              <a:rPr lang="en-GB" sz="1400"/>
              <a:t>d 06.12.2003 </a:t>
            </a:r>
            <a:r>
              <a:rPr lang="en-GB" sz="1400" err="1"/>
              <a:t>Nürnberg</a:t>
            </a:r>
            <a:br>
              <a:rPr lang="en-GB" sz="1400"/>
            </a:br>
            <a:endParaRPr lang="de-DE" sz="1400"/>
          </a:p>
        </p:txBody>
      </p:sp>
      <p:cxnSp>
        <p:nvCxnSpPr>
          <p:cNvPr id="5" name="Gewinkelter Verbinder 4"/>
          <p:cNvCxnSpPr>
            <a:stCxn id="31" idx="2"/>
            <a:endCxn id="49" idx="0"/>
          </p:cNvCxnSpPr>
          <p:nvPr/>
        </p:nvCxnSpPr>
        <p:spPr>
          <a:xfrm rot="5400000">
            <a:off x="1570365" y="3516440"/>
            <a:ext cx="1936256" cy="2216892"/>
          </a:xfrm>
          <a:prstGeom prst="bentConnector3">
            <a:avLst>
              <a:gd name="adj1" fmla="val 40207"/>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winkelter Verbinder 41"/>
          <p:cNvCxnSpPr>
            <a:stCxn id="31" idx="2"/>
          </p:cNvCxnSpPr>
          <p:nvPr/>
        </p:nvCxnSpPr>
        <p:spPr>
          <a:xfrm rot="16200000" flipH="1">
            <a:off x="3069910" y="4233787"/>
            <a:ext cx="1927596" cy="773538"/>
          </a:xfrm>
          <a:prstGeom prst="bentConnector3">
            <a:avLst>
              <a:gd name="adj1" fmla="val 4049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winkelter Verbinder 42"/>
          <p:cNvCxnSpPr>
            <a:stCxn id="31" idx="2"/>
            <a:endCxn id="40" idx="0"/>
          </p:cNvCxnSpPr>
          <p:nvPr/>
        </p:nvCxnSpPr>
        <p:spPr>
          <a:xfrm rot="16200000" flipH="1">
            <a:off x="4755273" y="2548423"/>
            <a:ext cx="1927596" cy="4144265"/>
          </a:xfrm>
          <a:prstGeom prst="bentConnector3">
            <a:avLst>
              <a:gd name="adj1" fmla="val 4038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winkelter Verbinder 43"/>
          <p:cNvCxnSpPr>
            <a:stCxn id="31" idx="2"/>
          </p:cNvCxnSpPr>
          <p:nvPr/>
        </p:nvCxnSpPr>
        <p:spPr>
          <a:xfrm rot="16200000" flipH="1">
            <a:off x="6101205" y="1202492"/>
            <a:ext cx="1927596" cy="6836128"/>
          </a:xfrm>
          <a:prstGeom prst="bentConnector3">
            <a:avLst>
              <a:gd name="adj1" fmla="val 40474"/>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hteck 47"/>
          <p:cNvSpPr/>
          <p:nvPr/>
        </p:nvSpPr>
        <p:spPr>
          <a:xfrm>
            <a:off x="396754" y="1331770"/>
            <a:ext cx="3731901" cy="584775"/>
          </a:xfrm>
          <a:prstGeom prst="rect">
            <a:avLst/>
          </a:prstGeom>
        </p:spPr>
        <p:txBody>
          <a:bodyPr wrap="square">
            <a:spAutoFit/>
          </a:bodyPr>
          <a:lstStyle/>
          <a:p>
            <a:pPr hangingPunct="0"/>
            <a:r>
              <a:rPr lang="de-DE" dirty="0"/>
              <a:t>(</a:t>
            </a:r>
            <a:r>
              <a:rPr lang="de-DE" b="1" dirty="0"/>
              <a:t>Luise</a:t>
            </a:r>
            <a:r>
              <a:rPr lang="de-DE" dirty="0"/>
              <a:t>)</a:t>
            </a:r>
            <a:r>
              <a:rPr lang="de-DE" b="1" dirty="0"/>
              <a:t> </a:t>
            </a:r>
            <a:r>
              <a:rPr lang="de-DE" dirty="0"/>
              <a:t>Aloisia </a:t>
            </a:r>
            <a:r>
              <a:rPr lang="de-DE" b="1" dirty="0"/>
              <a:t>Habermann</a:t>
            </a:r>
            <a:r>
              <a:rPr lang="de-DE" dirty="0"/>
              <a:t> </a:t>
            </a:r>
            <a:r>
              <a:rPr lang="de-DE" sz="1000" dirty="0"/>
              <a:t>(61)</a:t>
            </a:r>
            <a:r>
              <a:rPr lang="de-DE" sz="1000" b="1" dirty="0"/>
              <a:t> </a:t>
            </a:r>
          </a:p>
          <a:p>
            <a:pPr eaLnBrk="0" fontAlgn="base" hangingPunct="0">
              <a:spcBef>
                <a:spcPct val="0"/>
              </a:spcBef>
              <a:spcAft>
                <a:spcPct val="0"/>
              </a:spcAft>
            </a:pPr>
            <a:r>
              <a:rPr lang="de-DE" sz="1400" dirty="0"/>
              <a:t>b 03.10.1893 d 1954 </a:t>
            </a:r>
            <a:r>
              <a:rPr lang="de-DE" sz="1400" dirty="0" err="1"/>
              <a:t>Ebmeth</a:t>
            </a:r>
            <a:r>
              <a:rPr lang="de-DE" sz="1400" dirty="0"/>
              <a:t> (</a:t>
            </a:r>
            <a:r>
              <a:rPr lang="de-DE" sz="1400" dirty="0" err="1"/>
              <a:t>Rovná</a:t>
            </a:r>
            <a:r>
              <a:rPr lang="de-DE" sz="1400" dirty="0"/>
              <a:t> u Sokolova)</a:t>
            </a:r>
          </a:p>
        </p:txBody>
      </p:sp>
      <p:cxnSp>
        <p:nvCxnSpPr>
          <p:cNvPr id="51" name="Gerader Verbinder 50"/>
          <p:cNvCxnSpPr/>
          <p:nvPr/>
        </p:nvCxnSpPr>
        <p:spPr>
          <a:xfrm flipV="1">
            <a:off x="860192" y="1887897"/>
            <a:ext cx="813" cy="14231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5" name="Picture 2" descr="https://th.bing.com/th?q=Link+Zeichen&amp;w=138&amp;h=138&amp;c=7&amp;o=5&amp;dpr=1.5&amp;pid=1.7&amp;mkt=de-DE&amp;cc=DE&amp;setlang=de&amp;adlt=moderate">
            <a:hlinkClick r:id="rId4" action="ppaction://hlinksldjump"/>
          </p:cNvPr>
          <p:cNvPicPr>
            <a:picLocks noChangeAspect="1" noChangeArrowheads="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flipH="1">
            <a:off x="5609784" y="5341427"/>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s://th.bing.com/th?q=Link+Zeichen&amp;w=138&amp;h=138&amp;c=7&amp;o=5&amp;dpr=1.5&amp;pid=1.7&amp;mkt=de-DE&amp;cc=DE&amp;setlang=de&amp;adlt=moderate">
            <a:hlinkClick r:id="rId6" action="ppaction://hlinksldjump"/>
          </p:cNvPr>
          <p:cNvPicPr>
            <a:picLocks noChangeAspect="1" noChangeArrowheads="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404887" y="1062562"/>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p:cNvPicPr>
            <a:picLocks noChangeAspect="1"/>
          </p:cNvPicPr>
          <p:nvPr/>
        </p:nvPicPr>
        <p:blipFill>
          <a:blip r:embed="rId7"/>
          <a:stretch>
            <a:fillRect/>
          </a:stretch>
        </p:blipFill>
        <p:spPr>
          <a:xfrm>
            <a:off x="2258209" y="2405177"/>
            <a:ext cx="627763" cy="945094"/>
          </a:xfrm>
          <a:prstGeom prst="rect">
            <a:avLst/>
          </a:prstGeom>
        </p:spPr>
      </p:pic>
      <p:pic>
        <p:nvPicPr>
          <p:cNvPr id="9" name="Grafik 8"/>
          <p:cNvPicPr>
            <a:picLocks noChangeAspect="1"/>
          </p:cNvPicPr>
          <p:nvPr/>
        </p:nvPicPr>
        <p:blipFill>
          <a:blip r:embed="rId8"/>
          <a:stretch>
            <a:fillRect/>
          </a:stretch>
        </p:blipFill>
        <p:spPr>
          <a:xfrm>
            <a:off x="4251942" y="2402366"/>
            <a:ext cx="627586" cy="944827"/>
          </a:xfrm>
          <a:prstGeom prst="rect">
            <a:avLst/>
          </a:prstGeom>
        </p:spPr>
      </p:pic>
      <p:pic>
        <p:nvPicPr>
          <p:cNvPr id="10" name="Grafik 9">
            <a:hlinkClick r:id="rId9" action="ppaction://hlinksldjump"/>
          </p:cNvPr>
          <p:cNvPicPr>
            <a:picLocks noChangeAspect="1"/>
          </p:cNvPicPr>
          <p:nvPr/>
        </p:nvPicPr>
        <p:blipFill>
          <a:blip r:embed="rId10">
            <a:extLst>
              <a:ext uri="{BEBA8EAE-BF5A-486C-A8C5-ECC9F3942E4B}">
                <a14:imgProps xmlns:a14="http://schemas.microsoft.com/office/drawing/2010/main">
                  <a14:imgLayer r:embed="rId11">
                    <a14:imgEffect>
                      <a14:saturation sat="33000"/>
                    </a14:imgEffect>
                  </a14:imgLayer>
                </a14:imgProps>
              </a:ext>
            </a:extLst>
          </a:blip>
          <a:stretch>
            <a:fillRect/>
          </a:stretch>
        </p:blipFill>
        <p:spPr>
          <a:xfrm>
            <a:off x="1485921" y="4638058"/>
            <a:ext cx="869508" cy="927054"/>
          </a:xfrm>
          <a:prstGeom prst="rect">
            <a:avLst/>
          </a:prstGeom>
        </p:spPr>
      </p:pic>
      <p:pic>
        <p:nvPicPr>
          <p:cNvPr id="12" name="Grafik 11">
            <a:hlinkClick r:id="rId12" action="ppaction://hlinksldjump"/>
          </p:cNvPr>
          <p:cNvPicPr>
            <a:picLocks noChangeAspect="1"/>
          </p:cNvPicPr>
          <p:nvPr/>
        </p:nvPicPr>
        <p:blipFill>
          <a:blip r:embed="rId13"/>
          <a:stretch>
            <a:fillRect/>
          </a:stretch>
        </p:blipFill>
        <p:spPr>
          <a:xfrm>
            <a:off x="509940" y="452415"/>
            <a:ext cx="700504" cy="927054"/>
          </a:xfrm>
          <a:prstGeom prst="rect">
            <a:avLst/>
          </a:prstGeom>
        </p:spPr>
      </p:pic>
      <p:pic>
        <p:nvPicPr>
          <p:cNvPr id="14" name="Grafik 13">
            <a:hlinkClick r:id="rId9"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35946" t="28021" r="50792" b="44242"/>
          <a:stretch/>
        </p:blipFill>
        <p:spPr>
          <a:xfrm>
            <a:off x="7902339" y="4661786"/>
            <a:ext cx="687604" cy="958703"/>
          </a:xfrm>
          <a:prstGeom prst="rect">
            <a:avLst/>
          </a:prstGeom>
        </p:spPr>
      </p:pic>
      <p:pic>
        <p:nvPicPr>
          <p:cNvPr id="18" name="Grafik 17"/>
          <p:cNvPicPr>
            <a:picLocks noChangeAspect="1"/>
          </p:cNvPicPr>
          <p:nvPr/>
        </p:nvPicPr>
        <p:blipFill rotWithShape="1">
          <a:blip r:embed="rId15"/>
          <a:srcRect b="10598"/>
          <a:stretch/>
        </p:blipFill>
        <p:spPr>
          <a:xfrm>
            <a:off x="10567299" y="4652324"/>
            <a:ext cx="728624" cy="958426"/>
          </a:xfrm>
          <a:prstGeom prst="rect">
            <a:avLst/>
          </a:prstGeom>
        </p:spPr>
      </p:pic>
      <p:pic>
        <p:nvPicPr>
          <p:cNvPr id="19" name="Grafik 18"/>
          <p:cNvPicPr>
            <a:picLocks noChangeAspect="1"/>
          </p:cNvPicPr>
          <p:nvPr/>
        </p:nvPicPr>
        <p:blipFill rotWithShape="1">
          <a:blip r:embed="rId16"/>
          <a:srcRect t="7171" b="2633"/>
          <a:stretch/>
        </p:blipFill>
        <p:spPr>
          <a:xfrm>
            <a:off x="7199618" y="19319"/>
            <a:ext cx="4769924" cy="3159951"/>
          </a:xfrm>
          <a:prstGeom prst="rect">
            <a:avLst/>
          </a:prstGeom>
        </p:spPr>
      </p:pic>
      <p:pic>
        <p:nvPicPr>
          <p:cNvPr id="20" name="Grafik 19"/>
          <p:cNvPicPr>
            <a:picLocks noChangeAspect="1"/>
          </p:cNvPicPr>
          <p:nvPr/>
        </p:nvPicPr>
        <p:blipFill>
          <a:blip r:embed="rId17"/>
          <a:stretch>
            <a:fillRect/>
          </a:stretch>
        </p:blipFill>
        <p:spPr>
          <a:xfrm>
            <a:off x="9584580" y="4621450"/>
            <a:ext cx="793008" cy="972527"/>
          </a:xfrm>
          <a:prstGeom prst="rect">
            <a:avLst/>
          </a:prstGeom>
        </p:spPr>
      </p:pic>
      <p:pic>
        <p:nvPicPr>
          <p:cNvPr id="39" name="Picture 2" descr="https://th.bing.com/th?q=Link+Zeichen&amp;w=138&amp;h=138&amp;c=7&amp;o=5&amp;dpr=1.5&amp;pid=1.7&amp;mkt=de-DE&amp;cc=DE&amp;setlang=de&amp;adlt=moderate">
            <a:hlinkClick r:id="rId18" action="ppaction://hlinksldjump"/>
          </p:cNvPr>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71400" y="3023790"/>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19"/>
          <a:stretch>
            <a:fillRect/>
          </a:stretch>
        </p:blipFill>
        <p:spPr>
          <a:xfrm>
            <a:off x="3531114" y="4643507"/>
            <a:ext cx="804472" cy="946301"/>
          </a:xfrm>
          <a:prstGeom prst="rect">
            <a:avLst/>
          </a:prstGeom>
        </p:spPr>
      </p:pic>
      <p:pic>
        <p:nvPicPr>
          <p:cNvPr id="4" name="Grafik 3"/>
          <p:cNvPicPr>
            <a:picLocks noChangeAspect="1"/>
          </p:cNvPicPr>
          <p:nvPr/>
        </p:nvPicPr>
        <p:blipFill>
          <a:blip r:embed="rId20"/>
          <a:stretch>
            <a:fillRect/>
          </a:stretch>
        </p:blipFill>
        <p:spPr>
          <a:xfrm>
            <a:off x="6936308" y="4644522"/>
            <a:ext cx="726655" cy="975968"/>
          </a:xfrm>
          <a:prstGeom prst="rect">
            <a:avLst/>
          </a:prstGeom>
        </p:spPr>
      </p:pic>
      <p:pic>
        <p:nvPicPr>
          <p:cNvPr id="6" name="Grafik 5"/>
          <p:cNvPicPr>
            <a:picLocks noChangeAspect="1"/>
          </p:cNvPicPr>
          <p:nvPr/>
        </p:nvPicPr>
        <p:blipFill rotWithShape="1">
          <a:blip r:embed="rId21"/>
          <a:srcRect b="11418"/>
          <a:stretch/>
        </p:blipFill>
        <p:spPr>
          <a:xfrm>
            <a:off x="658276" y="4620555"/>
            <a:ext cx="694492" cy="952714"/>
          </a:xfrm>
          <a:prstGeom prst="rect">
            <a:avLst/>
          </a:prstGeom>
        </p:spPr>
      </p:pic>
      <p:sp>
        <p:nvSpPr>
          <p:cNvPr id="49" name="Rechteck 48"/>
          <p:cNvSpPr/>
          <p:nvPr/>
        </p:nvSpPr>
        <p:spPr>
          <a:xfrm>
            <a:off x="1382836" y="5593014"/>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7" name="Grafik 46"/>
          <p:cNvPicPr>
            <a:picLocks noChangeAspect="1"/>
          </p:cNvPicPr>
          <p:nvPr/>
        </p:nvPicPr>
        <p:blipFill>
          <a:blip r:embed="rId22"/>
          <a:stretch>
            <a:fillRect/>
          </a:stretch>
        </p:blipFill>
        <p:spPr>
          <a:xfrm>
            <a:off x="8283568" y="2204842"/>
            <a:ext cx="612749" cy="412047"/>
          </a:xfrm>
          <a:prstGeom prst="rect">
            <a:avLst/>
          </a:prstGeom>
        </p:spPr>
      </p:pic>
      <p:pic>
        <p:nvPicPr>
          <p:cNvPr id="50" name="Picture 6" descr="https://upload.wikimedia.org/wikipedia/commons/thumb/c/cb/Flag_of_the_Czech_Republic.svg/250px-Flag_of_the_Czech_Republic.svg.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1295923" y="2204842"/>
            <a:ext cx="612749" cy="407478"/>
          </a:xfrm>
          <a:prstGeom prst="rect">
            <a:avLst/>
          </a:prstGeom>
          <a:noFill/>
          <a:extLst>
            <a:ext uri="{909E8E84-426E-40DD-AFC4-6F175D3DCCD1}">
              <a14:hiddenFill xmlns:a14="http://schemas.microsoft.com/office/drawing/2010/main">
                <a:solidFill>
                  <a:srgbClr val="FFFFFF"/>
                </a:solidFill>
              </a14:hiddenFill>
            </a:ext>
          </a:extLst>
        </p:spPr>
      </p:pic>
      <p:sp>
        <p:nvSpPr>
          <p:cNvPr id="13" name="Foliennummernplatzhalter 12"/>
          <p:cNvSpPr>
            <a:spLocks noGrp="1"/>
          </p:cNvSpPr>
          <p:nvPr>
            <p:ph type="sldNum" sz="quarter" idx="12"/>
          </p:nvPr>
        </p:nvSpPr>
        <p:spPr/>
        <p:txBody>
          <a:bodyPr/>
          <a:lstStyle/>
          <a:p>
            <a:fld id="{67EAFDB1-F3D4-4863-BCEA-E13DF22AE5EF}" type="slidenum">
              <a:rPr lang="de-DE" smtClean="0"/>
              <a:t>33</a:t>
            </a:fld>
            <a:endParaRPr lang="de-DE"/>
          </a:p>
        </p:txBody>
      </p:sp>
    </p:spTree>
    <p:extLst>
      <p:ext uri="{BB962C8B-B14F-4D97-AF65-F5344CB8AC3E}">
        <p14:creationId xmlns:p14="http://schemas.microsoft.com/office/powerpoint/2010/main" val="2049460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p:cNvPicPr>
            <a:picLocks noChangeAspect="1"/>
          </p:cNvPicPr>
          <p:nvPr/>
        </p:nvPicPr>
        <p:blipFill>
          <a:blip r:embed="rId2"/>
          <a:stretch>
            <a:fillRect/>
          </a:stretch>
        </p:blipFill>
        <p:spPr>
          <a:xfrm>
            <a:off x="7674791" y="5163"/>
            <a:ext cx="4498119" cy="2075556"/>
          </a:xfrm>
          <a:prstGeom prst="rect">
            <a:avLst/>
          </a:prstGeom>
        </p:spPr>
      </p:pic>
      <p:sp>
        <p:nvSpPr>
          <p:cNvPr id="50" name="Rechteck 49"/>
          <p:cNvSpPr/>
          <p:nvPr/>
        </p:nvSpPr>
        <p:spPr>
          <a:xfrm>
            <a:off x="4659501" y="2136309"/>
            <a:ext cx="4563199" cy="800219"/>
          </a:xfrm>
          <a:prstGeom prst="rect">
            <a:avLst/>
          </a:prstGeom>
        </p:spPr>
        <p:txBody>
          <a:bodyPr wrap="square">
            <a:spAutoFit/>
          </a:bodyPr>
          <a:lstStyle/>
          <a:p>
            <a:pPr hangingPunct="0"/>
            <a:r>
              <a:rPr lang="de-DE" b="1"/>
              <a:t>Anna </a:t>
            </a:r>
            <a:r>
              <a:rPr lang="de-DE" b="1" err="1"/>
              <a:t>Kathrina</a:t>
            </a:r>
            <a:r>
              <a:rPr lang="de-DE" b="1"/>
              <a:t> </a:t>
            </a:r>
            <a:r>
              <a:rPr lang="de-DE"/>
              <a:t>Habermann (</a:t>
            </a:r>
            <a:r>
              <a:rPr lang="de-DE" err="1"/>
              <a:t>born</a:t>
            </a:r>
            <a:r>
              <a:rPr lang="de-DE"/>
              <a:t> </a:t>
            </a:r>
            <a:r>
              <a:rPr lang="de-DE" err="1"/>
              <a:t>Mühlhans</a:t>
            </a:r>
            <a:r>
              <a:rPr lang="de-DE"/>
              <a:t>)</a:t>
            </a:r>
            <a:r>
              <a:rPr lang="de-DE" sz="1000"/>
              <a:t> (77) </a:t>
            </a:r>
          </a:p>
          <a:p>
            <a:pPr eaLnBrk="0" fontAlgn="base" hangingPunct="0">
              <a:spcBef>
                <a:spcPct val="0"/>
              </a:spcBef>
              <a:spcAft>
                <a:spcPct val="0"/>
              </a:spcAft>
            </a:pPr>
            <a:r>
              <a:rPr lang="de-DE" sz="1400"/>
              <a:t>b 01.09.1797 </a:t>
            </a:r>
            <a:r>
              <a:rPr lang="de-DE" sz="1400" err="1"/>
              <a:t>Ruditzsgrün</a:t>
            </a:r>
            <a:r>
              <a:rPr lang="de-DE" sz="1400"/>
              <a:t> (</a:t>
            </a:r>
            <a:r>
              <a:rPr lang="de-DE" sz="1400" err="1"/>
              <a:t>Rudolec</a:t>
            </a:r>
            <a:r>
              <a:rPr lang="de-DE" sz="1400"/>
              <a:t>)</a:t>
            </a:r>
          </a:p>
          <a:p>
            <a:pPr eaLnBrk="0" fontAlgn="base" hangingPunct="0">
              <a:spcBef>
                <a:spcPct val="0"/>
              </a:spcBef>
              <a:spcAft>
                <a:spcPct val="0"/>
              </a:spcAft>
            </a:pPr>
            <a:r>
              <a:rPr lang="de-DE" sz="1400"/>
              <a:t>d 29.05.1874 Steinbach</a:t>
            </a:r>
          </a:p>
        </p:txBody>
      </p:sp>
      <p:sp>
        <p:nvSpPr>
          <p:cNvPr id="11" name="Rechteck 10"/>
          <p:cNvSpPr/>
          <p:nvPr/>
        </p:nvSpPr>
        <p:spPr>
          <a:xfrm>
            <a:off x="250528" y="3678730"/>
            <a:ext cx="3202973" cy="584775"/>
          </a:xfrm>
          <a:prstGeom prst="rect">
            <a:avLst/>
          </a:prstGeom>
        </p:spPr>
        <p:txBody>
          <a:bodyPr wrap="square">
            <a:spAutoFit/>
          </a:bodyPr>
          <a:lstStyle/>
          <a:p>
            <a:pPr hangingPunct="0"/>
            <a:r>
              <a:rPr lang="de-DE" b="1"/>
              <a:t>Johann Lorenz Habermann</a:t>
            </a:r>
            <a:r>
              <a:rPr lang="de-DE" sz="1000"/>
              <a:t> (81)</a:t>
            </a:r>
            <a:r>
              <a:rPr lang="de-DE" sz="1050"/>
              <a:t>  </a:t>
            </a:r>
            <a:br>
              <a:rPr lang="de-DE" sz="1050"/>
            </a:br>
            <a:r>
              <a:rPr lang="de-DE" sz="1400"/>
              <a:t>b 01.12.1831 d 27.03.1912 Steinbach</a:t>
            </a:r>
          </a:p>
        </p:txBody>
      </p:sp>
      <p:sp>
        <p:nvSpPr>
          <p:cNvPr id="16" name="Rectangle 4"/>
          <p:cNvSpPr>
            <a:spLocks noChangeArrowheads="1"/>
          </p:cNvSpPr>
          <p:nvPr/>
        </p:nvSpPr>
        <p:spPr bwMode="auto">
          <a:xfrm>
            <a:off x="4659501" y="3698513"/>
            <a:ext cx="3616952" cy="584775"/>
          </a:xfrm>
          <a:prstGeom prst="rect">
            <a:avLst/>
          </a:prstGeom>
          <a:noFill/>
        </p:spPr>
        <p:txBody>
          <a:bodyPr wrap="square" rtlCol="0">
            <a:spAutoFit/>
          </a:bodyPr>
          <a:lstStyle/>
          <a:p>
            <a:pPr eaLnBrk="0" fontAlgn="base" hangingPunct="0">
              <a:spcBef>
                <a:spcPct val="0"/>
              </a:spcBef>
              <a:spcAft>
                <a:spcPct val="0"/>
              </a:spcAft>
            </a:pPr>
            <a:r>
              <a:rPr lang="pt-PT" b="1"/>
              <a:t>Anna </a:t>
            </a:r>
            <a:r>
              <a:rPr lang="pt-PT"/>
              <a:t>Habermann (born Reif)</a:t>
            </a:r>
            <a:r>
              <a:rPr lang="pt-PT" sz="1000"/>
              <a:t> (74)</a:t>
            </a:r>
            <a:br>
              <a:rPr lang="pt-PT" sz="1400"/>
            </a:br>
            <a:r>
              <a:rPr lang="pt-PT" sz="1400"/>
              <a:t>b 21.08.1831 </a:t>
            </a:r>
            <a:r>
              <a:rPr lang="pt-PT" altLang="de-DE" sz="1400">
                <a:ea typeface="Times New Roman" panose="02020603050405020304" pitchFamily="18" charset="0"/>
                <a:cs typeface="Arial" panose="020B0604020202020204" pitchFamily="34" charset="0"/>
              </a:rPr>
              <a:t>d 17.04.1905 </a:t>
            </a:r>
            <a:r>
              <a:rPr lang="pt-PT" sz="1400"/>
              <a:t>Steinbach</a:t>
            </a:r>
          </a:p>
        </p:txBody>
      </p:sp>
      <p:cxnSp>
        <p:nvCxnSpPr>
          <p:cNvPr id="26" name="Gerader Verbinder 25"/>
          <p:cNvCxnSpPr>
            <a:stCxn id="33" idx="1"/>
            <a:endCxn id="28" idx="3"/>
          </p:cNvCxnSpPr>
          <p:nvPr/>
        </p:nvCxnSpPr>
        <p:spPr>
          <a:xfrm flipH="1">
            <a:off x="3217313" y="3900731"/>
            <a:ext cx="5267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hteck 26"/>
          <p:cNvSpPr/>
          <p:nvPr/>
        </p:nvSpPr>
        <p:spPr>
          <a:xfrm>
            <a:off x="4583766" y="385352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p:cNvSpPr/>
          <p:nvPr/>
        </p:nvSpPr>
        <p:spPr>
          <a:xfrm>
            <a:off x="3122891" y="385352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9" name="Gruppieren 28"/>
          <p:cNvGrpSpPr/>
          <p:nvPr/>
        </p:nvGrpSpPr>
        <p:grpSpPr>
          <a:xfrm>
            <a:off x="3744047" y="3727881"/>
            <a:ext cx="499874" cy="345701"/>
            <a:chOff x="6552841" y="767991"/>
            <a:chExt cx="499874" cy="345701"/>
          </a:xfrm>
        </p:grpSpPr>
        <p:pic>
          <p:nvPicPr>
            <p:cNvPr id="30" name="Grafik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3175">
              <a:noFill/>
            </a:ln>
          </p:spPr>
        </p:pic>
        <p:sp>
          <p:nvSpPr>
            <p:cNvPr id="31" name="Rechteck 30"/>
            <p:cNvSpPr/>
            <p:nvPr/>
          </p:nvSpPr>
          <p:spPr>
            <a:xfrm>
              <a:off x="6757248" y="101927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p:cNvSpPr/>
            <p:nvPr/>
          </p:nvSpPr>
          <p:spPr>
            <a:xfrm>
              <a:off x="6958293"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p:cNvSpPr/>
            <p:nvPr/>
          </p:nvSpPr>
          <p:spPr>
            <a:xfrm>
              <a:off x="6552841"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p:cNvSpPr/>
            <p:nvPr/>
          </p:nvSpPr>
          <p:spPr>
            <a:xfrm>
              <a:off x="6757248" y="767991"/>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36" name="Gerader Verbinder 35"/>
          <p:cNvCxnSpPr>
            <a:stCxn id="27" idx="1"/>
            <a:endCxn id="32" idx="3"/>
          </p:cNvCxnSpPr>
          <p:nvPr/>
        </p:nvCxnSpPr>
        <p:spPr>
          <a:xfrm flipH="1">
            <a:off x="4243921" y="3900731"/>
            <a:ext cx="3398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4"/>
          <p:cNvSpPr>
            <a:spLocks noChangeArrowheads="1"/>
          </p:cNvSpPr>
          <p:nvPr/>
        </p:nvSpPr>
        <p:spPr bwMode="auto">
          <a:xfrm>
            <a:off x="3231559" y="3419524"/>
            <a:ext cx="1449281" cy="307777"/>
          </a:xfrm>
          <a:prstGeom prst="rect">
            <a:avLst/>
          </a:prstGeom>
          <a:noFill/>
          <a:ln>
            <a:noFill/>
          </a:ln>
        </p:spPr>
        <p:txBody>
          <a:bodyPr wrap="square" rtlCol="0">
            <a:spAutoFit/>
          </a:bodyPr>
          <a:lstStyle/>
          <a:p>
            <a:pPr lvl="0" algn="ctr" eaLnBrk="0" fontAlgn="base" hangingPunct="0">
              <a:spcBef>
                <a:spcPct val="0"/>
              </a:spcBef>
              <a:spcAft>
                <a:spcPct val="0"/>
              </a:spcAft>
            </a:pPr>
            <a:r>
              <a:rPr lang="pt-PT" sz="1400"/>
              <a:t>28.12.1852</a:t>
            </a:r>
          </a:p>
        </p:txBody>
      </p:sp>
      <p:cxnSp>
        <p:nvCxnSpPr>
          <p:cNvPr id="5" name="Gewinkelter Verbinder 4"/>
          <p:cNvCxnSpPr>
            <a:stCxn id="31" idx="2"/>
            <a:endCxn id="46" idx="0"/>
          </p:cNvCxnSpPr>
          <p:nvPr/>
        </p:nvCxnSpPr>
        <p:spPr>
          <a:xfrm rot="5400000">
            <a:off x="2400026" y="3525571"/>
            <a:ext cx="1047629" cy="2143650"/>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hteck 47"/>
          <p:cNvSpPr/>
          <p:nvPr/>
        </p:nvSpPr>
        <p:spPr>
          <a:xfrm>
            <a:off x="250528" y="2136309"/>
            <a:ext cx="3202973" cy="584775"/>
          </a:xfrm>
          <a:prstGeom prst="rect">
            <a:avLst/>
          </a:prstGeom>
        </p:spPr>
        <p:txBody>
          <a:bodyPr wrap="square">
            <a:spAutoFit/>
          </a:bodyPr>
          <a:lstStyle/>
          <a:p>
            <a:pPr hangingPunct="0"/>
            <a:r>
              <a:rPr lang="de-DE" b="1"/>
              <a:t>Johann Lorenz Habermann</a:t>
            </a:r>
            <a:r>
              <a:rPr lang="de-DE"/>
              <a:t> </a:t>
            </a:r>
            <a:r>
              <a:rPr lang="de-DE" sz="1050"/>
              <a:t>(64) </a:t>
            </a:r>
            <a:r>
              <a:rPr lang="de-DE" sz="1000" b="1"/>
              <a:t> </a:t>
            </a:r>
          </a:p>
          <a:p>
            <a:pPr eaLnBrk="0" fontAlgn="base" hangingPunct="0">
              <a:spcBef>
                <a:spcPct val="0"/>
              </a:spcBef>
              <a:spcAft>
                <a:spcPct val="0"/>
              </a:spcAft>
            </a:pPr>
            <a:r>
              <a:rPr lang="de-DE" sz="1400"/>
              <a:t>b 26.05.1787 d 15.08.1851 Steinbach</a:t>
            </a:r>
          </a:p>
        </p:txBody>
      </p:sp>
      <p:sp>
        <p:nvSpPr>
          <p:cNvPr id="49" name="Rechteck 48"/>
          <p:cNvSpPr/>
          <p:nvPr/>
        </p:nvSpPr>
        <p:spPr>
          <a:xfrm>
            <a:off x="250528" y="809858"/>
            <a:ext cx="3323943" cy="584775"/>
          </a:xfrm>
          <a:prstGeom prst="rect">
            <a:avLst/>
          </a:prstGeom>
        </p:spPr>
        <p:txBody>
          <a:bodyPr wrap="square">
            <a:spAutoFit/>
          </a:bodyPr>
          <a:lstStyle/>
          <a:p>
            <a:pPr hangingPunct="0"/>
            <a:r>
              <a:rPr lang="de-DE" b="1"/>
              <a:t>Johannes Martin Habermann</a:t>
            </a:r>
            <a:r>
              <a:rPr lang="de-DE" sz="1000"/>
              <a:t>  (67)</a:t>
            </a:r>
          </a:p>
          <a:p>
            <a:pPr eaLnBrk="0" fontAlgn="base" hangingPunct="0">
              <a:spcBef>
                <a:spcPct val="0"/>
              </a:spcBef>
              <a:spcAft>
                <a:spcPct val="0"/>
              </a:spcAft>
            </a:pPr>
            <a:r>
              <a:rPr lang="de-DE" sz="1400"/>
              <a:t>b 20.10.1758  d 28.06.1825 Steinbach</a:t>
            </a:r>
          </a:p>
        </p:txBody>
      </p:sp>
      <p:cxnSp>
        <p:nvCxnSpPr>
          <p:cNvPr id="54" name="Gerader Verbinder 53"/>
          <p:cNvCxnSpPr>
            <a:stCxn id="61" idx="1"/>
            <a:endCxn id="56" idx="3"/>
          </p:cNvCxnSpPr>
          <p:nvPr/>
        </p:nvCxnSpPr>
        <p:spPr>
          <a:xfrm flipH="1">
            <a:off x="3422094" y="1027130"/>
            <a:ext cx="32195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hteck 54"/>
          <p:cNvSpPr/>
          <p:nvPr/>
        </p:nvSpPr>
        <p:spPr>
          <a:xfrm>
            <a:off x="4583766" y="979919"/>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p:cNvSpPr/>
          <p:nvPr/>
        </p:nvSpPr>
        <p:spPr>
          <a:xfrm>
            <a:off x="3327672" y="979919"/>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7" name="Gruppieren 56"/>
          <p:cNvGrpSpPr/>
          <p:nvPr/>
        </p:nvGrpSpPr>
        <p:grpSpPr>
          <a:xfrm>
            <a:off x="3744047" y="854280"/>
            <a:ext cx="499874" cy="345701"/>
            <a:chOff x="6552841" y="767991"/>
            <a:chExt cx="499874" cy="345701"/>
          </a:xfrm>
        </p:grpSpPr>
        <p:pic>
          <p:nvPicPr>
            <p:cNvPr id="58" name="Grafik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3175">
              <a:noFill/>
            </a:ln>
          </p:spPr>
        </p:pic>
        <p:sp>
          <p:nvSpPr>
            <p:cNvPr id="59" name="Rechteck 58"/>
            <p:cNvSpPr/>
            <p:nvPr/>
          </p:nvSpPr>
          <p:spPr>
            <a:xfrm>
              <a:off x="6757248" y="101927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p:cNvSpPr/>
            <p:nvPr/>
          </p:nvSpPr>
          <p:spPr>
            <a:xfrm>
              <a:off x="6958293"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hteck 60"/>
            <p:cNvSpPr/>
            <p:nvPr/>
          </p:nvSpPr>
          <p:spPr>
            <a:xfrm>
              <a:off x="6552841"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Rechteck 61"/>
            <p:cNvSpPr/>
            <p:nvPr/>
          </p:nvSpPr>
          <p:spPr>
            <a:xfrm>
              <a:off x="6757248" y="767991"/>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63" name="Gerader Verbinder 62"/>
          <p:cNvCxnSpPr>
            <a:stCxn id="55" idx="1"/>
            <a:endCxn id="60" idx="3"/>
          </p:cNvCxnSpPr>
          <p:nvPr/>
        </p:nvCxnSpPr>
        <p:spPr>
          <a:xfrm flipH="1">
            <a:off x="4243921" y="1027130"/>
            <a:ext cx="3398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winkelter Verbinder 64"/>
          <p:cNvCxnSpPr>
            <a:stCxn id="59" idx="2"/>
            <a:endCxn id="48" idx="0"/>
          </p:cNvCxnSpPr>
          <p:nvPr/>
        </p:nvCxnSpPr>
        <p:spPr>
          <a:xfrm rot="5400000">
            <a:off x="2455676" y="596320"/>
            <a:ext cx="936328" cy="2143650"/>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echteck 46"/>
          <p:cNvSpPr/>
          <p:nvPr/>
        </p:nvSpPr>
        <p:spPr>
          <a:xfrm>
            <a:off x="4659501" y="809858"/>
            <a:ext cx="4449384" cy="800219"/>
          </a:xfrm>
          <a:prstGeom prst="rect">
            <a:avLst/>
          </a:prstGeom>
        </p:spPr>
        <p:txBody>
          <a:bodyPr wrap="square">
            <a:spAutoFit/>
          </a:bodyPr>
          <a:lstStyle/>
          <a:p>
            <a:pPr hangingPunct="0"/>
            <a:r>
              <a:rPr lang="de-DE" b="1"/>
              <a:t>Regina </a:t>
            </a:r>
            <a:r>
              <a:rPr lang="de-DE"/>
              <a:t>Habermann (</a:t>
            </a:r>
            <a:r>
              <a:rPr lang="de-DE" err="1"/>
              <a:t>born</a:t>
            </a:r>
            <a:r>
              <a:rPr lang="de-DE"/>
              <a:t> </a:t>
            </a:r>
            <a:r>
              <a:rPr lang="de-DE" err="1"/>
              <a:t>Gaßl</a:t>
            </a:r>
            <a:r>
              <a:rPr lang="de-DE"/>
              <a:t>)</a:t>
            </a:r>
            <a:r>
              <a:rPr lang="de-DE" sz="1000"/>
              <a:t> (69)</a:t>
            </a:r>
          </a:p>
          <a:p>
            <a:pPr hangingPunct="0"/>
            <a:r>
              <a:rPr lang="de-DE" sz="1400"/>
              <a:t>b 02.09.1748 Lobs (</a:t>
            </a:r>
            <a:r>
              <a:rPr lang="de-DE" sz="1400" err="1"/>
              <a:t>Lobzy</a:t>
            </a:r>
            <a:r>
              <a:rPr lang="de-DE" sz="1400"/>
              <a:t> in </a:t>
            </a:r>
            <a:r>
              <a:rPr lang="de-DE" sz="1400" err="1"/>
              <a:t>Březová</a:t>
            </a:r>
            <a:r>
              <a:rPr lang="de-DE" sz="1400"/>
              <a:t>)</a:t>
            </a:r>
          </a:p>
          <a:p>
            <a:pPr hangingPunct="0"/>
            <a:r>
              <a:rPr lang="de-DE" sz="1400"/>
              <a:t>d 17.12.1817 Steinnach</a:t>
            </a:r>
          </a:p>
        </p:txBody>
      </p:sp>
      <p:cxnSp>
        <p:nvCxnSpPr>
          <p:cNvPr id="52" name="Gerader Verbinder 51"/>
          <p:cNvCxnSpPr>
            <a:stCxn id="71" idx="1"/>
            <a:endCxn id="66" idx="3"/>
          </p:cNvCxnSpPr>
          <p:nvPr/>
        </p:nvCxnSpPr>
        <p:spPr>
          <a:xfrm flipH="1">
            <a:off x="3217313" y="2364038"/>
            <a:ext cx="5267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hteck 52"/>
          <p:cNvSpPr/>
          <p:nvPr/>
        </p:nvSpPr>
        <p:spPr>
          <a:xfrm>
            <a:off x="4583766" y="2316827"/>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p:cNvSpPr/>
          <p:nvPr/>
        </p:nvSpPr>
        <p:spPr>
          <a:xfrm>
            <a:off x="3122891" y="2316827"/>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7" name="Gruppieren 66"/>
          <p:cNvGrpSpPr/>
          <p:nvPr/>
        </p:nvGrpSpPr>
        <p:grpSpPr>
          <a:xfrm>
            <a:off x="3744047" y="2191188"/>
            <a:ext cx="499874" cy="345701"/>
            <a:chOff x="6552841" y="767991"/>
            <a:chExt cx="499874" cy="345701"/>
          </a:xfrm>
        </p:grpSpPr>
        <p:pic>
          <p:nvPicPr>
            <p:cNvPr id="68" name="Grafik 6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3175">
              <a:noFill/>
            </a:ln>
          </p:spPr>
        </p:pic>
        <p:sp>
          <p:nvSpPr>
            <p:cNvPr id="69" name="Rechteck 68"/>
            <p:cNvSpPr/>
            <p:nvPr/>
          </p:nvSpPr>
          <p:spPr>
            <a:xfrm>
              <a:off x="6757248" y="101927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Rechteck 69"/>
            <p:cNvSpPr/>
            <p:nvPr/>
          </p:nvSpPr>
          <p:spPr>
            <a:xfrm>
              <a:off x="6958293"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p:cNvSpPr/>
            <p:nvPr/>
          </p:nvSpPr>
          <p:spPr>
            <a:xfrm>
              <a:off x="6552841"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p:cNvSpPr/>
            <p:nvPr/>
          </p:nvSpPr>
          <p:spPr>
            <a:xfrm>
              <a:off x="6757248" y="767991"/>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73" name="Gerader Verbinder 72"/>
          <p:cNvCxnSpPr>
            <a:stCxn id="53" idx="1"/>
            <a:endCxn id="70" idx="3"/>
          </p:cNvCxnSpPr>
          <p:nvPr/>
        </p:nvCxnSpPr>
        <p:spPr>
          <a:xfrm flipH="1">
            <a:off x="4243921" y="2364038"/>
            <a:ext cx="3398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winkelter Verbinder 74"/>
          <p:cNvCxnSpPr>
            <a:stCxn id="69" idx="2"/>
            <a:endCxn id="11" idx="0"/>
          </p:cNvCxnSpPr>
          <p:nvPr/>
        </p:nvCxnSpPr>
        <p:spPr>
          <a:xfrm rot="5400000">
            <a:off x="2352920" y="2035984"/>
            <a:ext cx="1141841" cy="2143650"/>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hteck 43"/>
          <p:cNvSpPr/>
          <p:nvPr/>
        </p:nvSpPr>
        <p:spPr>
          <a:xfrm>
            <a:off x="6423629" y="5126752"/>
            <a:ext cx="4321959" cy="584775"/>
          </a:xfrm>
          <a:prstGeom prst="rect">
            <a:avLst/>
          </a:prstGeom>
          <a:solidFill>
            <a:schemeClr val="bg1"/>
          </a:solidFill>
        </p:spPr>
        <p:txBody>
          <a:bodyPr wrap="square">
            <a:spAutoFit/>
          </a:bodyPr>
          <a:lstStyle/>
          <a:p>
            <a:pPr hangingPunct="0"/>
            <a:r>
              <a:rPr lang="de-DE" b="1"/>
              <a:t>Maria </a:t>
            </a:r>
            <a:r>
              <a:rPr lang="de-DE"/>
              <a:t>Habermann (</a:t>
            </a:r>
            <a:r>
              <a:rPr lang="de-DE" err="1"/>
              <a:t>born</a:t>
            </a:r>
            <a:r>
              <a:rPr lang="de-DE"/>
              <a:t> Dörfler)</a:t>
            </a:r>
            <a:r>
              <a:rPr lang="de-DE" sz="1000"/>
              <a:t>(42) </a:t>
            </a:r>
          </a:p>
          <a:p>
            <a:pPr eaLnBrk="0" fontAlgn="base" hangingPunct="0">
              <a:spcBef>
                <a:spcPct val="0"/>
              </a:spcBef>
              <a:spcAft>
                <a:spcPct val="0"/>
              </a:spcAft>
            </a:pPr>
            <a:r>
              <a:rPr lang="de-DE" sz="1400"/>
              <a:t>b 03.01.1864 d 17.03.1906 </a:t>
            </a:r>
            <a:r>
              <a:rPr lang="de-DE" sz="1400" err="1"/>
              <a:t>Ebmeth</a:t>
            </a:r>
            <a:r>
              <a:rPr lang="de-DE" sz="1400"/>
              <a:t> (</a:t>
            </a:r>
            <a:r>
              <a:rPr lang="de-DE" sz="1400" err="1"/>
              <a:t>Rovná</a:t>
            </a:r>
            <a:r>
              <a:rPr lang="de-DE" sz="1400"/>
              <a:t> u </a:t>
            </a:r>
            <a:r>
              <a:rPr lang="de-DE" sz="1400" err="1"/>
              <a:t>Sokolova</a:t>
            </a:r>
            <a:r>
              <a:rPr lang="de-DE" sz="1400"/>
              <a:t>)</a:t>
            </a:r>
          </a:p>
        </p:txBody>
      </p:sp>
      <p:sp>
        <p:nvSpPr>
          <p:cNvPr id="46" name="Rechteck 45"/>
          <p:cNvSpPr/>
          <p:nvPr/>
        </p:nvSpPr>
        <p:spPr>
          <a:xfrm>
            <a:off x="250528" y="5121211"/>
            <a:ext cx="3202973" cy="584775"/>
          </a:xfrm>
          <a:prstGeom prst="rect">
            <a:avLst/>
          </a:prstGeom>
        </p:spPr>
        <p:txBody>
          <a:bodyPr wrap="square">
            <a:spAutoFit/>
          </a:bodyPr>
          <a:lstStyle/>
          <a:p>
            <a:pPr hangingPunct="0"/>
            <a:r>
              <a:rPr lang="de-DE" b="1"/>
              <a:t>Josef Habermann</a:t>
            </a:r>
            <a:r>
              <a:rPr lang="de-DE" sz="1000" b="1"/>
              <a:t> </a:t>
            </a:r>
          </a:p>
          <a:p>
            <a:pPr eaLnBrk="0" fontAlgn="base" hangingPunct="0">
              <a:spcBef>
                <a:spcPct val="0"/>
              </a:spcBef>
              <a:spcAft>
                <a:spcPct val="0"/>
              </a:spcAft>
            </a:pPr>
            <a:r>
              <a:rPr lang="de-DE" sz="1400"/>
              <a:t>b 14.03.1858 Steinbach</a:t>
            </a:r>
          </a:p>
        </p:txBody>
      </p:sp>
      <p:cxnSp>
        <p:nvCxnSpPr>
          <p:cNvPr id="51" name="Gerader Verbinder 50"/>
          <p:cNvCxnSpPr>
            <a:stCxn id="81" idx="1"/>
            <a:endCxn id="74" idx="3"/>
          </p:cNvCxnSpPr>
          <p:nvPr/>
        </p:nvCxnSpPr>
        <p:spPr>
          <a:xfrm flipH="1">
            <a:off x="2220919" y="5317413"/>
            <a:ext cx="15231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hteck 63"/>
          <p:cNvSpPr/>
          <p:nvPr/>
        </p:nvSpPr>
        <p:spPr>
          <a:xfrm>
            <a:off x="6301231" y="5270202"/>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Rechteck 73"/>
          <p:cNvSpPr/>
          <p:nvPr/>
        </p:nvSpPr>
        <p:spPr>
          <a:xfrm>
            <a:off x="2126497" y="5270202"/>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7" name="Gruppieren 76"/>
          <p:cNvGrpSpPr/>
          <p:nvPr/>
        </p:nvGrpSpPr>
        <p:grpSpPr>
          <a:xfrm>
            <a:off x="3744047" y="5144563"/>
            <a:ext cx="499874" cy="345701"/>
            <a:chOff x="6552841" y="767991"/>
            <a:chExt cx="499874" cy="345701"/>
          </a:xfrm>
        </p:grpSpPr>
        <p:pic>
          <p:nvPicPr>
            <p:cNvPr id="78" name="Grafik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3175">
              <a:noFill/>
            </a:ln>
          </p:spPr>
        </p:pic>
        <p:sp>
          <p:nvSpPr>
            <p:cNvPr id="79" name="Rechteck 78"/>
            <p:cNvSpPr/>
            <p:nvPr/>
          </p:nvSpPr>
          <p:spPr>
            <a:xfrm>
              <a:off x="6757248" y="101927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Rechteck 79"/>
            <p:cNvSpPr/>
            <p:nvPr/>
          </p:nvSpPr>
          <p:spPr>
            <a:xfrm>
              <a:off x="6958293"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Rechteck 80"/>
            <p:cNvSpPr/>
            <p:nvPr/>
          </p:nvSpPr>
          <p:spPr>
            <a:xfrm>
              <a:off x="6552841"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Rechteck 81"/>
            <p:cNvSpPr/>
            <p:nvPr/>
          </p:nvSpPr>
          <p:spPr>
            <a:xfrm>
              <a:off x="6757248" y="767991"/>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83" name="Gerader Verbinder 82"/>
          <p:cNvCxnSpPr>
            <a:stCxn id="64" idx="1"/>
            <a:endCxn id="80" idx="3"/>
          </p:cNvCxnSpPr>
          <p:nvPr/>
        </p:nvCxnSpPr>
        <p:spPr>
          <a:xfrm flipH="1">
            <a:off x="4243921" y="5317413"/>
            <a:ext cx="20573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Rectangle 4"/>
          <p:cNvSpPr>
            <a:spLocks noChangeArrowheads="1"/>
          </p:cNvSpPr>
          <p:nvPr/>
        </p:nvSpPr>
        <p:spPr bwMode="auto">
          <a:xfrm>
            <a:off x="3245675" y="4879319"/>
            <a:ext cx="1449281" cy="307777"/>
          </a:xfrm>
          <a:prstGeom prst="rect">
            <a:avLst/>
          </a:prstGeom>
          <a:noFill/>
          <a:ln>
            <a:noFill/>
          </a:ln>
        </p:spPr>
        <p:txBody>
          <a:bodyPr wrap="square" rtlCol="0">
            <a:spAutoFit/>
          </a:bodyPr>
          <a:lstStyle/>
          <a:p>
            <a:pPr lvl="0" algn="ctr" eaLnBrk="0" fontAlgn="base" hangingPunct="0">
              <a:spcBef>
                <a:spcPct val="0"/>
              </a:spcBef>
              <a:spcAft>
                <a:spcPct val="0"/>
              </a:spcAft>
            </a:pPr>
            <a:r>
              <a:rPr lang="pt-PT" sz="1400"/>
              <a:t>06.11.1883</a:t>
            </a:r>
            <a:endParaRPr lang="en-GB" altLang="de-DE" sz="1100">
              <a:ea typeface="Times New Roman" panose="02020603050405020304" pitchFamily="18" charset="0"/>
              <a:cs typeface="Arial" panose="020B0604020202020204" pitchFamily="34" charset="0"/>
            </a:endParaRPr>
          </a:p>
        </p:txBody>
      </p:sp>
      <p:sp>
        <p:nvSpPr>
          <p:cNvPr id="100" name="Rechteck 99"/>
          <p:cNvSpPr/>
          <p:nvPr/>
        </p:nvSpPr>
        <p:spPr>
          <a:xfrm>
            <a:off x="5567476" y="3004122"/>
            <a:ext cx="2902126" cy="584775"/>
          </a:xfrm>
          <a:prstGeom prst="rect">
            <a:avLst/>
          </a:prstGeom>
        </p:spPr>
        <p:txBody>
          <a:bodyPr wrap="square">
            <a:spAutoFit/>
          </a:bodyPr>
          <a:lstStyle/>
          <a:p>
            <a:pPr hangingPunct="0"/>
            <a:r>
              <a:rPr lang="de-DE" b="1" dirty="0"/>
              <a:t>Josef Dörfler</a:t>
            </a:r>
            <a:r>
              <a:rPr lang="de-DE" sz="1000" dirty="0"/>
              <a:t> (58)</a:t>
            </a:r>
          </a:p>
          <a:p>
            <a:pPr eaLnBrk="0" fontAlgn="base" hangingPunct="0">
              <a:spcBef>
                <a:spcPct val="0"/>
              </a:spcBef>
              <a:spcAft>
                <a:spcPct val="0"/>
              </a:spcAft>
            </a:pPr>
            <a:r>
              <a:rPr lang="de-DE" sz="1400" dirty="0"/>
              <a:t>b 07.12.1824 d 23.11.1882 </a:t>
            </a:r>
            <a:r>
              <a:rPr lang="de-DE" sz="1400" dirty="0" err="1"/>
              <a:t>Ebmeth</a:t>
            </a:r>
            <a:endParaRPr lang="de-DE" sz="1400" dirty="0"/>
          </a:p>
        </p:txBody>
      </p:sp>
      <p:sp>
        <p:nvSpPr>
          <p:cNvPr id="114" name="Rechteck 113"/>
          <p:cNvSpPr/>
          <p:nvPr/>
        </p:nvSpPr>
        <p:spPr>
          <a:xfrm>
            <a:off x="9194767" y="2952993"/>
            <a:ext cx="2997233" cy="738664"/>
          </a:xfrm>
          <a:prstGeom prst="rect">
            <a:avLst/>
          </a:prstGeom>
        </p:spPr>
        <p:txBody>
          <a:bodyPr wrap="square">
            <a:spAutoFit/>
          </a:bodyPr>
          <a:lstStyle/>
          <a:p>
            <a:pPr eaLnBrk="0" fontAlgn="base" hangingPunct="0">
              <a:spcBef>
                <a:spcPct val="0"/>
              </a:spcBef>
              <a:spcAft>
                <a:spcPct val="0"/>
              </a:spcAft>
            </a:pPr>
            <a:r>
              <a:rPr lang="de-DE" b="1" dirty="0"/>
              <a:t>Ludovika </a:t>
            </a:r>
            <a:r>
              <a:rPr lang="de-DE" dirty="0"/>
              <a:t>Dörfler (</a:t>
            </a:r>
            <a:r>
              <a:rPr lang="de-DE" dirty="0" err="1"/>
              <a:t>born</a:t>
            </a:r>
            <a:r>
              <a:rPr lang="de-DE" dirty="0"/>
              <a:t> </a:t>
            </a:r>
            <a:r>
              <a:rPr lang="de-DE" dirty="0" err="1"/>
              <a:t>Knobl</a:t>
            </a:r>
            <a:r>
              <a:rPr lang="de-DE" dirty="0"/>
              <a:t>)                       </a:t>
            </a:r>
            <a:r>
              <a:rPr lang="de-DE" sz="1400" dirty="0"/>
              <a:t>b 09.04.1834  d 14.01.1906  </a:t>
            </a:r>
            <a:r>
              <a:rPr lang="de-DE" sz="1400" dirty="0" err="1"/>
              <a:t>Ebmeth</a:t>
            </a:r>
            <a:r>
              <a:rPr lang="de-DE" sz="1400" dirty="0"/>
              <a:t> </a:t>
            </a:r>
            <a:r>
              <a:rPr lang="de-DE" sz="1000" dirty="0"/>
              <a:t>(72)</a:t>
            </a:r>
          </a:p>
        </p:txBody>
      </p:sp>
      <p:cxnSp>
        <p:nvCxnSpPr>
          <p:cNvPr id="115" name="Gerader Verbinder 114"/>
          <p:cNvCxnSpPr>
            <a:stCxn id="122" idx="1"/>
            <a:endCxn id="117" idx="3"/>
          </p:cNvCxnSpPr>
          <p:nvPr/>
        </p:nvCxnSpPr>
        <p:spPr>
          <a:xfrm flipH="1">
            <a:off x="7846798" y="3178025"/>
            <a:ext cx="4846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Rechteck 115"/>
          <p:cNvSpPr/>
          <p:nvPr/>
        </p:nvSpPr>
        <p:spPr>
          <a:xfrm>
            <a:off x="9124581" y="3130814"/>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7" name="Rechteck 116"/>
          <p:cNvSpPr/>
          <p:nvPr/>
        </p:nvSpPr>
        <p:spPr>
          <a:xfrm>
            <a:off x="7752376" y="3130814"/>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8" name="Gruppieren 117"/>
          <p:cNvGrpSpPr/>
          <p:nvPr/>
        </p:nvGrpSpPr>
        <p:grpSpPr>
          <a:xfrm>
            <a:off x="8331401" y="3005175"/>
            <a:ext cx="499874" cy="345701"/>
            <a:chOff x="6552841" y="767991"/>
            <a:chExt cx="499874" cy="345701"/>
          </a:xfrm>
        </p:grpSpPr>
        <p:pic>
          <p:nvPicPr>
            <p:cNvPr id="119" name="Grafik 1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3175">
              <a:noFill/>
            </a:ln>
          </p:spPr>
        </p:pic>
        <p:sp>
          <p:nvSpPr>
            <p:cNvPr id="120" name="Rechteck 119"/>
            <p:cNvSpPr/>
            <p:nvPr/>
          </p:nvSpPr>
          <p:spPr>
            <a:xfrm>
              <a:off x="6757248" y="101927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1" name="Rechteck 120"/>
            <p:cNvSpPr/>
            <p:nvPr/>
          </p:nvSpPr>
          <p:spPr>
            <a:xfrm>
              <a:off x="6958293"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2" name="Rechteck 121"/>
            <p:cNvSpPr/>
            <p:nvPr/>
          </p:nvSpPr>
          <p:spPr>
            <a:xfrm>
              <a:off x="6552841"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3" name="Rechteck 122"/>
            <p:cNvSpPr/>
            <p:nvPr/>
          </p:nvSpPr>
          <p:spPr>
            <a:xfrm>
              <a:off x="6757248" y="767991"/>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124" name="Gerader Verbinder 123"/>
          <p:cNvCxnSpPr>
            <a:stCxn id="116" idx="1"/>
            <a:endCxn id="121" idx="3"/>
          </p:cNvCxnSpPr>
          <p:nvPr/>
        </p:nvCxnSpPr>
        <p:spPr>
          <a:xfrm flipH="1">
            <a:off x="8831275" y="3178025"/>
            <a:ext cx="2933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winkelter Verbinder 124"/>
          <p:cNvCxnSpPr>
            <a:stCxn id="120" idx="2"/>
            <a:endCxn id="44" idx="0"/>
          </p:cNvCxnSpPr>
          <p:nvPr/>
        </p:nvCxnSpPr>
        <p:spPr>
          <a:xfrm rot="16200000" flipH="1">
            <a:off x="7695876" y="4238019"/>
            <a:ext cx="1775876" cy="1590"/>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Rechteck 125"/>
          <p:cNvSpPr/>
          <p:nvPr/>
        </p:nvSpPr>
        <p:spPr>
          <a:xfrm>
            <a:off x="2043080" y="6264859"/>
            <a:ext cx="3886665" cy="584775"/>
          </a:xfrm>
          <a:prstGeom prst="rect">
            <a:avLst/>
          </a:prstGeom>
        </p:spPr>
        <p:txBody>
          <a:bodyPr wrap="square">
            <a:spAutoFit/>
          </a:bodyPr>
          <a:lstStyle/>
          <a:p>
            <a:pPr hangingPunct="0"/>
            <a:r>
              <a:rPr lang="de-DE"/>
              <a:t>(</a:t>
            </a:r>
            <a:r>
              <a:rPr lang="de-DE" b="1"/>
              <a:t>Luise</a:t>
            </a:r>
            <a:r>
              <a:rPr lang="de-DE"/>
              <a:t>)</a:t>
            </a:r>
            <a:r>
              <a:rPr lang="de-DE" b="1"/>
              <a:t> </a:t>
            </a:r>
            <a:r>
              <a:rPr lang="de-DE"/>
              <a:t>Aloisia Habermann </a:t>
            </a:r>
            <a:r>
              <a:rPr lang="de-DE" sz="1000"/>
              <a:t>(61)</a:t>
            </a:r>
            <a:r>
              <a:rPr lang="de-DE" sz="1000" b="1"/>
              <a:t> </a:t>
            </a:r>
          </a:p>
          <a:p>
            <a:pPr eaLnBrk="0" fontAlgn="base" hangingPunct="0">
              <a:spcBef>
                <a:spcPct val="0"/>
              </a:spcBef>
              <a:spcAft>
                <a:spcPct val="0"/>
              </a:spcAft>
            </a:pPr>
            <a:r>
              <a:rPr lang="de-DE" sz="1400"/>
              <a:t>b 03.10.1893 d 1954 </a:t>
            </a:r>
            <a:r>
              <a:rPr lang="de-DE" sz="1400" err="1"/>
              <a:t>Ebmeth</a:t>
            </a:r>
            <a:r>
              <a:rPr lang="de-DE" sz="1400"/>
              <a:t> (</a:t>
            </a:r>
            <a:r>
              <a:rPr lang="de-DE" sz="1400" err="1"/>
              <a:t>Rovná</a:t>
            </a:r>
            <a:r>
              <a:rPr lang="de-DE" sz="1400"/>
              <a:t> u </a:t>
            </a:r>
            <a:r>
              <a:rPr lang="de-DE" sz="1400" err="1"/>
              <a:t>Sokolova</a:t>
            </a:r>
            <a:r>
              <a:rPr lang="de-DE" sz="1400"/>
              <a:t>)</a:t>
            </a:r>
          </a:p>
        </p:txBody>
      </p:sp>
      <p:pic>
        <p:nvPicPr>
          <p:cNvPr id="127" name="Grafik 126"/>
          <p:cNvPicPr>
            <a:picLocks noChangeAspect="1"/>
          </p:cNvPicPr>
          <p:nvPr/>
        </p:nvPicPr>
        <p:blipFill>
          <a:blip r:embed="rId4"/>
          <a:stretch>
            <a:fillRect/>
          </a:stretch>
        </p:blipFill>
        <p:spPr>
          <a:xfrm>
            <a:off x="2264645" y="5369497"/>
            <a:ext cx="700504" cy="927054"/>
          </a:xfrm>
          <a:prstGeom prst="rect">
            <a:avLst/>
          </a:prstGeom>
        </p:spPr>
      </p:pic>
      <p:cxnSp>
        <p:nvCxnSpPr>
          <p:cNvPr id="128" name="Gerader Verbinder 127"/>
          <p:cNvCxnSpPr>
            <a:stCxn id="126" idx="0"/>
            <a:endCxn id="79" idx="2"/>
          </p:cNvCxnSpPr>
          <p:nvPr/>
        </p:nvCxnSpPr>
        <p:spPr>
          <a:xfrm flipV="1">
            <a:off x="3986413" y="5490264"/>
            <a:ext cx="9252" cy="7745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9" name="Picture 2" descr="https://th.bing.com/th?q=Link+Zeichen&amp;w=138&amp;h=138&amp;c=7&amp;o=5&amp;dpr=1.5&amp;pid=1.7&amp;mkt=de-DE&amp;cc=DE&amp;setlang=de&amp;adlt=moderate">
            <a:hlinkClick r:id="rId5" action="ppaction://hlinksldjump"/>
          </p:cNvPr>
          <p:cNvPicPr>
            <a:picLocks noChangeAspect="1" noChangeArrowheads="1"/>
          </p:cNvPicPr>
          <p:nvPr/>
        </p:nvPicPr>
        <p:blipFill>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3563449" y="6017635"/>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https://upload.wikimedia.org/wikipedia/commons/thumb/c/cb/Flag_of_the_Czech_Republic.svg/250px-Flag_of_the_Czech_Republic.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65295" y="1205720"/>
            <a:ext cx="612749" cy="407478"/>
          </a:xfrm>
          <a:prstGeom prst="rect">
            <a:avLst/>
          </a:prstGeom>
          <a:noFill/>
          <a:extLst>
            <a:ext uri="{909E8E84-426E-40DD-AFC4-6F175D3DCCD1}">
              <a14:hiddenFill xmlns:a14="http://schemas.microsoft.com/office/drawing/2010/main">
                <a:solidFill>
                  <a:srgbClr val="FFFFFF"/>
                </a:solidFill>
              </a14:hiddenFill>
            </a:ext>
          </a:extLst>
        </p:spPr>
      </p:pic>
      <p:pic>
        <p:nvPicPr>
          <p:cNvPr id="85" name="Grafik 84"/>
          <p:cNvPicPr>
            <a:picLocks noChangeAspect="1"/>
          </p:cNvPicPr>
          <p:nvPr/>
        </p:nvPicPr>
        <p:blipFill>
          <a:blip r:embed="rId8"/>
          <a:stretch>
            <a:fillRect/>
          </a:stretch>
        </p:blipFill>
        <p:spPr>
          <a:xfrm>
            <a:off x="8072237" y="1235696"/>
            <a:ext cx="612749" cy="412047"/>
          </a:xfrm>
          <a:prstGeom prst="rect">
            <a:avLst/>
          </a:prstGeom>
        </p:spPr>
      </p:pic>
      <p:sp>
        <p:nvSpPr>
          <p:cNvPr id="2" name="Foliennummernplatzhalter 1"/>
          <p:cNvSpPr>
            <a:spLocks noGrp="1"/>
          </p:cNvSpPr>
          <p:nvPr>
            <p:ph type="sldNum" sz="quarter" idx="12"/>
          </p:nvPr>
        </p:nvSpPr>
        <p:spPr/>
        <p:txBody>
          <a:bodyPr/>
          <a:lstStyle/>
          <a:p>
            <a:fld id="{67EAFDB1-F3D4-4863-BCEA-E13DF22AE5EF}" type="slidenum">
              <a:rPr lang="de-DE" smtClean="0"/>
              <a:t>34</a:t>
            </a:fld>
            <a:endParaRPr lang="de-DE"/>
          </a:p>
        </p:txBody>
      </p:sp>
    </p:spTree>
    <p:extLst>
      <p:ext uri="{BB962C8B-B14F-4D97-AF65-F5344CB8AC3E}">
        <p14:creationId xmlns:p14="http://schemas.microsoft.com/office/powerpoint/2010/main" val="554466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p:cNvPicPr>
            <a:picLocks noChangeAspect="1"/>
          </p:cNvPicPr>
          <p:nvPr/>
        </p:nvPicPr>
        <p:blipFill>
          <a:blip r:embed="rId2"/>
          <a:stretch>
            <a:fillRect/>
          </a:stretch>
        </p:blipFill>
        <p:spPr>
          <a:xfrm>
            <a:off x="7674791" y="5163"/>
            <a:ext cx="4498119" cy="2075556"/>
          </a:xfrm>
          <a:prstGeom prst="rect">
            <a:avLst/>
          </a:prstGeom>
        </p:spPr>
      </p:pic>
      <p:sp>
        <p:nvSpPr>
          <p:cNvPr id="50" name="Rechteck 49"/>
          <p:cNvSpPr/>
          <p:nvPr/>
        </p:nvSpPr>
        <p:spPr>
          <a:xfrm>
            <a:off x="4659501" y="2136309"/>
            <a:ext cx="3581183" cy="584775"/>
          </a:xfrm>
          <a:prstGeom prst="rect">
            <a:avLst/>
          </a:prstGeom>
        </p:spPr>
        <p:txBody>
          <a:bodyPr wrap="square">
            <a:spAutoFit/>
          </a:bodyPr>
          <a:lstStyle/>
          <a:p>
            <a:pPr hangingPunct="0"/>
            <a:r>
              <a:rPr lang="de-DE" b="1"/>
              <a:t>Maria Josefa</a:t>
            </a:r>
            <a:r>
              <a:rPr lang="de-DE"/>
              <a:t> Köhler (</a:t>
            </a:r>
            <a:r>
              <a:rPr lang="de-DE" err="1"/>
              <a:t>born</a:t>
            </a:r>
            <a:r>
              <a:rPr lang="de-DE"/>
              <a:t> Reich)</a:t>
            </a:r>
            <a:r>
              <a:rPr lang="de-DE" sz="1000"/>
              <a:t> (77) </a:t>
            </a:r>
          </a:p>
          <a:p>
            <a:pPr eaLnBrk="0" fontAlgn="base" hangingPunct="0">
              <a:spcBef>
                <a:spcPct val="0"/>
              </a:spcBef>
              <a:spcAft>
                <a:spcPct val="0"/>
              </a:spcAft>
            </a:pPr>
            <a:r>
              <a:rPr lang="de-DE" sz="1400"/>
              <a:t>b 30.05.1828 Schönficht</a:t>
            </a:r>
          </a:p>
        </p:txBody>
      </p:sp>
      <p:sp>
        <p:nvSpPr>
          <p:cNvPr id="11" name="Rechteck 10"/>
          <p:cNvSpPr/>
          <p:nvPr/>
        </p:nvSpPr>
        <p:spPr>
          <a:xfrm>
            <a:off x="250529" y="3429156"/>
            <a:ext cx="3171566" cy="584775"/>
          </a:xfrm>
          <a:prstGeom prst="rect">
            <a:avLst/>
          </a:prstGeom>
        </p:spPr>
        <p:txBody>
          <a:bodyPr wrap="square">
            <a:spAutoFit/>
          </a:bodyPr>
          <a:lstStyle/>
          <a:p>
            <a:pPr hangingPunct="0"/>
            <a:r>
              <a:rPr lang="de-DE" b="1"/>
              <a:t>Josefa Köhler</a:t>
            </a:r>
            <a:r>
              <a:rPr lang="de-DE" sz="1000"/>
              <a:t> (63)</a:t>
            </a:r>
            <a:r>
              <a:rPr lang="de-DE" b="1"/>
              <a:t>            </a:t>
            </a:r>
            <a:br>
              <a:rPr lang="de-DE" b="1"/>
            </a:br>
            <a:r>
              <a:rPr lang="de-DE" sz="1400"/>
              <a:t>b 06.11.1863  d 31.03.1926  Schönficht</a:t>
            </a:r>
          </a:p>
        </p:txBody>
      </p:sp>
      <p:sp>
        <p:nvSpPr>
          <p:cNvPr id="48" name="Rechteck 47"/>
          <p:cNvSpPr/>
          <p:nvPr/>
        </p:nvSpPr>
        <p:spPr>
          <a:xfrm>
            <a:off x="250528" y="2136309"/>
            <a:ext cx="3202973" cy="584775"/>
          </a:xfrm>
          <a:prstGeom prst="rect">
            <a:avLst/>
          </a:prstGeom>
        </p:spPr>
        <p:txBody>
          <a:bodyPr wrap="square">
            <a:spAutoFit/>
          </a:bodyPr>
          <a:lstStyle/>
          <a:p>
            <a:pPr hangingPunct="0"/>
            <a:r>
              <a:rPr lang="de-DE" b="1"/>
              <a:t>Johann Köhler</a:t>
            </a:r>
            <a:r>
              <a:rPr lang="de-DE"/>
              <a:t> </a:t>
            </a:r>
            <a:r>
              <a:rPr lang="de-DE" sz="1050"/>
              <a:t>(51) </a:t>
            </a:r>
            <a:r>
              <a:rPr lang="de-DE" sz="1000" b="1"/>
              <a:t> </a:t>
            </a:r>
          </a:p>
          <a:p>
            <a:pPr eaLnBrk="0" fontAlgn="base" hangingPunct="0">
              <a:spcBef>
                <a:spcPct val="0"/>
              </a:spcBef>
              <a:spcAft>
                <a:spcPct val="0"/>
              </a:spcAft>
            </a:pPr>
            <a:r>
              <a:rPr lang="de-DE" sz="1400"/>
              <a:t>b 06.08.1828 d 13.05.1879 Schönficht</a:t>
            </a:r>
          </a:p>
        </p:txBody>
      </p:sp>
      <p:sp>
        <p:nvSpPr>
          <p:cNvPr id="49" name="Rechteck 48"/>
          <p:cNvSpPr/>
          <p:nvPr/>
        </p:nvSpPr>
        <p:spPr>
          <a:xfrm>
            <a:off x="250528" y="809858"/>
            <a:ext cx="3323943" cy="584775"/>
          </a:xfrm>
          <a:prstGeom prst="rect">
            <a:avLst/>
          </a:prstGeom>
        </p:spPr>
        <p:txBody>
          <a:bodyPr wrap="square">
            <a:spAutoFit/>
          </a:bodyPr>
          <a:lstStyle/>
          <a:p>
            <a:pPr hangingPunct="0"/>
            <a:r>
              <a:rPr lang="de-DE" b="1"/>
              <a:t>Anton Köhler</a:t>
            </a:r>
            <a:endParaRPr lang="de-DE" sz="1000"/>
          </a:p>
          <a:p>
            <a:pPr eaLnBrk="0" fontAlgn="base" hangingPunct="0">
              <a:spcBef>
                <a:spcPct val="0"/>
              </a:spcBef>
              <a:spcAft>
                <a:spcPct val="0"/>
              </a:spcAft>
            </a:pPr>
            <a:r>
              <a:rPr lang="de-DE" sz="1400"/>
              <a:t>b ca. 1810 Schönficht</a:t>
            </a:r>
          </a:p>
        </p:txBody>
      </p:sp>
      <p:cxnSp>
        <p:nvCxnSpPr>
          <p:cNvPr id="54" name="Gerader Verbinder 53"/>
          <p:cNvCxnSpPr>
            <a:stCxn id="61" idx="1"/>
            <a:endCxn id="56" idx="3"/>
          </p:cNvCxnSpPr>
          <p:nvPr/>
        </p:nvCxnSpPr>
        <p:spPr>
          <a:xfrm flipH="1">
            <a:off x="1850341" y="1027130"/>
            <a:ext cx="18937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hteck 54"/>
          <p:cNvSpPr/>
          <p:nvPr/>
        </p:nvSpPr>
        <p:spPr>
          <a:xfrm>
            <a:off x="4583766" y="979919"/>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p:cNvSpPr/>
          <p:nvPr/>
        </p:nvSpPr>
        <p:spPr>
          <a:xfrm>
            <a:off x="1755919" y="979919"/>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7" name="Gruppieren 56"/>
          <p:cNvGrpSpPr/>
          <p:nvPr/>
        </p:nvGrpSpPr>
        <p:grpSpPr>
          <a:xfrm>
            <a:off x="3744047" y="854280"/>
            <a:ext cx="499874" cy="345701"/>
            <a:chOff x="6552841" y="767991"/>
            <a:chExt cx="499874" cy="345701"/>
          </a:xfrm>
        </p:grpSpPr>
        <p:pic>
          <p:nvPicPr>
            <p:cNvPr id="58" name="Grafik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3175">
              <a:noFill/>
            </a:ln>
          </p:spPr>
        </p:pic>
        <p:sp>
          <p:nvSpPr>
            <p:cNvPr id="59" name="Rechteck 58"/>
            <p:cNvSpPr/>
            <p:nvPr/>
          </p:nvSpPr>
          <p:spPr>
            <a:xfrm>
              <a:off x="6757248" y="101927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p:cNvSpPr/>
            <p:nvPr/>
          </p:nvSpPr>
          <p:spPr>
            <a:xfrm>
              <a:off x="6958293"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hteck 60"/>
            <p:cNvSpPr/>
            <p:nvPr/>
          </p:nvSpPr>
          <p:spPr>
            <a:xfrm>
              <a:off x="6552841"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Rechteck 61"/>
            <p:cNvSpPr/>
            <p:nvPr/>
          </p:nvSpPr>
          <p:spPr>
            <a:xfrm>
              <a:off x="6757248" y="767991"/>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63" name="Gerader Verbinder 62"/>
          <p:cNvCxnSpPr>
            <a:stCxn id="55" idx="1"/>
            <a:endCxn id="60" idx="3"/>
          </p:cNvCxnSpPr>
          <p:nvPr/>
        </p:nvCxnSpPr>
        <p:spPr>
          <a:xfrm flipH="1">
            <a:off x="4243921" y="1027130"/>
            <a:ext cx="3398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winkelter Verbinder 64"/>
          <p:cNvCxnSpPr>
            <a:stCxn id="59" idx="2"/>
            <a:endCxn id="48" idx="0"/>
          </p:cNvCxnSpPr>
          <p:nvPr/>
        </p:nvCxnSpPr>
        <p:spPr>
          <a:xfrm rot="5400000">
            <a:off x="2455676" y="596320"/>
            <a:ext cx="936328" cy="2143650"/>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echteck 46"/>
          <p:cNvSpPr/>
          <p:nvPr/>
        </p:nvSpPr>
        <p:spPr>
          <a:xfrm>
            <a:off x="4659501" y="809858"/>
            <a:ext cx="4449384" cy="584775"/>
          </a:xfrm>
          <a:prstGeom prst="rect">
            <a:avLst/>
          </a:prstGeom>
        </p:spPr>
        <p:txBody>
          <a:bodyPr wrap="square">
            <a:spAutoFit/>
          </a:bodyPr>
          <a:lstStyle/>
          <a:p>
            <a:pPr eaLnBrk="0" fontAlgn="base" hangingPunct="0">
              <a:spcBef>
                <a:spcPct val="0"/>
              </a:spcBef>
              <a:spcAft>
                <a:spcPct val="0"/>
              </a:spcAft>
            </a:pPr>
            <a:r>
              <a:rPr lang="de-DE" b="1"/>
              <a:t>Anna Köhler </a:t>
            </a:r>
            <a:r>
              <a:rPr lang="de-DE"/>
              <a:t>(</a:t>
            </a:r>
            <a:r>
              <a:rPr lang="de-DE" err="1"/>
              <a:t>born</a:t>
            </a:r>
            <a:r>
              <a:rPr lang="de-DE"/>
              <a:t> Schneider)</a:t>
            </a:r>
            <a:r>
              <a:rPr lang="de-DE" sz="1000"/>
              <a:t> </a:t>
            </a:r>
            <a:br>
              <a:rPr lang="de-DE" sz="1000"/>
            </a:br>
            <a:r>
              <a:rPr lang="de-DE" sz="1400"/>
              <a:t>b ca. 1810 Schönficht</a:t>
            </a:r>
          </a:p>
        </p:txBody>
      </p:sp>
      <p:cxnSp>
        <p:nvCxnSpPr>
          <p:cNvPr id="52" name="Gerader Verbinder 51"/>
          <p:cNvCxnSpPr>
            <a:stCxn id="71" idx="1"/>
            <a:endCxn id="66" idx="3"/>
          </p:cNvCxnSpPr>
          <p:nvPr/>
        </p:nvCxnSpPr>
        <p:spPr>
          <a:xfrm flipH="1">
            <a:off x="2071155" y="2364038"/>
            <a:ext cx="167289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hteck 52"/>
          <p:cNvSpPr/>
          <p:nvPr/>
        </p:nvSpPr>
        <p:spPr>
          <a:xfrm>
            <a:off x="4583766" y="2316827"/>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p:cNvSpPr/>
          <p:nvPr/>
        </p:nvSpPr>
        <p:spPr>
          <a:xfrm>
            <a:off x="1976733" y="2316827"/>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7" name="Gruppieren 66"/>
          <p:cNvGrpSpPr/>
          <p:nvPr/>
        </p:nvGrpSpPr>
        <p:grpSpPr>
          <a:xfrm>
            <a:off x="3744047" y="2191188"/>
            <a:ext cx="499874" cy="345701"/>
            <a:chOff x="6552841" y="767991"/>
            <a:chExt cx="499874" cy="345701"/>
          </a:xfrm>
        </p:grpSpPr>
        <p:pic>
          <p:nvPicPr>
            <p:cNvPr id="68" name="Grafik 6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3175">
              <a:noFill/>
            </a:ln>
          </p:spPr>
        </p:pic>
        <p:sp>
          <p:nvSpPr>
            <p:cNvPr id="69" name="Rechteck 68"/>
            <p:cNvSpPr/>
            <p:nvPr/>
          </p:nvSpPr>
          <p:spPr>
            <a:xfrm>
              <a:off x="6757248" y="101927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Rechteck 69"/>
            <p:cNvSpPr/>
            <p:nvPr/>
          </p:nvSpPr>
          <p:spPr>
            <a:xfrm>
              <a:off x="6958293"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p:cNvSpPr/>
            <p:nvPr/>
          </p:nvSpPr>
          <p:spPr>
            <a:xfrm>
              <a:off x="6552841"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p:cNvSpPr/>
            <p:nvPr/>
          </p:nvSpPr>
          <p:spPr>
            <a:xfrm>
              <a:off x="6757248" y="767991"/>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73" name="Gerader Verbinder 72"/>
          <p:cNvCxnSpPr>
            <a:stCxn id="53" idx="1"/>
            <a:endCxn id="70" idx="3"/>
          </p:cNvCxnSpPr>
          <p:nvPr/>
        </p:nvCxnSpPr>
        <p:spPr>
          <a:xfrm flipH="1">
            <a:off x="4243921" y="2364038"/>
            <a:ext cx="3398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Gewinkelter Verbinder 74"/>
          <p:cNvCxnSpPr>
            <a:stCxn id="69" idx="2"/>
            <a:endCxn id="11" idx="0"/>
          </p:cNvCxnSpPr>
          <p:nvPr/>
        </p:nvCxnSpPr>
        <p:spPr>
          <a:xfrm rot="5400000">
            <a:off x="2469856" y="1903346"/>
            <a:ext cx="892267" cy="215935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hteck 43"/>
          <p:cNvSpPr/>
          <p:nvPr/>
        </p:nvSpPr>
        <p:spPr>
          <a:xfrm>
            <a:off x="6423629" y="5126752"/>
            <a:ext cx="4321959" cy="800219"/>
          </a:xfrm>
          <a:prstGeom prst="rect">
            <a:avLst/>
          </a:prstGeom>
          <a:solidFill>
            <a:schemeClr val="bg1"/>
          </a:solidFill>
        </p:spPr>
        <p:txBody>
          <a:bodyPr wrap="square">
            <a:spAutoFit/>
          </a:bodyPr>
          <a:lstStyle/>
          <a:p>
            <a:pPr eaLnBrk="0" fontAlgn="base" hangingPunct="0">
              <a:spcBef>
                <a:spcPct val="0"/>
              </a:spcBef>
              <a:spcAft>
                <a:spcPct val="0"/>
              </a:spcAft>
            </a:pPr>
            <a:r>
              <a:rPr lang="de-DE" b="1"/>
              <a:t>Anna</a:t>
            </a:r>
            <a:r>
              <a:rPr lang="de-DE"/>
              <a:t> Köhler (</a:t>
            </a:r>
            <a:r>
              <a:rPr lang="de-DE" err="1"/>
              <a:t>born</a:t>
            </a:r>
            <a:r>
              <a:rPr lang="de-DE"/>
              <a:t> Schuster)</a:t>
            </a:r>
            <a:r>
              <a:rPr lang="de-DE" sz="1000"/>
              <a:t> (83) </a:t>
            </a:r>
            <a:br>
              <a:rPr lang="de-DE" b="1"/>
            </a:br>
            <a:r>
              <a:rPr lang="de-DE" sz="1400"/>
              <a:t>b 05.11.1888 </a:t>
            </a:r>
            <a:r>
              <a:rPr lang="de-DE" sz="1400" err="1"/>
              <a:t>Dürnbach</a:t>
            </a:r>
            <a:br>
              <a:rPr lang="de-DE" sz="1400"/>
            </a:br>
            <a:r>
              <a:rPr lang="de-DE" sz="1400"/>
              <a:t>d 10.02.1971  Herzogenaurach</a:t>
            </a:r>
          </a:p>
        </p:txBody>
      </p:sp>
      <p:sp>
        <p:nvSpPr>
          <p:cNvPr id="46" name="Rechteck 45"/>
          <p:cNvSpPr/>
          <p:nvPr/>
        </p:nvSpPr>
        <p:spPr>
          <a:xfrm>
            <a:off x="250528" y="5121211"/>
            <a:ext cx="3202973" cy="1015663"/>
          </a:xfrm>
          <a:prstGeom prst="rect">
            <a:avLst/>
          </a:prstGeom>
        </p:spPr>
        <p:txBody>
          <a:bodyPr wrap="square">
            <a:spAutoFit/>
          </a:bodyPr>
          <a:lstStyle/>
          <a:p>
            <a:pPr fontAlgn="ctr"/>
            <a:r>
              <a:rPr lang="de-DE" b="1"/>
              <a:t>Friedrich Köhler</a:t>
            </a:r>
            <a:r>
              <a:rPr lang="de-DE" sz="1000"/>
              <a:t> (80)</a:t>
            </a:r>
            <a:br>
              <a:rPr lang="de-DE" b="1"/>
            </a:br>
            <a:r>
              <a:rPr lang="de-DE" sz="1400"/>
              <a:t>b 31.03.1893  Schönficht</a:t>
            </a:r>
            <a:endParaRPr lang="de-DE" sz="1400">
              <a:solidFill>
                <a:srgbClr val="000000"/>
              </a:solidFill>
              <a:latin typeface="Calibri" panose="020F0502020204030204" pitchFamily="34" charset="0"/>
            </a:endParaRPr>
          </a:p>
          <a:p>
            <a:pPr fontAlgn="ctr"/>
            <a:r>
              <a:rPr lang="de-DE" sz="1400"/>
              <a:t>d 27.02.1973  Herzogenaurach</a:t>
            </a:r>
            <a:br>
              <a:rPr lang="de-DE" sz="1400"/>
            </a:br>
            <a:r>
              <a:rPr lang="de-DE" sz="1400" err="1"/>
              <a:t>carpenter</a:t>
            </a:r>
            <a:endParaRPr lang="de-DE" sz="1400">
              <a:solidFill>
                <a:srgbClr val="000000"/>
              </a:solidFill>
              <a:latin typeface="Calibri" panose="020F0502020204030204" pitchFamily="34" charset="0"/>
            </a:endParaRPr>
          </a:p>
        </p:txBody>
      </p:sp>
      <p:cxnSp>
        <p:nvCxnSpPr>
          <p:cNvPr id="51" name="Gerader Verbinder 50"/>
          <p:cNvCxnSpPr>
            <a:stCxn id="81" idx="1"/>
            <a:endCxn id="74" idx="3"/>
          </p:cNvCxnSpPr>
          <p:nvPr/>
        </p:nvCxnSpPr>
        <p:spPr>
          <a:xfrm flipH="1">
            <a:off x="2220919" y="5317413"/>
            <a:ext cx="15231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hteck 63"/>
          <p:cNvSpPr/>
          <p:nvPr/>
        </p:nvSpPr>
        <p:spPr>
          <a:xfrm>
            <a:off x="6301231" y="5270202"/>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Rechteck 73"/>
          <p:cNvSpPr/>
          <p:nvPr/>
        </p:nvSpPr>
        <p:spPr>
          <a:xfrm>
            <a:off x="2126497" y="5270202"/>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7" name="Gruppieren 76"/>
          <p:cNvGrpSpPr/>
          <p:nvPr/>
        </p:nvGrpSpPr>
        <p:grpSpPr>
          <a:xfrm>
            <a:off x="3744047" y="5144563"/>
            <a:ext cx="499874" cy="345701"/>
            <a:chOff x="6552841" y="767991"/>
            <a:chExt cx="499874" cy="345701"/>
          </a:xfrm>
        </p:grpSpPr>
        <p:pic>
          <p:nvPicPr>
            <p:cNvPr id="78" name="Grafik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3175">
              <a:noFill/>
            </a:ln>
          </p:spPr>
        </p:pic>
        <p:sp>
          <p:nvSpPr>
            <p:cNvPr id="79" name="Rechteck 78"/>
            <p:cNvSpPr/>
            <p:nvPr/>
          </p:nvSpPr>
          <p:spPr>
            <a:xfrm>
              <a:off x="6757248" y="101927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Rechteck 79"/>
            <p:cNvSpPr/>
            <p:nvPr/>
          </p:nvSpPr>
          <p:spPr>
            <a:xfrm>
              <a:off x="6958293"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Rechteck 80"/>
            <p:cNvSpPr/>
            <p:nvPr/>
          </p:nvSpPr>
          <p:spPr>
            <a:xfrm>
              <a:off x="6552841"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Rechteck 81"/>
            <p:cNvSpPr/>
            <p:nvPr/>
          </p:nvSpPr>
          <p:spPr>
            <a:xfrm>
              <a:off x="6757248" y="767991"/>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83" name="Gerader Verbinder 82"/>
          <p:cNvCxnSpPr>
            <a:stCxn id="64" idx="1"/>
            <a:endCxn id="80" idx="3"/>
          </p:cNvCxnSpPr>
          <p:nvPr/>
        </p:nvCxnSpPr>
        <p:spPr>
          <a:xfrm flipH="1">
            <a:off x="4243921" y="5317413"/>
            <a:ext cx="205731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Rectangle 4"/>
          <p:cNvSpPr>
            <a:spLocks noChangeArrowheads="1"/>
          </p:cNvSpPr>
          <p:nvPr/>
        </p:nvSpPr>
        <p:spPr bwMode="auto">
          <a:xfrm>
            <a:off x="3245675" y="4879319"/>
            <a:ext cx="1449281" cy="307777"/>
          </a:xfrm>
          <a:prstGeom prst="rect">
            <a:avLst/>
          </a:prstGeom>
          <a:noFill/>
          <a:ln>
            <a:noFill/>
          </a:ln>
        </p:spPr>
        <p:txBody>
          <a:bodyPr wrap="square" rtlCol="0">
            <a:spAutoFit/>
          </a:bodyPr>
          <a:lstStyle/>
          <a:p>
            <a:pPr lvl="0" algn="ctr" eaLnBrk="0" fontAlgn="base" hangingPunct="0">
              <a:spcBef>
                <a:spcPct val="0"/>
              </a:spcBef>
              <a:spcAft>
                <a:spcPct val="0"/>
              </a:spcAft>
            </a:pPr>
            <a:r>
              <a:rPr lang="pt-PT" sz="1400"/>
              <a:t>22.01.1921</a:t>
            </a:r>
            <a:endParaRPr lang="en-GB" altLang="de-DE" sz="1100">
              <a:ea typeface="Times New Roman" panose="02020603050405020304" pitchFamily="18" charset="0"/>
              <a:cs typeface="Arial" panose="020B0604020202020204" pitchFamily="34" charset="0"/>
            </a:endParaRPr>
          </a:p>
        </p:txBody>
      </p:sp>
      <p:sp>
        <p:nvSpPr>
          <p:cNvPr id="100" name="Rechteck 99"/>
          <p:cNvSpPr/>
          <p:nvPr/>
        </p:nvSpPr>
        <p:spPr>
          <a:xfrm>
            <a:off x="5064029" y="3429156"/>
            <a:ext cx="2058577" cy="584775"/>
          </a:xfrm>
          <a:prstGeom prst="rect">
            <a:avLst/>
          </a:prstGeom>
        </p:spPr>
        <p:txBody>
          <a:bodyPr wrap="square">
            <a:spAutoFit/>
          </a:bodyPr>
          <a:lstStyle/>
          <a:p>
            <a:pPr hangingPunct="0"/>
            <a:r>
              <a:rPr lang="de-DE" b="1"/>
              <a:t>Martin Schuster</a:t>
            </a:r>
            <a:endParaRPr lang="de-DE" sz="1000" b="1"/>
          </a:p>
          <a:p>
            <a:pPr eaLnBrk="0" fontAlgn="base" hangingPunct="0">
              <a:spcBef>
                <a:spcPct val="0"/>
              </a:spcBef>
              <a:spcAft>
                <a:spcPct val="0"/>
              </a:spcAft>
            </a:pPr>
            <a:r>
              <a:rPr lang="de-DE" sz="1400"/>
              <a:t>b 27.04.1850 Maria-Kulm</a:t>
            </a:r>
          </a:p>
        </p:txBody>
      </p:sp>
      <p:sp>
        <p:nvSpPr>
          <p:cNvPr id="114" name="Rechteck 113"/>
          <p:cNvSpPr/>
          <p:nvPr/>
        </p:nvSpPr>
        <p:spPr>
          <a:xfrm>
            <a:off x="8374578" y="3429156"/>
            <a:ext cx="3194570" cy="584775"/>
          </a:xfrm>
          <a:prstGeom prst="rect">
            <a:avLst/>
          </a:prstGeom>
        </p:spPr>
        <p:txBody>
          <a:bodyPr wrap="square">
            <a:spAutoFit/>
          </a:bodyPr>
          <a:lstStyle/>
          <a:p>
            <a:pPr eaLnBrk="0" fontAlgn="base" hangingPunct="0">
              <a:spcBef>
                <a:spcPct val="0"/>
              </a:spcBef>
              <a:spcAft>
                <a:spcPct val="0"/>
              </a:spcAft>
            </a:pPr>
            <a:r>
              <a:rPr lang="de-DE" b="1" dirty="0"/>
              <a:t>Maria</a:t>
            </a:r>
            <a:r>
              <a:rPr lang="de-DE" dirty="0"/>
              <a:t> Schuster (</a:t>
            </a:r>
            <a:r>
              <a:rPr lang="de-DE" dirty="0" err="1"/>
              <a:t>born</a:t>
            </a:r>
            <a:r>
              <a:rPr lang="de-DE" dirty="0"/>
              <a:t> Mayer) </a:t>
            </a:r>
            <a:r>
              <a:rPr lang="de-DE" sz="1000" dirty="0"/>
              <a:t>(61)</a:t>
            </a:r>
            <a:r>
              <a:rPr lang="de-DE" dirty="0"/>
              <a:t>                 </a:t>
            </a:r>
            <a:r>
              <a:rPr lang="de-DE" sz="1400" dirty="0"/>
              <a:t>b 15.03.1857  d 19.1.1928  </a:t>
            </a:r>
            <a:r>
              <a:rPr lang="de-DE" sz="1400" dirty="0" err="1"/>
              <a:t>Dürnbach</a:t>
            </a:r>
            <a:endParaRPr lang="de-DE" sz="1400" dirty="0"/>
          </a:p>
        </p:txBody>
      </p:sp>
      <p:cxnSp>
        <p:nvCxnSpPr>
          <p:cNvPr id="115" name="Gerader Verbinder 114"/>
          <p:cNvCxnSpPr>
            <a:stCxn id="122" idx="1"/>
            <a:endCxn id="117" idx="3"/>
          </p:cNvCxnSpPr>
          <p:nvPr/>
        </p:nvCxnSpPr>
        <p:spPr>
          <a:xfrm flipH="1">
            <a:off x="7123530" y="3654188"/>
            <a:ext cx="3876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Rechteck 115"/>
          <p:cNvSpPr/>
          <p:nvPr/>
        </p:nvSpPr>
        <p:spPr>
          <a:xfrm>
            <a:off x="8304392" y="3606977"/>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7" name="Rechteck 116"/>
          <p:cNvSpPr/>
          <p:nvPr/>
        </p:nvSpPr>
        <p:spPr>
          <a:xfrm>
            <a:off x="7029108" y="3606977"/>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8" name="Gruppieren 117"/>
          <p:cNvGrpSpPr/>
          <p:nvPr/>
        </p:nvGrpSpPr>
        <p:grpSpPr>
          <a:xfrm>
            <a:off x="7511212" y="3481338"/>
            <a:ext cx="499874" cy="345701"/>
            <a:chOff x="6552841" y="767991"/>
            <a:chExt cx="499874" cy="345701"/>
          </a:xfrm>
        </p:grpSpPr>
        <p:pic>
          <p:nvPicPr>
            <p:cNvPr id="119" name="Grafik 1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3175">
              <a:noFill/>
            </a:ln>
          </p:spPr>
        </p:pic>
        <p:sp>
          <p:nvSpPr>
            <p:cNvPr id="120" name="Rechteck 119"/>
            <p:cNvSpPr/>
            <p:nvPr/>
          </p:nvSpPr>
          <p:spPr>
            <a:xfrm>
              <a:off x="6757248" y="101927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1" name="Rechteck 120"/>
            <p:cNvSpPr/>
            <p:nvPr/>
          </p:nvSpPr>
          <p:spPr>
            <a:xfrm>
              <a:off x="6958293"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2" name="Rechteck 121"/>
            <p:cNvSpPr/>
            <p:nvPr/>
          </p:nvSpPr>
          <p:spPr>
            <a:xfrm>
              <a:off x="6552841"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3" name="Rechteck 122"/>
            <p:cNvSpPr/>
            <p:nvPr/>
          </p:nvSpPr>
          <p:spPr>
            <a:xfrm>
              <a:off x="6757248" y="767991"/>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124" name="Gerader Verbinder 123"/>
          <p:cNvCxnSpPr>
            <a:stCxn id="116" idx="1"/>
            <a:endCxn id="121" idx="3"/>
          </p:cNvCxnSpPr>
          <p:nvPr/>
        </p:nvCxnSpPr>
        <p:spPr>
          <a:xfrm flipH="1">
            <a:off x="8011086" y="3654188"/>
            <a:ext cx="29330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Gerader Verbinder 127"/>
          <p:cNvCxnSpPr>
            <a:endCxn id="79" idx="2"/>
          </p:cNvCxnSpPr>
          <p:nvPr/>
        </p:nvCxnSpPr>
        <p:spPr>
          <a:xfrm flipV="1">
            <a:off x="3986413" y="5490264"/>
            <a:ext cx="9252" cy="7745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Rectangle 4"/>
          <p:cNvSpPr>
            <a:spLocks noChangeArrowheads="1"/>
          </p:cNvSpPr>
          <p:nvPr/>
        </p:nvSpPr>
        <p:spPr bwMode="auto">
          <a:xfrm>
            <a:off x="3206905" y="6022308"/>
            <a:ext cx="3616952" cy="584775"/>
          </a:xfrm>
          <a:prstGeom prst="rect">
            <a:avLst/>
          </a:prstGeom>
          <a:solidFill>
            <a:schemeClr val="bg1"/>
          </a:solidFill>
        </p:spPr>
        <p:txBody>
          <a:bodyPr wrap="square" rtlCol="0">
            <a:spAutoFit/>
          </a:bodyPr>
          <a:lstStyle/>
          <a:p>
            <a:pPr lvl="0" eaLnBrk="0" fontAlgn="base" hangingPunct="0">
              <a:spcBef>
                <a:spcPct val="0"/>
              </a:spcBef>
              <a:spcAft>
                <a:spcPct val="0"/>
              </a:spcAft>
            </a:pPr>
            <a:r>
              <a:rPr lang="pt-PT" b="1"/>
              <a:t>Maria </a:t>
            </a:r>
            <a:r>
              <a:rPr lang="pt-PT"/>
              <a:t>Habermann (born Köhler)</a:t>
            </a:r>
            <a:r>
              <a:rPr lang="pt-PT" sz="1000"/>
              <a:t> (49)</a:t>
            </a:r>
            <a:br>
              <a:rPr lang="pt-PT" sz="1400"/>
            </a:br>
            <a:r>
              <a:rPr lang="pt-PT" sz="1400"/>
              <a:t>b 19.04.1924 Dürnbach, Egerland</a:t>
            </a:r>
            <a:endParaRPr lang="en-GB" altLang="de-DE" sz="1100">
              <a:ea typeface="Times New Roman" panose="02020603050405020304" pitchFamily="18" charset="0"/>
              <a:cs typeface="Arial" panose="020B0604020202020204" pitchFamily="34" charset="0"/>
            </a:endParaRPr>
          </a:p>
        </p:txBody>
      </p:sp>
      <p:pic>
        <p:nvPicPr>
          <p:cNvPr id="132" name="Grafik 131">
            <a:hlinkClick r:id="rId4" action="ppaction://hlinksldjump"/>
          </p:cNvPr>
          <p:cNvPicPr>
            <a:picLocks noChangeAspect="1"/>
          </p:cNvPicPr>
          <p:nvPr/>
        </p:nvPicPr>
        <p:blipFill>
          <a:blip r:embed="rId5"/>
          <a:stretch>
            <a:fillRect/>
          </a:stretch>
        </p:blipFill>
        <p:spPr>
          <a:xfrm>
            <a:off x="2508687" y="5727973"/>
            <a:ext cx="698218" cy="1051163"/>
          </a:xfrm>
          <a:prstGeom prst="rect">
            <a:avLst/>
          </a:prstGeom>
        </p:spPr>
      </p:pic>
      <p:cxnSp>
        <p:nvCxnSpPr>
          <p:cNvPr id="133" name="Gerader Verbinder 132"/>
          <p:cNvCxnSpPr/>
          <p:nvPr/>
        </p:nvCxnSpPr>
        <p:spPr>
          <a:xfrm flipV="1">
            <a:off x="860192" y="4013931"/>
            <a:ext cx="0" cy="10926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Grafik 20"/>
          <p:cNvPicPr>
            <a:picLocks noChangeAspect="1"/>
          </p:cNvPicPr>
          <p:nvPr/>
        </p:nvPicPr>
        <p:blipFill>
          <a:blip r:embed="rId6"/>
          <a:stretch>
            <a:fillRect/>
          </a:stretch>
        </p:blipFill>
        <p:spPr>
          <a:xfrm>
            <a:off x="4554991" y="4219177"/>
            <a:ext cx="765701" cy="1060414"/>
          </a:xfrm>
          <a:prstGeom prst="rect">
            <a:avLst/>
          </a:prstGeom>
        </p:spPr>
      </p:pic>
      <p:pic>
        <p:nvPicPr>
          <p:cNvPr id="22" name="Grafik 21"/>
          <p:cNvPicPr>
            <a:picLocks noChangeAspect="1"/>
          </p:cNvPicPr>
          <p:nvPr/>
        </p:nvPicPr>
        <p:blipFill>
          <a:blip r:embed="rId7"/>
          <a:stretch>
            <a:fillRect/>
          </a:stretch>
        </p:blipFill>
        <p:spPr>
          <a:xfrm>
            <a:off x="2593952" y="4232079"/>
            <a:ext cx="803034" cy="1060452"/>
          </a:xfrm>
          <a:prstGeom prst="rect">
            <a:avLst/>
          </a:prstGeom>
        </p:spPr>
      </p:pic>
      <p:cxnSp>
        <p:nvCxnSpPr>
          <p:cNvPr id="76" name="Gewinkelter Verbinder 75"/>
          <p:cNvCxnSpPr>
            <a:stCxn id="120" idx="2"/>
          </p:cNvCxnSpPr>
          <p:nvPr/>
        </p:nvCxnSpPr>
        <p:spPr>
          <a:xfrm rot="16200000" flipH="1">
            <a:off x="7139627" y="4450241"/>
            <a:ext cx="1246406" cy="1"/>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6" name="Picture 2" descr="https://th.bing.com/th?q=Link+Zeichen&amp;w=138&amp;h=138&amp;c=7&amp;o=5&amp;dpr=1.5&amp;pid=1.7&amp;mkt=de-DE&amp;cc=DE&amp;setlang=de&amp;adlt=moderate">
            <a:hlinkClick r:id="rId8" action="ppaction://hlinksldjump"/>
          </p:cNvPr>
          <p:cNvPicPr>
            <a:picLocks noChangeAspect="1" noChangeArrowheads="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3446369" y="5775479"/>
            <a:ext cx="269323" cy="269323"/>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3528117" y="5472484"/>
            <a:ext cx="1565237" cy="276999"/>
          </a:xfrm>
          <a:prstGeom prst="rect">
            <a:avLst/>
          </a:prstGeom>
        </p:spPr>
        <p:txBody>
          <a:bodyPr wrap="none">
            <a:spAutoFit/>
          </a:bodyPr>
          <a:lstStyle/>
          <a:p>
            <a:r>
              <a:rPr lang="de-DE" sz="1200"/>
              <a:t>Josef, Maria, Herbert </a:t>
            </a:r>
          </a:p>
        </p:txBody>
      </p:sp>
      <p:sp>
        <p:nvSpPr>
          <p:cNvPr id="87" name="Rechteck 86"/>
          <p:cNvSpPr/>
          <p:nvPr/>
        </p:nvSpPr>
        <p:spPr>
          <a:xfrm>
            <a:off x="7029108" y="6078092"/>
            <a:ext cx="3469155" cy="461665"/>
          </a:xfrm>
          <a:prstGeom prst="rect">
            <a:avLst/>
          </a:prstGeom>
        </p:spPr>
        <p:txBody>
          <a:bodyPr wrap="none">
            <a:spAutoFit/>
          </a:bodyPr>
          <a:lstStyle/>
          <a:p>
            <a:r>
              <a:rPr lang="de-DE" sz="1200"/>
              <a:t>Herbert  + Berta Köhler (</a:t>
            </a:r>
            <a:r>
              <a:rPr lang="de-DE" sz="1200" err="1"/>
              <a:t>born</a:t>
            </a:r>
            <a:r>
              <a:rPr lang="de-DE" sz="1200"/>
              <a:t> Herold)</a:t>
            </a:r>
            <a:br>
              <a:rPr lang="de-DE" sz="1200"/>
            </a:br>
            <a:r>
              <a:rPr lang="de-DE" sz="1200"/>
              <a:t>&gt; Edeltraud, Isolde + Armin Schmidt (</a:t>
            </a:r>
            <a:r>
              <a:rPr lang="de-DE" sz="1200" err="1"/>
              <a:t>Herogenaurach</a:t>
            </a:r>
            <a:r>
              <a:rPr lang="de-DE" sz="1200"/>
              <a:t>)</a:t>
            </a:r>
          </a:p>
        </p:txBody>
      </p:sp>
      <p:pic>
        <p:nvPicPr>
          <p:cNvPr id="85" name="Picture 6" descr="https://upload.wikimedia.org/wikipedia/commons/thumb/c/cb/Flag_of_the_Czech_Republic.svg/250px-Flag_of_the_Czech_Republic.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65295" y="1205720"/>
            <a:ext cx="612749" cy="407478"/>
          </a:xfrm>
          <a:prstGeom prst="rect">
            <a:avLst/>
          </a:prstGeom>
          <a:noFill/>
          <a:extLst>
            <a:ext uri="{909E8E84-426E-40DD-AFC4-6F175D3DCCD1}">
              <a14:hiddenFill xmlns:a14="http://schemas.microsoft.com/office/drawing/2010/main">
                <a:solidFill>
                  <a:srgbClr val="FFFFFF"/>
                </a:solidFill>
              </a14:hiddenFill>
            </a:ext>
          </a:extLst>
        </p:spPr>
      </p:pic>
      <p:pic>
        <p:nvPicPr>
          <p:cNvPr id="88" name="Grafik 87"/>
          <p:cNvPicPr>
            <a:picLocks noChangeAspect="1"/>
          </p:cNvPicPr>
          <p:nvPr/>
        </p:nvPicPr>
        <p:blipFill>
          <a:blip r:embed="rId11"/>
          <a:stretch>
            <a:fillRect/>
          </a:stretch>
        </p:blipFill>
        <p:spPr>
          <a:xfrm>
            <a:off x="8072237" y="1235696"/>
            <a:ext cx="612749" cy="412047"/>
          </a:xfrm>
          <a:prstGeom prst="rect">
            <a:avLst/>
          </a:prstGeom>
        </p:spPr>
      </p:pic>
      <p:sp>
        <p:nvSpPr>
          <p:cNvPr id="3" name="Foliennummernplatzhalter 2"/>
          <p:cNvSpPr>
            <a:spLocks noGrp="1"/>
          </p:cNvSpPr>
          <p:nvPr>
            <p:ph type="sldNum" sz="quarter" idx="12"/>
          </p:nvPr>
        </p:nvSpPr>
        <p:spPr/>
        <p:txBody>
          <a:bodyPr/>
          <a:lstStyle/>
          <a:p>
            <a:fld id="{67EAFDB1-F3D4-4863-BCEA-E13DF22AE5EF}" type="slidenum">
              <a:rPr lang="de-DE" smtClean="0"/>
              <a:t>35</a:t>
            </a:fld>
            <a:endParaRPr lang="de-DE"/>
          </a:p>
        </p:txBody>
      </p:sp>
    </p:spTree>
    <p:extLst>
      <p:ext uri="{BB962C8B-B14F-4D97-AF65-F5344CB8AC3E}">
        <p14:creationId xmlns:p14="http://schemas.microsoft.com/office/powerpoint/2010/main" val="2285653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6244116" y="2558205"/>
            <a:ext cx="4437995" cy="1015663"/>
          </a:xfrm>
          <a:prstGeom prst="rect">
            <a:avLst/>
          </a:prstGeom>
          <a:noFill/>
        </p:spPr>
        <p:txBody>
          <a:bodyPr wrap="square" lIns="91440" tIns="45720" rIns="91440" bIns="45720" rtlCol="0" anchor="t">
            <a:spAutoFit/>
          </a:bodyPr>
          <a:lstStyle/>
          <a:p>
            <a:r>
              <a:rPr lang="en-GB" b="1" dirty="0"/>
              <a:t>Andreas </a:t>
            </a:r>
            <a:r>
              <a:rPr lang="en-GB" b="1" dirty="0" err="1"/>
              <a:t>Morbey</a:t>
            </a:r>
            <a:r>
              <a:rPr lang="en-GB" b="1" dirty="0"/>
              <a:t> </a:t>
            </a:r>
            <a:r>
              <a:rPr lang="en-GB" dirty="0"/>
              <a:t>(born Hermann)</a:t>
            </a:r>
          </a:p>
          <a:p>
            <a:r>
              <a:rPr lang="en-GB" sz="1400" dirty="0"/>
              <a:t>b 12.03.1982 Bochum </a:t>
            </a:r>
            <a:r>
              <a:rPr lang="en-GB" sz="1400" dirty="0" err="1"/>
              <a:t>Wattenscheid</a:t>
            </a:r>
            <a:r>
              <a:rPr lang="en-GB" sz="1400" dirty="0"/>
              <a:t>,  </a:t>
            </a:r>
            <a:br>
              <a:rPr lang="en-GB" sz="1400" dirty="0"/>
            </a:br>
            <a:r>
              <a:rPr lang="en-GB" sz="1400" dirty="0"/>
              <a:t>living in Gelsenkirchen, Essen and </a:t>
            </a:r>
            <a:r>
              <a:rPr lang="en-GB" sz="1400" dirty="0" err="1"/>
              <a:t>Erkrath</a:t>
            </a:r>
            <a:r>
              <a:rPr lang="en-GB" sz="1400" dirty="0"/>
              <a:t> </a:t>
            </a:r>
            <a:br>
              <a:rPr lang="en-GB" sz="1400" dirty="0"/>
            </a:br>
            <a:r>
              <a:rPr lang="en-GB" sz="1400" dirty="0"/>
              <a:t>High school teacher sports and physics</a:t>
            </a:r>
            <a:endParaRPr lang="de-DE" sz="1400" dirty="0"/>
          </a:p>
        </p:txBody>
      </p:sp>
      <p:sp>
        <p:nvSpPr>
          <p:cNvPr id="11" name="Rechteck 10"/>
          <p:cNvSpPr/>
          <p:nvPr/>
        </p:nvSpPr>
        <p:spPr>
          <a:xfrm>
            <a:off x="8194545" y="3671714"/>
            <a:ext cx="3202973" cy="584775"/>
          </a:xfrm>
          <a:prstGeom prst="rect">
            <a:avLst/>
          </a:prstGeom>
        </p:spPr>
        <p:txBody>
          <a:bodyPr wrap="square">
            <a:spAutoFit/>
          </a:bodyPr>
          <a:lstStyle/>
          <a:p>
            <a:pPr hangingPunct="0"/>
            <a:r>
              <a:rPr lang="en-GB" b="1"/>
              <a:t>Rio Don </a:t>
            </a:r>
            <a:r>
              <a:rPr lang="en-GB"/>
              <a:t>Morbey </a:t>
            </a:r>
          </a:p>
          <a:p>
            <a:pPr hangingPunct="0"/>
            <a:r>
              <a:rPr lang="en-GB" sz="1400"/>
              <a:t>b 14.09.2021 Essen</a:t>
            </a:r>
            <a:endParaRPr lang="de-DE" sz="1400"/>
          </a:p>
        </p:txBody>
      </p:sp>
      <p:sp>
        <p:nvSpPr>
          <p:cNvPr id="16" name="Rectangle 4"/>
          <p:cNvSpPr>
            <a:spLocks noChangeArrowheads="1"/>
          </p:cNvSpPr>
          <p:nvPr/>
        </p:nvSpPr>
        <p:spPr bwMode="auto">
          <a:xfrm>
            <a:off x="8194545" y="4532028"/>
            <a:ext cx="4275666" cy="307777"/>
          </a:xfrm>
          <a:prstGeom prst="rect">
            <a:avLst/>
          </a:prstGeom>
          <a:noFill/>
        </p:spPr>
        <p:txBody>
          <a:bodyPr wrap="square" rtlCol="0">
            <a:spAutoFit/>
          </a:bodyPr>
          <a:lstStyle/>
          <a:p>
            <a:pPr lvl="0" eaLnBrk="0" fontAlgn="base" hangingPunct="0">
              <a:spcBef>
                <a:spcPct val="0"/>
              </a:spcBef>
              <a:spcAft>
                <a:spcPct val="0"/>
              </a:spcAft>
            </a:pPr>
            <a:r>
              <a:rPr lang="pt-PT" sz="1400"/>
              <a:t>b Bum Bum Peng</a:t>
            </a:r>
            <a:endParaRPr lang="en-GB" altLang="de-DE" sz="1100">
              <a:ea typeface="Times New Roman" panose="02020603050405020304" pitchFamily="18" charset="0"/>
              <a:cs typeface="Arial" panose="020B0604020202020204" pitchFamily="34" charset="0"/>
            </a:endParaRPr>
          </a:p>
        </p:txBody>
      </p:sp>
      <p:grpSp>
        <p:nvGrpSpPr>
          <p:cNvPr id="18" name="Gruppieren 17"/>
          <p:cNvGrpSpPr/>
          <p:nvPr/>
        </p:nvGrpSpPr>
        <p:grpSpPr bwMode="auto">
          <a:xfrm>
            <a:off x="5044980" y="2684715"/>
            <a:ext cx="246025" cy="188622"/>
            <a:chOff x="6505958" y="408026"/>
            <a:chExt cx="246024" cy="228584"/>
          </a:xfrm>
        </p:grpSpPr>
        <p:sp>
          <p:nvSpPr>
            <p:cNvPr id="19" name="Rechteck 18"/>
            <p:cNvSpPr/>
            <p:nvPr/>
          </p:nvSpPr>
          <p:spPr bwMode="auto">
            <a:xfrm>
              <a:off x="6505958" y="540644"/>
              <a:ext cx="246024" cy="95966"/>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1"/>
            </a:p>
          </p:txBody>
        </p:sp>
        <p:sp>
          <p:nvSpPr>
            <p:cNvPr id="20" name="Gleich 19"/>
            <p:cNvSpPr/>
            <p:nvPr/>
          </p:nvSpPr>
          <p:spPr bwMode="auto">
            <a:xfrm>
              <a:off x="6505958" y="408026"/>
              <a:ext cx="246024" cy="228584"/>
            </a:xfrm>
            <a:prstGeom prst="mathEqual">
              <a:avLst>
                <a:gd name="adj1" fmla="val 3568"/>
                <a:gd name="adj2" fmla="val 22669"/>
              </a:avLst>
            </a:prstGeom>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1">
                <a:solidFill>
                  <a:schemeClr val="tx1"/>
                </a:solidFill>
              </a:endParaRPr>
            </a:p>
          </p:txBody>
        </p:sp>
      </p:grpSp>
      <p:sp>
        <p:nvSpPr>
          <p:cNvPr id="32" name="Rectangle 4"/>
          <p:cNvSpPr>
            <a:spLocks noChangeArrowheads="1"/>
          </p:cNvSpPr>
          <p:nvPr/>
        </p:nvSpPr>
        <p:spPr bwMode="auto">
          <a:xfrm>
            <a:off x="1115047" y="2581696"/>
            <a:ext cx="4587321" cy="800219"/>
          </a:xfrm>
          <a:prstGeom prst="rect">
            <a:avLst/>
          </a:prstGeom>
          <a:noFill/>
        </p:spPr>
        <p:txBody>
          <a:bodyPr wrap="square" rtlCol="0">
            <a:spAutoFit/>
          </a:bodyPr>
          <a:lstStyle/>
          <a:p>
            <a:pPr eaLnBrk="0" fontAlgn="base" hangingPunct="0">
              <a:spcBef>
                <a:spcPct val="0"/>
              </a:spcBef>
              <a:spcAft>
                <a:spcPct val="0"/>
              </a:spcAft>
            </a:pPr>
            <a:r>
              <a:rPr lang="en-GB" b="1" err="1"/>
              <a:t>Sahri</a:t>
            </a:r>
            <a:r>
              <a:rPr lang="en-GB" b="1"/>
              <a:t> Yasmin Morbey</a:t>
            </a:r>
          </a:p>
          <a:p>
            <a:pPr lvl="0" eaLnBrk="0" fontAlgn="base" hangingPunct="0">
              <a:spcBef>
                <a:spcPct val="0"/>
              </a:spcBef>
              <a:spcAft>
                <a:spcPct val="0"/>
              </a:spcAft>
            </a:pPr>
            <a:r>
              <a:rPr lang="pt-PT" sz="1400"/>
              <a:t>b 24.09.1984 Sindelfingen </a:t>
            </a:r>
            <a:br>
              <a:rPr lang="pt-PT" sz="1400"/>
            </a:br>
            <a:r>
              <a:rPr lang="pt-PT" sz="1400"/>
              <a:t>Psycholgist, Data Quality Engineer</a:t>
            </a:r>
            <a:endParaRPr lang="en-GB" altLang="de-DE" sz="1100">
              <a:ea typeface="Times New Roman" panose="02020603050405020304" pitchFamily="18" charset="0"/>
              <a:cs typeface="Arial" panose="020B0604020202020204" pitchFamily="34" charset="0"/>
            </a:endParaRPr>
          </a:p>
        </p:txBody>
      </p:sp>
      <p:cxnSp>
        <p:nvCxnSpPr>
          <p:cNvPr id="68" name="Gewinkelter Verbinder 67"/>
          <p:cNvCxnSpPr>
            <a:stCxn id="19" idx="2"/>
            <a:endCxn id="11" idx="1"/>
          </p:cNvCxnSpPr>
          <p:nvPr/>
        </p:nvCxnSpPr>
        <p:spPr>
          <a:xfrm rot="16200000" flipH="1">
            <a:off x="6135887" y="1905443"/>
            <a:ext cx="1090765" cy="3026552"/>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4623595" y="2019469"/>
            <a:ext cx="1045478" cy="523220"/>
          </a:xfrm>
          <a:prstGeom prst="rect">
            <a:avLst/>
          </a:prstGeom>
          <a:noFill/>
        </p:spPr>
        <p:txBody>
          <a:bodyPr wrap="none" rtlCol="0">
            <a:spAutoFit/>
          </a:bodyPr>
          <a:lstStyle/>
          <a:p>
            <a:pPr algn="ctr"/>
            <a:r>
              <a:rPr lang="de-DE" sz="1400"/>
              <a:t>Hattingen</a:t>
            </a:r>
            <a:br>
              <a:rPr lang="de-DE" sz="1400"/>
            </a:br>
            <a:r>
              <a:rPr lang="de-DE" sz="1400"/>
              <a:t> 02.05.2020</a:t>
            </a:r>
          </a:p>
        </p:txBody>
      </p:sp>
      <p:cxnSp>
        <p:nvCxnSpPr>
          <p:cNvPr id="28" name="Gewinkelter Verbinder 27"/>
          <p:cNvCxnSpPr>
            <a:cxnSpLocks/>
            <a:stCxn id="19" idx="2"/>
            <a:endCxn id="16" idx="1"/>
          </p:cNvCxnSpPr>
          <p:nvPr/>
        </p:nvCxnSpPr>
        <p:spPr>
          <a:xfrm rot="16200000" flipH="1">
            <a:off x="5774979" y="2266351"/>
            <a:ext cx="1812580" cy="3026552"/>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p:cNvCxnSpPr>
            <a:stCxn id="46" idx="1"/>
            <a:endCxn id="33" idx="3"/>
          </p:cNvCxnSpPr>
          <p:nvPr/>
        </p:nvCxnSpPr>
        <p:spPr>
          <a:xfrm flipH="1">
            <a:off x="3321794" y="2792590"/>
            <a:ext cx="159415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hteck 30"/>
          <p:cNvSpPr/>
          <p:nvPr/>
        </p:nvSpPr>
        <p:spPr>
          <a:xfrm>
            <a:off x="6233896" y="2745379"/>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p:cNvSpPr/>
          <p:nvPr/>
        </p:nvSpPr>
        <p:spPr>
          <a:xfrm>
            <a:off x="3227372" y="2745379"/>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5" name="Gruppieren 34"/>
          <p:cNvGrpSpPr/>
          <p:nvPr/>
        </p:nvGrpSpPr>
        <p:grpSpPr>
          <a:xfrm>
            <a:off x="4915953" y="2619740"/>
            <a:ext cx="499874" cy="345701"/>
            <a:chOff x="6552841" y="767991"/>
            <a:chExt cx="499874" cy="345701"/>
          </a:xfrm>
        </p:grpSpPr>
        <p:pic>
          <p:nvPicPr>
            <p:cNvPr id="39" name="Grafik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3175">
              <a:noFill/>
            </a:ln>
          </p:spPr>
        </p:pic>
        <p:sp>
          <p:nvSpPr>
            <p:cNvPr id="44" name="Rechteck 43"/>
            <p:cNvSpPr/>
            <p:nvPr/>
          </p:nvSpPr>
          <p:spPr>
            <a:xfrm>
              <a:off x="6757248" y="101927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p:cNvSpPr/>
            <p:nvPr/>
          </p:nvSpPr>
          <p:spPr>
            <a:xfrm>
              <a:off x="6958293"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p:cNvSpPr/>
            <p:nvPr/>
          </p:nvSpPr>
          <p:spPr>
            <a:xfrm>
              <a:off x="6552841"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p:cNvSpPr/>
            <p:nvPr/>
          </p:nvSpPr>
          <p:spPr>
            <a:xfrm>
              <a:off x="6757248" y="767991"/>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48" name="Gerader Verbinder 47"/>
          <p:cNvCxnSpPr>
            <a:stCxn id="31" idx="1"/>
            <a:endCxn id="45" idx="3"/>
          </p:cNvCxnSpPr>
          <p:nvPr/>
        </p:nvCxnSpPr>
        <p:spPr>
          <a:xfrm flipH="1">
            <a:off x="5415827" y="2792590"/>
            <a:ext cx="81806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36501" t="5963" r="40618" b="50196"/>
          <a:stretch/>
        </p:blipFill>
        <p:spPr>
          <a:xfrm>
            <a:off x="3976976" y="1652069"/>
            <a:ext cx="751490" cy="959829"/>
          </a:xfrm>
          <a:prstGeom prst="rect">
            <a:avLst/>
          </a:prstGeom>
        </p:spPr>
      </p:pic>
      <p:pic>
        <p:nvPicPr>
          <p:cNvPr id="49" name="Grafik 48"/>
          <p:cNvPicPr>
            <a:picLocks noChangeAspect="1"/>
          </p:cNvPicPr>
          <p:nvPr/>
        </p:nvPicPr>
        <p:blipFill rotWithShape="1">
          <a:blip r:embed="rId3" cstate="print">
            <a:extLst>
              <a:ext uri="{28A0092B-C50C-407E-A947-70E740481C1C}">
                <a14:useLocalDpi xmlns:a14="http://schemas.microsoft.com/office/drawing/2010/main" val="0"/>
              </a:ext>
            </a:extLst>
          </a:blip>
          <a:srcRect l="58434" t="9989" r="19325" b="45845"/>
          <a:stretch/>
        </p:blipFill>
        <p:spPr>
          <a:xfrm>
            <a:off x="5669073" y="1615830"/>
            <a:ext cx="730469" cy="966952"/>
          </a:xfrm>
          <a:prstGeom prst="rect">
            <a:avLst/>
          </a:prstGeom>
        </p:spPr>
      </p:pic>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3316" y="3152237"/>
            <a:ext cx="785079" cy="1395696"/>
          </a:xfrm>
          <a:prstGeom prst="rect">
            <a:avLst/>
          </a:prstGeom>
        </p:spPr>
      </p:pic>
      <p:pic>
        <p:nvPicPr>
          <p:cNvPr id="25" name="Picture 2" descr="https://th.bing.com/th?q=Link+Zeichen&amp;w=138&amp;h=138&amp;c=7&amp;o=5&amp;dpr=1.5&amp;pid=1.7&amp;mkt=de-DE&amp;cc=DE&amp;setlang=de&amp;adlt=moderate">
            <a:hlinkClick r:id="rId5" action="ppaction://hlinksldjump"/>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3571441" y="2342575"/>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th.bing.com/th?q=Link+Zeichen&amp;w=138&amp;h=138&amp;c=7&amp;o=5&amp;dpr=1.5&amp;pid=1.7&amp;mkt=de-DE&amp;cc=DE&amp;setlang=de&amp;adlt=moderate">
            <a:hlinkClick r:id="rId7" action="ppaction://hlinksldjump"/>
          </p:cNvPr>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75018" y="2287918"/>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40149" y="256333"/>
            <a:ext cx="4742503" cy="1905801"/>
          </a:xfrm>
          <a:prstGeom prst="rect">
            <a:avLst/>
          </a:prstGeom>
        </p:spPr>
      </p:pic>
      <p:pic>
        <p:nvPicPr>
          <p:cNvPr id="3" name="Grafik 2"/>
          <p:cNvPicPr>
            <a:picLocks noChangeAspect="1"/>
          </p:cNvPicPr>
          <p:nvPr/>
        </p:nvPicPr>
        <p:blipFill rotWithShape="1">
          <a:blip r:embed="rId9" cstate="print">
            <a:extLst>
              <a:ext uri="{28A0092B-C50C-407E-A947-70E740481C1C}">
                <a14:useLocalDpi xmlns:a14="http://schemas.microsoft.com/office/drawing/2010/main" val="0"/>
              </a:ext>
            </a:extLst>
          </a:blip>
          <a:srcRect t="31411" b="23893"/>
          <a:stretch/>
        </p:blipFill>
        <p:spPr>
          <a:xfrm>
            <a:off x="7550293" y="5136673"/>
            <a:ext cx="4724678" cy="1583814"/>
          </a:xfrm>
          <a:prstGeom prst="rect">
            <a:avLst/>
          </a:prstGeom>
        </p:spPr>
      </p:pic>
      <p:pic>
        <p:nvPicPr>
          <p:cNvPr id="4" name="Grafik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flipH="1">
            <a:off x="1204648" y="4250644"/>
            <a:ext cx="2826112" cy="1884075"/>
          </a:xfrm>
          <a:prstGeom prst="rect">
            <a:avLst/>
          </a:prstGeom>
        </p:spPr>
      </p:pic>
      <p:sp>
        <p:nvSpPr>
          <p:cNvPr id="6" name="Foliennummernplatzhalter 5"/>
          <p:cNvSpPr>
            <a:spLocks noGrp="1"/>
          </p:cNvSpPr>
          <p:nvPr>
            <p:ph type="sldNum" sz="quarter" idx="12"/>
          </p:nvPr>
        </p:nvSpPr>
        <p:spPr/>
        <p:txBody>
          <a:bodyPr/>
          <a:lstStyle/>
          <a:p>
            <a:fld id="{67EAFDB1-F3D4-4863-BCEA-E13DF22AE5EF}" type="slidenum">
              <a:rPr lang="de-DE" smtClean="0"/>
              <a:t>36</a:t>
            </a:fld>
            <a:endParaRPr lang="de-DE"/>
          </a:p>
        </p:txBody>
      </p:sp>
    </p:spTree>
    <p:extLst>
      <p:ext uri="{BB962C8B-B14F-4D97-AF65-F5344CB8AC3E}">
        <p14:creationId xmlns:p14="http://schemas.microsoft.com/office/powerpoint/2010/main" val="4288518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feld 53"/>
          <p:cNvSpPr txBox="1"/>
          <p:nvPr/>
        </p:nvSpPr>
        <p:spPr>
          <a:xfrm>
            <a:off x="6188577" y="3666125"/>
            <a:ext cx="4437995" cy="800219"/>
          </a:xfrm>
          <a:prstGeom prst="rect">
            <a:avLst/>
          </a:prstGeom>
          <a:noFill/>
        </p:spPr>
        <p:txBody>
          <a:bodyPr wrap="square" rtlCol="0">
            <a:spAutoFit/>
          </a:bodyPr>
          <a:lstStyle/>
          <a:p>
            <a:r>
              <a:rPr lang="en-GB" b="1"/>
              <a:t>Andreas</a:t>
            </a:r>
            <a:r>
              <a:rPr lang="en-GB"/>
              <a:t> </a:t>
            </a:r>
            <a:r>
              <a:rPr lang="en-GB" b="1"/>
              <a:t>Morbey</a:t>
            </a:r>
            <a:r>
              <a:rPr lang="en-GB" sz="1400" b="1"/>
              <a:t> </a:t>
            </a:r>
            <a:r>
              <a:rPr lang="en-GB" sz="1400"/>
              <a:t>(born Hermann) </a:t>
            </a:r>
            <a:br>
              <a:rPr lang="en-GB" sz="1400"/>
            </a:br>
            <a:r>
              <a:rPr lang="en-GB" sz="1400"/>
              <a:t>b 12.03.1985 Bochum </a:t>
            </a:r>
            <a:r>
              <a:rPr lang="en-GB" sz="1400" err="1"/>
              <a:t>Wattenscheid</a:t>
            </a:r>
            <a:r>
              <a:rPr lang="en-GB" sz="1400"/>
              <a:t>, Gelsenkirchen</a:t>
            </a:r>
            <a:br>
              <a:rPr lang="en-GB" sz="1400"/>
            </a:br>
            <a:r>
              <a:rPr lang="en-GB" sz="1400"/>
              <a:t>High school teacher for sports and physics</a:t>
            </a:r>
            <a:endParaRPr lang="de-DE" sz="1400"/>
          </a:p>
        </p:txBody>
      </p:sp>
      <p:sp>
        <p:nvSpPr>
          <p:cNvPr id="8" name="Textfeld 7"/>
          <p:cNvSpPr txBox="1"/>
          <p:nvPr/>
        </p:nvSpPr>
        <p:spPr>
          <a:xfrm>
            <a:off x="5621821" y="677404"/>
            <a:ext cx="4544314" cy="800219"/>
          </a:xfrm>
          <a:prstGeom prst="rect">
            <a:avLst/>
          </a:prstGeom>
          <a:noFill/>
        </p:spPr>
        <p:txBody>
          <a:bodyPr wrap="square" rtlCol="0">
            <a:spAutoFit/>
          </a:bodyPr>
          <a:lstStyle/>
          <a:p>
            <a:r>
              <a:rPr lang="en-GB" b="1" err="1"/>
              <a:t>Günther</a:t>
            </a:r>
            <a:r>
              <a:rPr lang="en-GB" b="1"/>
              <a:t> Hermann</a:t>
            </a:r>
            <a:r>
              <a:rPr lang="en-GB" sz="1000" b="1"/>
              <a:t> </a:t>
            </a:r>
            <a:r>
              <a:rPr lang="en-GB" sz="1000"/>
              <a:t>(79)</a:t>
            </a:r>
            <a:endParaRPr lang="en-GB" sz="1000" b="1"/>
          </a:p>
          <a:p>
            <a:r>
              <a:rPr lang="en-GB" sz="1400"/>
              <a:t>b 27.11.1944 d 23.12.2023 Bochum </a:t>
            </a:r>
            <a:r>
              <a:rPr lang="en-GB" sz="1400" err="1"/>
              <a:t>Wattenscheid</a:t>
            </a:r>
            <a:r>
              <a:rPr lang="en-GB" sz="1400"/>
              <a:t>, Gelsenkirchen High school teacher for sports and math</a:t>
            </a:r>
            <a:endParaRPr lang="de-DE" sz="1400"/>
          </a:p>
        </p:txBody>
      </p:sp>
      <p:sp>
        <p:nvSpPr>
          <p:cNvPr id="32" name="Rectangle 4"/>
          <p:cNvSpPr>
            <a:spLocks noChangeArrowheads="1"/>
          </p:cNvSpPr>
          <p:nvPr/>
        </p:nvSpPr>
        <p:spPr bwMode="auto">
          <a:xfrm>
            <a:off x="1275084" y="681076"/>
            <a:ext cx="2905772" cy="800219"/>
          </a:xfrm>
          <a:prstGeom prst="rect">
            <a:avLst/>
          </a:prstGeom>
          <a:noFill/>
        </p:spPr>
        <p:txBody>
          <a:bodyPr wrap="square" rtlCol="0">
            <a:spAutoFit/>
          </a:bodyPr>
          <a:lstStyle/>
          <a:p>
            <a:pPr eaLnBrk="0" fontAlgn="base" hangingPunct="0">
              <a:spcBef>
                <a:spcPct val="0"/>
              </a:spcBef>
              <a:spcAft>
                <a:spcPct val="0"/>
              </a:spcAft>
            </a:pPr>
            <a:r>
              <a:rPr lang="en-GB" b="1"/>
              <a:t>Monika </a:t>
            </a:r>
            <a:r>
              <a:rPr lang="en-GB"/>
              <a:t>Karin </a:t>
            </a:r>
            <a:r>
              <a:rPr lang="en-GB" err="1"/>
              <a:t>Hölzner</a:t>
            </a:r>
            <a:endParaRPr lang="en-GB"/>
          </a:p>
          <a:p>
            <a:pPr lvl="0" eaLnBrk="0" fontAlgn="base" hangingPunct="0">
              <a:spcBef>
                <a:spcPct val="0"/>
              </a:spcBef>
              <a:spcAft>
                <a:spcPct val="0"/>
              </a:spcAft>
            </a:pPr>
            <a:r>
              <a:rPr lang="pt-PT" sz="1400"/>
              <a:t>b 31.08.1957 Wanne-Eickel – Herne</a:t>
            </a:r>
            <a:br>
              <a:rPr lang="pt-PT" sz="1400"/>
            </a:br>
            <a:r>
              <a:rPr lang="pt-PT" sz="1400"/>
              <a:t>Court clerk, Sports instructor</a:t>
            </a:r>
            <a:endParaRPr lang="en-GB" altLang="de-DE" sz="1100">
              <a:ea typeface="Times New Roman" panose="02020603050405020304" pitchFamily="18" charset="0"/>
              <a:cs typeface="Arial" panose="020B0604020202020204" pitchFamily="34" charset="0"/>
            </a:endParaRPr>
          </a:p>
        </p:txBody>
      </p:sp>
      <p:cxnSp>
        <p:nvCxnSpPr>
          <p:cNvPr id="68" name="Gewinkelter Verbinder 67"/>
          <p:cNvCxnSpPr>
            <a:stCxn id="44" idx="2"/>
            <a:endCxn id="50" idx="1"/>
          </p:cNvCxnSpPr>
          <p:nvPr/>
        </p:nvCxnSpPr>
        <p:spPr>
          <a:xfrm rot="16200000" flipH="1">
            <a:off x="4889338" y="835081"/>
            <a:ext cx="1069648" cy="1528829"/>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4122333" y="294590"/>
            <a:ext cx="1072088" cy="461665"/>
          </a:xfrm>
          <a:prstGeom prst="rect">
            <a:avLst/>
          </a:prstGeom>
          <a:noFill/>
        </p:spPr>
        <p:txBody>
          <a:bodyPr wrap="none" rtlCol="0">
            <a:spAutoFit/>
          </a:bodyPr>
          <a:lstStyle/>
          <a:p>
            <a:pPr algn="ctr"/>
            <a:r>
              <a:rPr lang="de-DE" sz="1200"/>
              <a:t>Gelsenkirchen</a:t>
            </a:r>
            <a:br>
              <a:rPr lang="de-DE" sz="1200"/>
            </a:br>
            <a:r>
              <a:rPr lang="de-DE" sz="1200"/>
              <a:t>01.02.1979</a:t>
            </a:r>
          </a:p>
        </p:txBody>
      </p:sp>
      <p:cxnSp>
        <p:nvCxnSpPr>
          <p:cNvPr id="30" name="Gerader Verbinder 29"/>
          <p:cNvCxnSpPr/>
          <p:nvPr/>
        </p:nvCxnSpPr>
        <p:spPr>
          <a:xfrm flipH="1">
            <a:off x="3568700" y="891821"/>
            <a:ext cx="782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hteck 30"/>
          <p:cNvSpPr/>
          <p:nvPr/>
        </p:nvSpPr>
        <p:spPr>
          <a:xfrm>
            <a:off x="5763996" y="287939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p:cNvSpPr/>
          <p:nvPr/>
        </p:nvSpPr>
        <p:spPr>
          <a:xfrm>
            <a:off x="3227372" y="287939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5" name="Gruppieren 34"/>
          <p:cNvGrpSpPr/>
          <p:nvPr/>
        </p:nvGrpSpPr>
        <p:grpSpPr>
          <a:xfrm>
            <a:off x="4408130" y="718971"/>
            <a:ext cx="499874" cy="345701"/>
            <a:chOff x="6552841" y="767991"/>
            <a:chExt cx="499874" cy="345701"/>
          </a:xfrm>
        </p:grpSpPr>
        <p:pic>
          <p:nvPicPr>
            <p:cNvPr id="39" name="Grafik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3175">
              <a:noFill/>
            </a:ln>
          </p:spPr>
        </p:pic>
        <p:sp>
          <p:nvSpPr>
            <p:cNvPr id="44" name="Rechteck 43"/>
            <p:cNvSpPr/>
            <p:nvPr/>
          </p:nvSpPr>
          <p:spPr>
            <a:xfrm>
              <a:off x="6757248" y="101927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p:cNvSpPr/>
            <p:nvPr/>
          </p:nvSpPr>
          <p:spPr>
            <a:xfrm>
              <a:off x="6958293"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p:cNvSpPr/>
            <p:nvPr/>
          </p:nvSpPr>
          <p:spPr>
            <a:xfrm>
              <a:off x="6552841"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p:cNvSpPr/>
            <p:nvPr/>
          </p:nvSpPr>
          <p:spPr>
            <a:xfrm>
              <a:off x="6757248" y="767991"/>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9" name="Gruppieren 28"/>
          <p:cNvGrpSpPr/>
          <p:nvPr/>
        </p:nvGrpSpPr>
        <p:grpSpPr>
          <a:xfrm>
            <a:off x="4542782" y="5525210"/>
            <a:ext cx="499874" cy="345701"/>
            <a:chOff x="6552841" y="767991"/>
            <a:chExt cx="499874" cy="345701"/>
          </a:xfrm>
        </p:grpSpPr>
        <p:pic>
          <p:nvPicPr>
            <p:cNvPr id="34" name="Grafik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3175">
              <a:noFill/>
            </a:ln>
          </p:spPr>
        </p:pic>
        <p:sp>
          <p:nvSpPr>
            <p:cNvPr id="36" name="Rechteck 35"/>
            <p:cNvSpPr/>
            <p:nvPr/>
          </p:nvSpPr>
          <p:spPr>
            <a:xfrm>
              <a:off x="6757248" y="101927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p:cNvSpPr/>
            <p:nvPr/>
          </p:nvSpPr>
          <p:spPr>
            <a:xfrm>
              <a:off x="6958293"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p:cNvSpPr/>
            <p:nvPr/>
          </p:nvSpPr>
          <p:spPr>
            <a:xfrm>
              <a:off x="6552841"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p:cNvSpPr/>
            <p:nvPr/>
          </p:nvSpPr>
          <p:spPr>
            <a:xfrm>
              <a:off x="6757248" y="767991"/>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1" name="Textfeld 40"/>
          <p:cNvSpPr txBox="1"/>
          <p:nvPr/>
        </p:nvSpPr>
        <p:spPr>
          <a:xfrm>
            <a:off x="4213773" y="5232326"/>
            <a:ext cx="1005403" cy="307777"/>
          </a:xfrm>
          <a:prstGeom prst="rect">
            <a:avLst/>
          </a:prstGeom>
          <a:noFill/>
        </p:spPr>
        <p:txBody>
          <a:bodyPr wrap="none" rtlCol="0">
            <a:spAutoFit/>
          </a:bodyPr>
          <a:lstStyle/>
          <a:p>
            <a:pPr algn="ctr"/>
            <a:r>
              <a:rPr lang="de-DE" sz="1400"/>
              <a:t>01.10.2003</a:t>
            </a:r>
          </a:p>
        </p:txBody>
      </p:sp>
      <p:sp>
        <p:nvSpPr>
          <p:cNvPr id="42" name="Textfeld 41"/>
          <p:cNvSpPr txBox="1"/>
          <p:nvPr/>
        </p:nvSpPr>
        <p:spPr>
          <a:xfrm>
            <a:off x="5626102" y="5483502"/>
            <a:ext cx="3172156" cy="800219"/>
          </a:xfrm>
          <a:prstGeom prst="rect">
            <a:avLst/>
          </a:prstGeom>
          <a:noFill/>
        </p:spPr>
        <p:txBody>
          <a:bodyPr wrap="square" rtlCol="0">
            <a:spAutoFit/>
          </a:bodyPr>
          <a:lstStyle/>
          <a:p>
            <a:r>
              <a:rPr lang="en-GB" b="1"/>
              <a:t>Hans-Jürgen </a:t>
            </a:r>
            <a:r>
              <a:rPr lang="en-GB" b="1" err="1"/>
              <a:t>Escherlor</a:t>
            </a:r>
            <a:endParaRPr lang="en-GB" b="1"/>
          </a:p>
          <a:p>
            <a:r>
              <a:rPr lang="en-GB" sz="1400"/>
              <a:t>b 07.10.1953 Waldheim, Gelsenkirchen</a:t>
            </a:r>
            <a:endParaRPr lang="de-DE" sz="1400"/>
          </a:p>
          <a:p>
            <a:r>
              <a:rPr lang="en-GB" sz="1400"/>
              <a:t>civil engineer</a:t>
            </a:r>
            <a:endParaRPr lang="de-DE" sz="1400"/>
          </a:p>
        </p:txBody>
      </p:sp>
      <p:cxnSp>
        <p:nvCxnSpPr>
          <p:cNvPr id="43" name="Gerader Verbinder 42"/>
          <p:cNvCxnSpPr>
            <a:endCxn id="37" idx="3"/>
          </p:cNvCxnSpPr>
          <p:nvPr/>
        </p:nvCxnSpPr>
        <p:spPr>
          <a:xfrm flipH="1">
            <a:off x="5042656" y="5696573"/>
            <a:ext cx="647105" cy="14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hteck 49"/>
          <p:cNvSpPr/>
          <p:nvPr/>
        </p:nvSpPr>
        <p:spPr>
          <a:xfrm>
            <a:off x="6188577" y="1734210"/>
            <a:ext cx="3980182" cy="800219"/>
          </a:xfrm>
          <a:prstGeom prst="rect">
            <a:avLst/>
          </a:prstGeom>
        </p:spPr>
        <p:txBody>
          <a:bodyPr wrap="square">
            <a:spAutoFit/>
          </a:bodyPr>
          <a:lstStyle/>
          <a:p>
            <a:pPr hangingPunct="0"/>
            <a:r>
              <a:rPr lang="en-GB" b="1"/>
              <a:t>Oliver </a:t>
            </a:r>
            <a:r>
              <a:rPr lang="en-GB"/>
              <a:t>Hermann</a:t>
            </a:r>
          </a:p>
          <a:p>
            <a:pPr hangingPunct="0"/>
            <a:r>
              <a:rPr lang="en-GB" sz="1400"/>
              <a:t>b 21.10.1981 Bochum </a:t>
            </a:r>
            <a:r>
              <a:rPr lang="en-GB" sz="1400" err="1"/>
              <a:t>Wattenscheid</a:t>
            </a:r>
            <a:r>
              <a:rPr lang="en-GB" sz="1400"/>
              <a:t>, Gelsenkirchen</a:t>
            </a:r>
            <a:br>
              <a:rPr lang="en-GB" sz="1400"/>
            </a:br>
            <a:r>
              <a:rPr lang="en-GB" sz="1400"/>
              <a:t>Polisher</a:t>
            </a:r>
            <a:endParaRPr lang="de-DE" sz="1400"/>
          </a:p>
        </p:txBody>
      </p:sp>
      <p:sp>
        <p:nvSpPr>
          <p:cNvPr id="51" name="Rechteck 50"/>
          <p:cNvSpPr/>
          <p:nvPr/>
        </p:nvSpPr>
        <p:spPr>
          <a:xfrm>
            <a:off x="6188577" y="2551729"/>
            <a:ext cx="4550496" cy="1015663"/>
          </a:xfrm>
          <a:prstGeom prst="rect">
            <a:avLst/>
          </a:prstGeom>
        </p:spPr>
        <p:txBody>
          <a:bodyPr wrap="square">
            <a:spAutoFit/>
          </a:bodyPr>
          <a:lstStyle/>
          <a:p>
            <a:pPr hangingPunct="0"/>
            <a:r>
              <a:rPr lang="en-GB" b="1"/>
              <a:t>Alexander </a:t>
            </a:r>
            <a:r>
              <a:rPr lang="en-GB" b="1" err="1"/>
              <a:t>Rennenberg</a:t>
            </a:r>
            <a:r>
              <a:rPr lang="en-GB" b="1"/>
              <a:t> </a:t>
            </a:r>
            <a:br>
              <a:rPr lang="en-GB" b="1"/>
            </a:br>
            <a:r>
              <a:rPr lang="en-GB" sz="1400"/>
              <a:t>(born Hermann) </a:t>
            </a:r>
            <a:br>
              <a:rPr lang="en-GB" sz="1400"/>
            </a:br>
            <a:r>
              <a:rPr lang="en-GB" sz="1400"/>
              <a:t>b 11.02.1983 Bochum </a:t>
            </a:r>
            <a:r>
              <a:rPr lang="en-GB" sz="1400" err="1"/>
              <a:t>Wattenscheid</a:t>
            </a:r>
            <a:r>
              <a:rPr lang="en-GB" sz="1400"/>
              <a:t>, Gelsenkirchen</a:t>
            </a:r>
            <a:br>
              <a:rPr lang="en-GB" sz="1400"/>
            </a:br>
            <a:r>
              <a:rPr lang="en-GB" sz="1400"/>
              <a:t>Psychologist</a:t>
            </a:r>
            <a:endParaRPr lang="de-DE" sz="1400"/>
          </a:p>
        </p:txBody>
      </p:sp>
      <p:sp>
        <p:nvSpPr>
          <p:cNvPr id="52" name="Rechteck 51"/>
          <p:cNvSpPr/>
          <p:nvPr/>
        </p:nvSpPr>
        <p:spPr>
          <a:xfrm>
            <a:off x="9120351" y="2567357"/>
            <a:ext cx="3202973" cy="584775"/>
          </a:xfrm>
          <a:prstGeom prst="rect">
            <a:avLst/>
          </a:prstGeom>
        </p:spPr>
        <p:txBody>
          <a:bodyPr wrap="square">
            <a:spAutoFit/>
          </a:bodyPr>
          <a:lstStyle/>
          <a:p>
            <a:pPr hangingPunct="0"/>
            <a:r>
              <a:rPr lang="en-GB" b="1"/>
              <a:t>Patrick </a:t>
            </a:r>
            <a:r>
              <a:rPr lang="en-GB" b="1" err="1"/>
              <a:t>Rennenberg</a:t>
            </a:r>
            <a:endParaRPr lang="en-GB"/>
          </a:p>
          <a:p>
            <a:pPr hangingPunct="0"/>
            <a:endParaRPr lang="de-DE" sz="1400"/>
          </a:p>
        </p:txBody>
      </p:sp>
      <p:grpSp>
        <p:nvGrpSpPr>
          <p:cNvPr id="55" name="Gruppieren 54"/>
          <p:cNvGrpSpPr/>
          <p:nvPr/>
        </p:nvGrpSpPr>
        <p:grpSpPr>
          <a:xfrm>
            <a:off x="8596496" y="2584391"/>
            <a:ext cx="499874" cy="345701"/>
            <a:chOff x="6552841" y="767991"/>
            <a:chExt cx="499874" cy="345701"/>
          </a:xfrm>
        </p:grpSpPr>
        <p:pic>
          <p:nvPicPr>
            <p:cNvPr id="56" name="Grafik 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9154" y="810525"/>
              <a:ext cx="427248" cy="267030"/>
            </a:xfrm>
            <a:prstGeom prst="rect">
              <a:avLst/>
            </a:prstGeom>
            <a:ln w="3175">
              <a:noFill/>
            </a:ln>
          </p:spPr>
        </p:pic>
        <p:sp>
          <p:nvSpPr>
            <p:cNvPr id="57" name="Rechteck 56"/>
            <p:cNvSpPr/>
            <p:nvPr/>
          </p:nvSpPr>
          <p:spPr>
            <a:xfrm>
              <a:off x="6757248" y="101927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p:cNvSpPr/>
            <p:nvPr/>
          </p:nvSpPr>
          <p:spPr>
            <a:xfrm>
              <a:off x="6958293"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Rechteck 58"/>
            <p:cNvSpPr/>
            <p:nvPr/>
          </p:nvSpPr>
          <p:spPr>
            <a:xfrm>
              <a:off x="6552841" y="893630"/>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p:cNvSpPr/>
            <p:nvPr/>
          </p:nvSpPr>
          <p:spPr>
            <a:xfrm>
              <a:off x="6757248" y="767991"/>
              <a:ext cx="94422" cy="9442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1" name="Textfeld 60"/>
          <p:cNvSpPr txBox="1"/>
          <p:nvPr/>
        </p:nvSpPr>
        <p:spPr>
          <a:xfrm>
            <a:off x="8401440" y="2360891"/>
            <a:ext cx="889987" cy="276999"/>
          </a:xfrm>
          <a:prstGeom prst="rect">
            <a:avLst/>
          </a:prstGeom>
          <a:noFill/>
        </p:spPr>
        <p:txBody>
          <a:bodyPr wrap="none" rtlCol="0">
            <a:spAutoFit/>
          </a:bodyPr>
          <a:lstStyle/>
          <a:p>
            <a:pPr algn="ctr"/>
            <a:r>
              <a:rPr lang="de-DE" sz="1200"/>
              <a:t>25.10.2014</a:t>
            </a:r>
          </a:p>
        </p:txBody>
      </p:sp>
      <p:sp>
        <p:nvSpPr>
          <p:cNvPr id="62" name="Rechteck 61"/>
          <p:cNvSpPr/>
          <p:nvPr/>
        </p:nvSpPr>
        <p:spPr>
          <a:xfrm>
            <a:off x="6188577" y="4565077"/>
            <a:ext cx="4831520" cy="800219"/>
          </a:xfrm>
          <a:prstGeom prst="rect">
            <a:avLst/>
          </a:prstGeom>
        </p:spPr>
        <p:txBody>
          <a:bodyPr wrap="square">
            <a:spAutoFit/>
          </a:bodyPr>
          <a:lstStyle/>
          <a:p>
            <a:pPr hangingPunct="0"/>
            <a:r>
              <a:rPr lang="en-GB" b="1"/>
              <a:t>Thomas </a:t>
            </a:r>
            <a:r>
              <a:rPr lang="en-GB"/>
              <a:t>Hermann</a:t>
            </a:r>
          </a:p>
          <a:p>
            <a:pPr hangingPunct="0"/>
            <a:r>
              <a:rPr lang="en-GB" sz="1400"/>
              <a:t>b 30.12.1986 Bochum </a:t>
            </a:r>
            <a:r>
              <a:rPr lang="en-GB" sz="1400" err="1"/>
              <a:t>Wattenscheid</a:t>
            </a:r>
            <a:r>
              <a:rPr lang="en-GB" sz="1400"/>
              <a:t> , Gelsenkirchen</a:t>
            </a:r>
            <a:br>
              <a:rPr lang="en-GB" sz="1400"/>
            </a:br>
            <a:r>
              <a:rPr lang="en-GB" sz="1400"/>
              <a:t>Material tester</a:t>
            </a:r>
            <a:endParaRPr lang="de-DE" sz="1400"/>
          </a:p>
        </p:txBody>
      </p:sp>
      <p:cxnSp>
        <p:nvCxnSpPr>
          <p:cNvPr id="63" name="Gerader Verbinder 62"/>
          <p:cNvCxnSpPr/>
          <p:nvPr/>
        </p:nvCxnSpPr>
        <p:spPr>
          <a:xfrm flipH="1">
            <a:off x="4931765" y="891821"/>
            <a:ext cx="69433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winkelter Verbinder 63"/>
          <p:cNvCxnSpPr>
            <a:stCxn id="44" idx="2"/>
            <a:endCxn id="51" idx="1"/>
          </p:cNvCxnSpPr>
          <p:nvPr/>
        </p:nvCxnSpPr>
        <p:spPr>
          <a:xfrm rot="16200000" flipH="1">
            <a:off x="4426718" y="1297701"/>
            <a:ext cx="1994889" cy="1528829"/>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winkelter Verbinder 64"/>
          <p:cNvCxnSpPr>
            <a:stCxn id="44" idx="2"/>
            <a:endCxn id="54" idx="1"/>
          </p:cNvCxnSpPr>
          <p:nvPr/>
        </p:nvCxnSpPr>
        <p:spPr>
          <a:xfrm rot="16200000" flipH="1">
            <a:off x="3923381" y="1801038"/>
            <a:ext cx="3001563" cy="1528829"/>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winkelter Verbinder 65"/>
          <p:cNvCxnSpPr>
            <a:stCxn id="44" idx="2"/>
            <a:endCxn id="62" idx="1"/>
          </p:cNvCxnSpPr>
          <p:nvPr/>
        </p:nvCxnSpPr>
        <p:spPr>
          <a:xfrm rot="16200000" flipH="1">
            <a:off x="3473905" y="2250514"/>
            <a:ext cx="3900515" cy="1528829"/>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winkelter Verbinder 68"/>
          <p:cNvCxnSpPr>
            <a:stCxn id="32" idx="2"/>
            <a:endCxn id="38" idx="1"/>
          </p:cNvCxnSpPr>
          <p:nvPr/>
        </p:nvCxnSpPr>
        <p:spPr>
          <a:xfrm rot="16200000" flipH="1">
            <a:off x="1526994" y="2682271"/>
            <a:ext cx="4216765" cy="1814812"/>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2" name="Grafik 71">
            <a:hlinkClick r:id="rId3"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b="11188"/>
          <a:stretch/>
        </p:blipFill>
        <p:spPr>
          <a:xfrm>
            <a:off x="9760506" y="524007"/>
            <a:ext cx="803556" cy="1114356"/>
          </a:xfrm>
          <a:prstGeom prst="rect">
            <a:avLst/>
          </a:prstGeom>
        </p:spPr>
      </p:pic>
      <p:pic>
        <p:nvPicPr>
          <p:cNvPr id="73" name="Grafik 72">
            <a:hlinkClick r:id="rId3"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3987" y="1516183"/>
            <a:ext cx="705529" cy="1122611"/>
          </a:xfrm>
          <a:prstGeom prst="rect">
            <a:avLst/>
          </a:prstGeom>
        </p:spPr>
      </p:pic>
      <p:pic>
        <p:nvPicPr>
          <p:cNvPr id="74" name="Grafik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7774" y="5316807"/>
            <a:ext cx="827763" cy="1108207"/>
          </a:xfrm>
          <a:prstGeom prst="rect">
            <a:avLst/>
          </a:prstGeom>
        </p:spPr>
      </p:pic>
      <p:pic>
        <p:nvPicPr>
          <p:cNvPr id="75" name="Grafik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0787" y="4273317"/>
            <a:ext cx="653226" cy="965566"/>
          </a:xfrm>
          <a:prstGeom prst="rect">
            <a:avLst/>
          </a:prstGeom>
        </p:spPr>
      </p:pic>
      <p:pic>
        <p:nvPicPr>
          <p:cNvPr id="76" name="Grafik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1691" y="1536568"/>
            <a:ext cx="735042" cy="980057"/>
          </a:xfrm>
          <a:prstGeom prst="rect">
            <a:avLst/>
          </a:prstGeom>
        </p:spPr>
      </p:pic>
      <p:pic>
        <p:nvPicPr>
          <p:cNvPr id="77" name="Grafik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8167" y="2457769"/>
            <a:ext cx="731236" cy="1016246"/>
          </a:xfrm>
          <a:prstGeom prst="rect">
            <a:avLst/>
          </a:prstGeom>
        </p:spPr>
      </p:pic>
      <p:pic>
        <p:nvPicPr>
          <p:cNvPr id="78" name="Grafik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88438" y="2519673"/>
            <a:ext cx="631702" cy="1043683"/>
          </a:xfrm>
          <a:prstGeom prst="rect">
            <a:avLst/>
          </a:prstGeom>
        </p:spPr>
      </p:pic>
      <p:pic>
        <p:nvPicPr>
          <p:cNvPr id="80" name="Grafik 7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81566" y="3415159"/>
            <a:ext cx="757646" cy="917013"/>
          </a:xfrm>
          <a:prstGeom prst="rect">
            <a:avLst/>
          </a:prstGeom>
        </p:spPr>
      </p:pic>
      <p:pic>
        <p:nvPicPr>
          <p:cNvPr id="2" name="Grafik 1"/>
          <p:cNvPicPr>
            <a:picLocks noChangeAspect="1"/>
          </p:cNvPicPr>
          <p:nvPr/>
        </p:nvPicPr>
        <p:blipFill rotWithShape="1">
          <a:blip r:embed="rId12" cstate="print">
            <a:extLst>
              <a:ext uri="{28A0092B-C50C-407E-A947-70E740481C1C}">
                <a14:useLocalDpi xmlns:a14="http://schemas.microsoft.com/office/drawing/2010/main" val="0"/>
              </a:ext>
            </a:extLst>
          </a:blip>
          <a:srcRect l="29515" t="9656" r="17765" b="6207"/>
          <a:stretch/>
        </p:blipFill>
        <p:spPr>
          <a:xfrm>
            <a:off x="1538739" y="3072514"/>
            <a:ext cx="2225669" cy="2368008"/>
          </a:xfrm>
          <a:prstGeom prst="rect">
            <a:avLst/>
          </a:prstGeom>
        </p:spPr>
      </p:pic>
      <p:pic>
        <p:nvPicPr>
          <p:cNvPr id="53" name="Picture 2" descr="https://th.bing.com/th?q=Link+Zeichen&amp;w=138&amp;h=138&amp;c=7&amp;o=5&amp;dpr=1.5&amp;pid=1.7&amp;mkt=de-DE&amp;cc=DE&amp;setlang=de&amp;adlt=moderate">
            <a:hlinkClick r:id="rId13" action="ppaction://hlinksldjump"/>
          </p:cNvPr>
          <p:cNvPicPr>
            <a:picLocks noChangeAspect="1" noChangeArrowheads="1"/>
          </p:cNvPicPr>
          <p:nvPr/>
        </p:nvPicPr>
        <p:blipFill>
          <a:blip r:embed="rId1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9412409" y="3699857"/>
            <a:ext cx="269323" cy="26932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https://th.bing.com/th?q=Link+Zeichen&amp;w=138&amp;h=138&amp;c=7&amp;o=5&amp;dpr=1.5&amp;pid=1.7&amp;mkt=de-DE&amp;cc=DE&amp;setlang=de&amp;adlt=moderate">
            <a:hlinkClick r:id="rId15" action="ppaction://hlinksldjump"/>
          </p:cNvPr>
          <p:cNvPicPr>
            <a:picLocks noChangeAspect="1" noChangeArrowheads="1"/>
          </p:cNvPicPr>
          <p:nvPr/>
        </p:nvPicPr>
        <p:blipFill>
          <a:blip r:embed="rId1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2000" y="709948"/>
            <a:ext cx="269323" cy="269323"/>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2"/>
          </p:nvPr>
        </p:nvSpPr>
        <p:spPr>
          <a:xfrm>
            <a:off x="8610601" y="6490365"/>
            <a:ext cx="2743200" cy="365125"/>
          </a:xfrm>
        </p:spPr>
        <p:txBody>
          <a:bodyPr/>
          <a:lstStyle/>
          <a:p>
            <a:fld id="{67EAFDB1-F3D4-4863-BCEA-E13DF22AE5EF}" type="slidenum">
              <a:rPr lang="de-DE" smtClean="0"/>
              <a:t>37</a:t>
            </a:fld>
            <a:endParaRPr lang="de-DE"/>
          </a:p>
        </p:txBody>
      </p:sp>
    </p:spTree>
    <p:extLst>
      <p:ext uri="{BB962C8B-B14F-4D97-AF65-F5344CB8AC3E}">
        <p14:creationId xmlns:p14="http://schemas.microsoft.com/office/powerpoint/2010/main" val="2046055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7154"/>
            <a:ext cx="12192000" cy="5183691"/>
          </a:xfrm>
          <a:prstGeom prst="rect">
            <a:avLst/>
          </a:prstGeom>
        </p:spPr>
      </p:pic>
      <p:pic>
        <p:nvPicPr>
          <p:cNvPr id="29" name="Picture 2" descr="https://th.bing.com/th?q=Link+Zeichen&amp;w=138&amp;h=138&amp;c=7&amp;o=5&amp;dpr=1.5&amp;pid=1.7&amp;mkt=de-DE&amp;cc=DE&amp;setlang=de&amp;adlt=moderate">
            <a:hlinkClick r:id="rId3" action="ppaction://hlinksldjump"/>
          </p:cNvPr>
          <p:cNvPicPr>
            <a:picLocks noChangeAspect="1" noChangeArrowheads="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8072331" y="3978551"/>
            <a:ext cx="269323" cy="269323"/>
          </a:xfrm>
          <a:prstGeom prst="rect">
            <a:avLst/>
          </a:prstGeom>
          <a:noFill/>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2"/>
          </p:nvPr>
        </p:nvSpPr>
        <p:spPr/>
        <p:txBody>
          <a:bodyPr/>
          <a:lstStyle/>
          <a:p>
            <a:fld id="{67EAFDB1-F3D4-4863-BCEA-E13DF22AE5EF}" type="slidenum">
              <a:rPr lang="de-DE" smtClean="0"/>
              <a:t>38</a:t>
            </a:fld>
            <a:endParaRPr lang="de-DE"/>
          </a:p>
        </p:txBody>
      </p:sp>
    </p:spTree>
    <p:extLst>
      <p:ext uri="{BB962C8B-B14F-4D97-AF65-F5344CB8AC3E}">
        <p14:creationId xmlns:p14="http://schemas.microsoft.com/office/powerpoint/2010/main" val="29149142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2">
            <a:extLst>
              <a:ext uri="{28A0092B-C50C-407E-A947-70E740481C1C}">
                <a14:useLocalDpi xmlns:a14="http://schemas.microsoft.com/office/drawing/2010/main" val="0"/>
              </a:ext>
            </a:extLst>
          </a:blip>
          <a:srcRect l="36980" t="8908" r="24377" b="34483"/>
          <a:stretch/>
        </p:blipFill>
        <p:spPr>
          <a:xfrm>
            <a:off x="8833513" y="1222182"/>
            <a:ext cx="2822028" cy="1860303"/>
          </a:xfrm>
          <a:prstGeom prst="rect">
            <a:avLst/>
          </a:prstGeom>
        </p:spPr>
      </p:pic>
      <p:sp>
        <p:nvSpPr>
          <p:cNvPr id="13" name="Textfeld 12"/>
          <p:cNvSpPr txBox="1"/>
          <p:nvPr/>
        </p:nvSpPr>
        <p:spPr>
          <a:xfrm>
            <a:off x="362389" y="201806"/>
            <a:ext cx="11499528" cy="523220"/>
          </a:xfrm>
          <a:prstGeom prst="rect">
            <a:avLst/>
          </a:prstGeom>
          <a:noFill/>
        </p:spPr>
        <p:txBody>
          <a:bodyPr wrap="square" rtlCol="0">
            <a:spAutoFit/>
          </a:bodyPr>
          <a:lstStyle/>
          <a:p>
            <a:r>
              <a:rPr lang="en-US" sz="2800">
                <a:latin typeface="Berlin Sans FB" panose="020E0602020502020306" pitchFamily="34" charset="0"/>
                <a:cs typeface="Courier New" panose="02070309020205020404" pitchFamily="49" charset="0"/>
              </a:rPr>
              <a:t>Morbey</a:t>
            </a:r>
            <a:r>
              <a:rPr lang="en-US" sz="2000">
                <a:latin typeface="Berlin Sans FB" panose="020E0602020502020306" pitchFamily="34" charset="0"/>
              </a:rPr>
              <a:t> family tree </a:t>
            </a:r>
            <a:r>
              <a:rPr lang="en-US" sz="2000" err="1">
                <a:latin typeface="Berlin Sans FB" panose="020E0602020502020306" pitchFamily="34" charset="0"/>
              </a:rPr>
              <a:t>german</a:t>
            </a:r>
            <a:r>
              <a:rPr lang="en-US" sz="2000">
                <a:latin typeface="Berlin Sans FB" panose="020E0602020502020306" pitchFamily="34" charset="0"/>
              </a:rPr>
              <a:t> branch</a:t>
            </a:r>
          </a:p>
        </p:txBody>
      </p:sp>
      <p:pic>
        <p:nvPicPr>
          <p:cNvPr id="1032" name="Picture 8" descr="Flag of Ango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40" y="2613833"/>
            <a:ext cx="1190625" cy="7905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a:hlinkClick r:id="rId4" action="ppaction://hlinksldjump"/>
          </p:cNvPr>
          <p:cNvSpPr txBox="1"/>
          <p:nvPr/>
        </p:nvSpPr>
        <p:spPr>
          <a:xfrm>
            <a:off x="362390" y="1633265"/>
            <a:ext cx="4315454" cy="369460"/>
          </a:xfrm>
          <a:prstGeom prst="rect">
            <a:avLst/>
          </a:prstGeom>
          <a:solidFill>
            <a:schemeClr val="bg1"/>
          </a:solidFill>
          <a:effectLst>
            <a:outerShdw blurRad="50800" dist="38100" dir="10800000" algn="r" rotWithShape="0">
              <a:prstClr val="black">
                <a:alpha val="40000"/>
              </a:prstClr>
            </a:outerShdw>
          </a:effectLst>
        </p:spPr>
        <p:txBody>
          <a:bodyPr wrap="square" rtlCol="0">
            <a:spAutoFit/>
          </a:bodyPr>
          <a:lstStyle/>
          <a:p>
            <a:r>
              <a:rPr lang="en-GB" sz="1801" b="1"/>
              <a:t>07 Other close family members</a:t>
            </a:r>
            <a:endParaRPr lang="en-GB" sz="1400"/>
          </a:p>
        </p:txBody>
      </p:sp>
      <p:pic>
        <p:nvPicPr>
          <p:cNvPr id="17" name="Grafik 16"/>
          <p:cNvPicPr>
            <a:picLocks noChangeAspect="1"/>
          </p:cNvPicPr>
          <p:nvPr/>
        </p:nvPicPr>
        <p:blipFill>
          <a:blip r:embed="rId5"/>
          <a:stretch>
            <a:fillRect/>
          </a:stretch>
        </p:blipFill>
        <p:spPr>
          <a:xfrm>
            <a:off x="409620" y="2605179"/>
            <a:ext cx="1175655" cy="790576"/>
          </a:xfrm>
          <a:prstGeom prst="rect">
            <a:avLst/>
          </a:prstGeom>
        </p:spPr>
      </p:pic>
      <p:sp>
        <p:nvSpPr>
          <p:cNvPr id="6" name="Rectangle 4"/>
          <p:cNvSpPr>
            <a:spLocks noChangeArrowheads="1"/>
          </p:cNvSpPr>
          <p:nvPr/>
        </p:nvSpPr>
        <p:spPr bwMode="auto">
          <a:xfrm>
            <a:off x="8277478" y="3782250"/>
            <a:ext cx="1185932" cy="369332"/>
          </a:xfrm>
          <a:prstGeom prst="rect">
            <a:avLst/>
          </a:prstGeom>
          <a:noFill/>
        </p:spPr>
        <p:txBody>
          <a:bodyPr wrap="square" rtlCol="0">
            <a:spAutoFit/>
          </a:bodyPr>
          <a:lstStyle/>
          <a:p>
            <a:pPr lvl="0"/>
            <a:r>
              <a:rPr lang="pt-PT">
                <a:hlinkClick r:id="rId6" action="ppaction://hlinksldjump"/>
              </a:rPr>
              <a:t>Lima</a:t>
            </a:r>
            <a:endParaRPr lang="pt-PT"/>
          </a:p>
        </p:txBody>
      </p:sp>
      <p:sp>
        <p:nvSpPr>
          <p:cNvPr id="8" name="Rectangle 4"/>
          <p:cNvSpPr>
            <a:spLocks noChangeArrowheads="1"/>
          </p:cNvSpPr>
          <p:nvPr/>
        </p:nvSpPr>
        <p:spPr bwMode="auto">
          <a:xfrm>
            <a:off x="7384936" y="800200"/>
            <a:ext cx="3454981" cy="369332"/>
          </a:xfrm>
          <a:prstGeom prst="rect">
            <a:avLst/>
          </a:prstGeom>
          <a:noFill/>
        </p:spPr>
        <p:txBody>
          <a:bodyPr wrap="square" rtlCol="0">
            <a:spAutoFit/>
          </a:bodyPr>
          <a:lstStyle/>
          <a:p>
            <a:pPr lvl="0"/>
            <a:r>
              <a:rPr lang="pt-PT">
                <a:hlinkClick r:id="rId7" action="ppaction://hlinksldjump"/>
              </a:rPr>
              <a:t>Ferreira Martins / Sousa Pires ....</a:t>
            </a:r>
            <a:endParaRPr lang="pt-PT"/>
          </a:p>
        </p:txBody>
      </p:sp>
      <p:sp>
        <p:nvSpPr>
          <p:cNvPr id="9" name="Rectangle 4"/>
          <p:cNvSpPr>
            <a:spLocks noChangeArrowheads="1"/>
          </p:cNvSpPr>
          <p:nvPr/>
        </p:nvSpPr>
        <p:spPr bwMode="auto">
          <a:xfrm rot="18000000">
            <a:off x="10556973" y="705313"/>
            <a:ext cx="775739" cy="276999"/>
          </a:xfrm>
          <a:prstGeom prst="rect">
            <a:avLst/>
          </a:prstGeom>
          <a:noFill/>
        </p:spPr>
        <p:txBody>
          <a:bodyPr wrap="square" rtlCol="0">
            <a:spAutoFit/>
          </a:bodyPr>
          <a:lstStyle/>
          <a:p>
            <a:pPr lvl="0"/>
            <a:r>
              <a:rPr lang="pt-PT" sz="1200"/>
              <a:t>Tia Milita</a:t>
            </a:r>
          </a:p>
        </p:txBody>
      </p:sp>
      <p:pic>
        <p:nvPicPr>
          <p:cNvPr id="10" name="Grafik 9"/>
          <p:cNvPicPr>
            <a:picLocks noChangeAspect="1"/>
          </p:cNvPicPr>
          <p:nvPr/>
        </p:nvPicPr>
        <p:blipFill>
          <a:blip r:embed="rId8"/>
          <a:stretch>
            <a:fillRect/>
          </a:stretch>
        </p:blipFill>
        <p:spPr>
          <a:xfrm>
            <a:off x="8903913" y="4226996"/>
            <a:ext cx="2840092" cy="2113505"/>
          </a:xfrm>
          <a:prstGeom prst="rect">
            <a:avLst/>
          </a:prstGeom>
        </p:spPr>
      </p:pic>
      <p:sp>
        <p:nvSpPr>
          <p:cNvPr id="11" name="Rectangle 4"/>
          <p:cNvSpPr>
            <a:spLocks noChangeArrowheads="1"/>
          </p:cNvSpPr>
          <p:nvPr/>
        </p:nvSpPr>
        <p:spPr bwMode="auto">
          <a:xfrm rot="17594718">
            <a:off x="10667817" y="2112029"/>
            <a:ext cx="909138" cy="276999"/>
          </a:xfrm>
          <a:prstGeom prst="rect">
            <a:avLst/>
          </a:prstGeom>
          <a:noFill/>
        </p:spPr>
        <p:txBody>
          <a:bodyPr wrap="square" rtlCol="0">
            <a:spAutoFit/>
          </a:bodyPr>
          <a:lstStyle/>
          <a:p>
            <a:pPr lvl="0"/>
            <a:r>
              <a:rPr lang="pt-PT" sz="1200"/>
              <a:t>Luis </a:t>
            </a:r>
            <a:r>
              <a:rPr lang="en-GB" sz="1200"/>
              <a:t>Â</a:t>
            </a:r>
            <a:r>
              <a:rPr lang="pt-PT" sz="1200"/>
              <a:t>ngelo</a:t>
            </a:r>
          </a:p>
        </p:txBody>
      </p:sp>
      <p:sp>
        <p:nvSpPr>
          <p:cNvPr id="12" name="Rectangle 4"/>
          <p:cNvSpPr>
            <a:spLocks noChangeArrowheads="1"/>
          </p:cNvSpPr>
          <p:nvPr/>
        </p:nvSpPr>
        <p:spPr bwMode="auto">
          <a:xfrm rot="18000000">
            <a:off x="9237181" y="1881689"/>
            <a:ext cx="990465" cy="276999"/>
          </a:xfrm>
          <a:prstGeom prst="rect">
            <a:avLst/>
          </a:prstGeom>
          <a:noFill/>
        </p:spPr>
        <p:txBody>
          <a:bodyPr wrap="square" rtlCol="0">
            <a:spAutoFit/>
          </a:bodyPr>
          <a:lstStyle/>
          <a:p>
            <a:pPr lvl="0"/>
            <a:r>
              <a:rPr lang="pt-PT" sz="1200"/>
              <a:t>Guilherme</a:t>
            </a:r>
          </a:p>
        </p:txBody>
      </p:sp>
      <p:sp>
        <p:nvSpPr>
          <p:cNvPr id="15" name="Rectangle 4"/>
          <p:cNvSpPr>
            <a:spLocks noChangeArrowheads="1"/>
          </p:cNvSpPr>
          <p:nvPr/>
        </p:nvSpPr>
        <p:spPr bwMode="auto">
          <a:xfrm>
            <a:off x="7965949" y="1649111"/>
            <a:ext cx="990465" cy="276999"/>
          </a:xfrm>
          <a:prstGeom prst="rect">
            <a:avLst/>
          </a:prstGeom>
          <a:noFill/>
        </p:spPr>
        <p:txBody>
          <a:bodyPr wrap="square" rtlCol="0">
            <a:spAutoFit/>
          </a:bodyPr>
          <a:lstStyle/>
          <a:p>
            <a:pPr lvl="0"/>
            <a:r>
              <a:rPr lang="pt-PT" sz="1200"/>
              <a:t>Maria João</a:t>
            </a:r>
          </a:p>
        </p:txBody>
      </p:sp>
      <p:sp>
        <p:nvSpPr>
          <p:cNvPr id="16" name="Rectangle 4"/>
          <p:cNvSpPr>
            <a:spLocks noChangeArrowheads="1"/>
          </p:cNvSpPr>
          <p:nvPr/>
        </p:nvSpPr>
        <p:spPr bwMode="auto">
          <a:xfrm rot="18000000">
            <a:off x="9837908" y="2171089"/>
            <a:ext cx="619635" cy="276999"/>
          </a:xfrm>
          <a:prstGeom prst="rect">
            <a:avLst/>
          </a:prstGeom>
          <a:noFill/>
        </p:spPr>
        <p:txBody>
          <a:bodyPr wrap="square" rtlCol="0">
            <a:spAutoFit/>
          </a:bodyPr>
          <a:lstStyle/>
          <a:p>
            <a:pPr lvl="0"/>
            <a:r>
              <a:rPr lang="pt-PT" sz="1200"/>
              <a:t>Anita</a:t>
            </a:r>
          </a:p>
        </p:txBody>
      </p:sp>
      <p:sp>
        <p:nvSpPr>
          <p:cNvPr id="18" name="Rectangle 4"/>
          <p:cNvSpPr>
            <a:spLocks noChangeArrowheads="1"/>
          </p:cNvSpPr>
          <p:nvPr/>
        </p:nvSpPr>
        <p:spPr bwMode="auto">
          <a:xfrm>
            <a:off x="8489278" y="4430243"/>
            <a:ext cx="483356" cy="276999"/>
          </a:xfrm>
          <a:prstGeom prst="rect">
            <a:avLst/>
          </a:prstGeom>
          <a:noFill/>
        </p:spPr>
        <p:txBody>
          <a:bodyPr wrap="square" rtlCol="0">
            <a:spAutoFit/>
          </a:bodyPr>
          <a:lstStyle/>
          <a:p>
            <a:pPr lvl="0"/>
            <a:r>
              <a:rPr lang="pt-PT" sz="1200"/>
              <a:t>Gabi</a:t>
            </a:r>
          </a:p>
        </p:txBody>
      </p:sp>
      <p:sp>
        <p:nvSpPr>
          <p:cNvPr id="19" name="Rectangle 4"/>
          <p:cNvSpPr>
            <a:spLocks noChangeArrowheads="1"/>
          </p:cNvSpPr>
          <p:nvPr/>
        </p:nvSpPr>
        <p:spPr bwMode="auto">
          <a:xfrm>
            <a:off x="9258665" y="3961320"/>
            <a:ext cx="483356" cy="276999"/>
          </a:xfrm>
          <a:prstGeom prst="rect">
            <a:avLst/>
          </a:prstGeom>
          <a:noFill/>
        </p:spPr>
        <p:txBody>
          <a:bodyPr wrap="square" rtlCol="0">
            <a:spAutoFit/>
          </a:bodyPr>
          <a:lstStyle/>
          <a:p>
            <a:pPr lvl="0"/>
            <a:r>
              <a:rPr lang="pt-PT" sz="1200"/>
              <a:t>Zeca</a:t>
            </a:r>
          </a:p>
        </p:txBody>
      </p:sp>
      <p:sp>
        <p:nvSpPr>
          <p:cNvPr id="20" name="Rectangle 4"/>
          <p:cNvSpPr>
            <a:spLocks noChangeArrowheads="1"/>
          </p:cNvSpPr>
          <p:nvPr/>
        </p:nvSpPr>
        <p:spPr bwMode="auto">
          <a:xfrm>
            <a:off x="9712933" y="3961320"/>
            <a:ext cx="657797" cy="276999"/>
          </a:xfrm>
          <a:prstGeom prst="rect">
            <a:avLst/>
          </a:prstGeom>
          <a:noFill/>
        </p:spPr>
        <p:txBody>
          <a:bodyPr wrap="square" rtlCol="0">
            <a:spAutoFit/>
          </a:bodyPr>
          <a:lstStyle/>
          <a:p>
            <a:pPr lvl="0"/>
            <a:r>
              <a:rPr lang="pt-PT" sz="1200"/>
              <a:t>Bruna</a:t>
            </a:r>
          </a:p>
        </p:txBody>
      </p:sp>
      <p:sp>
        <p:nvSpPr>
          <p:cNvPr id="21" name="Rectangle 4"/>
          <p:cNvSpPr>
            <a:spLocks noChangeArrowheads="1"/>
          </p:cNvSpPr>
          <p:nvPr/>
        </p:nvSpPr>
        <p:spPr bwMode="auto">
          <a:xfrm>
            <a:off x="10974485" y="3961320"/>
            <a:ext cx="657797" cy="276999"/>
          </a:xfrm>
          <a:prstGeom prst="rect">
            <a:avLst/>
          </a:prstGeom>
          <a:noFill/>
        </p:spPr>
        <p:txBody>
          <a:bodyPr wrap="square" rtlCol="0">
            <a:spAutoFit/>
          </a:bodyPr>
          <a:lstStyle/>
          <a:p>
            <a:pPr lvl="0"/>
            <a:r>
              <a:rPr lang="pt-PT" sz="1200"/>
              <a:t>Sérgio</a:t>
            </a:r>
          </a:p>
        </p:txBody>
      </p:sp>
      <p:sp>
        <p:nvSpPr>
          <p:cNvPr id="22" name="Rectangle 4"/>
          <p:cNvSpPr>
            <a:spLocks noChangeArrowheads="1"/>
          </p:cNvSpPr>
          <p:nvPr/>
        </p:nvSpPr>
        <p:spPr bwMode="auto">
          <a:xfrm>
            <a:off x="10614056" y="4870747"/>
            <a:ext cx="657797" cy="276999"/>
          </a:xfrm>
          <a:prstGeom prst="rect">
            <a:avLst/>
          </a:prstGeom>
          <a:noFill/>
        </p:spPr>
        <p:txBody>
          <a:bodyPr wrap="square" rtlCol="0">
            <a:spAutoFit/>
          </a:bodyPr>
          <a:lstStyle/>
          <a:p>
            <a:pPr lvl="0"/>
            <a:r>
              <a:rPr lang="pt-PT" sz="1200"/>
              <a:t>Minda</a:t>
            </a:r>
          </a:p>
        </p:txBody>
      </p:sp>
      <p:sp>
        <p:nvSpPr>
          <p:cNvPr id="25" name="Rectangle 4"/>
          <p:cNvSpPr>
            <a:spLocks noChangeArrowheads="1"/>
          </p:cNvSpPr>
          <p:nvPr/>
        </p:nvSpPr>
        <p:spPr bwMode="auto">
          <a:xfrm>
            <a:off x="8768673" y="3134287"/>
            <a:ext cx="1927480" cy="276999"/>
          </a:xfrm>
          <a:prstGeom prst="rect">
            <a:avLst/>
          </a:prstGeom>
          <a:noFill/>
        </p:spPr>
        <p:txBody>
          <a:bodyPr wrap="square" rtlCol="0">
            <a:spAutoFit/>
          </a:bodyPr>
          <a:lstStyle/>
          <a:p>
            <a:pPr lvl="0"/>
            <a:r>
              <a:rPr lang="pt-BR" sz="1200" b="1">
                <a:cs typeface="Arial" panose="020B0604020202020204" pitchFamily="34" charset="0"/>
              </a:rPr>
              <a:t>Lisbon</a:t>
            </a:r>
            <a:endParaRPr lang="pt-PT" sz="1200"/>
          </a:p>
        </p:txBody>
      </p:sp>
      <p:sp>
        <p:nvSpPr>
          <p:cNvPr id="26" name="Rectangle 4"/>
          <p:cNvSpPr>
            <a:spLocks noChangeArrowheads="1"/>
          </p:cNvSpPr>
          <p:nvPr/>
        </p:nvSpPr>
        <p:spPr bwMode="auto">
          <a:xfrm>
            <a:off x="8811053" y="6340501"/>
            <a:ext cx="1927480" cy="276999"/>
          </a:xfrm>
          <a:prstGeom prst="rect">
            <a:avLst/>
          </a:prstGeom>
          <a:noFill/>
        </p:spPr>
        <p:txBody>
          <a:bodyPr wrap="square" rtlCol="0">
            <a:spAutoFit/>
          </a:bodyPr>
          <a:lstStyle/>
          <a:p>
            <a:pPr lvl="0"/>
            <a:r>
              <a:rPr lang="pt-BR" sz="1200" b="1">
                <a:cs typeface="Arial" panose="020B0604020202020204" pitchFamily="34" charset="0"/>
              </a:rPr>
              <a:t>Sines</a:t>
            </a:r>
            <a:endParaRPr lang="pt-PT" sz="1200"/>
          </a:p>
        </p:txBody>
      </p:sp>
      <p:sp>
        <p:nvSpPr>
          <p:cNvPr id="2" name="Foliennummernplatzhalter 1"/>
          <p:cNvSpPr>
            <a:spLocks noGrp="1"/>
          </p:cNvSpPr>
          <p:nvPr>
            <p:ph type="sldNum" sz="quarter" idx="12"/>
          </p:nvPr>
        </p:nvSpPr>
        <p:spPr/>
        <p:txBody>
          <a:bodyPr/>
          <a:lstStyle/>
          <a:p>
            <a:fld id="{67EAFDB1-F3D4-4863-BCEA-E13DF22AE5EF}" type="slidenum">
              <a:rPr lang="de-DE" smtClean="0"/>
              <a:t>39</a:t>
            </a:fld>
            <a:endParaRPr lang="de-DE"/>
          </a:p>
        </p:txBody>
      </p:sp>
      <p:pic>
        <p:nvPicPr>
          <p:cNvPr id="24" name="Grafik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08394" y="1611736"/>
            <a:ext cx="3355339" cy="4424813"/>
          </a:xfrm>
          <a:prstGeom prst="rect">
            <a:avLst/>
          </a:prstGeom>
        </p:spPr>
      </p:pic>
      <p:pic>
        <p:nvPicPr>
          <p:cNvPr id="28" name="Grafik 27"/>
          <p:cNvPicPr>
            <a:picLocks noChangeAspect="1"/>
          </p:cNvPicPr>
          <p:nvPr/>
        </p:nvPicPr>
        <p:blipFill rotWithShape="1">
          <a:blip r:embed="rId10" cstate="print">
            <a:extLst>
              <a:ext uri="{28A0092B-C50C-407E-A947-70E740481C1C}">
                <a14:useLocalDpi xmlns:a14="http://schemas.microsoft.com/office/drawing/2010/main" val="0"/>
              </a:ext>
            </a:extLst>
          </a:blip>
          <a:srcRect b="6892"/>
          <a:stretch/>
        </p:blipFill>
        <p:spPr>
          <a:xfrm flipH="1">
            <a:off x="2113461" y="4764696"/>
            <a:ext cx="1694349" cy="1051721"/>
          </a:xfrm>
          <a:prstGeom prst="rect">
            <a:avLst/>
          </a:prstGeom>
        </p:spPr>
      </p:pic>
      <p:sp>
        <p:nvSpPr>
          <p:cNvPr id="29" name="Rectangle 4"/>
          <p:cNvSpPr>
            <a:spLocks noChangeArrowheads="1"/>
          </p:cNvSpPr>
          <p:nvPr/>
        </p:nvSpPr>
        <p:spPr bwMode="auto">
          <a:xfrm>
            <a:off x="2754948" y="4864266"/>
            <a:ext cx="483356" cy="276999"/>
          </a:xfrm>
          <a:prstGeom prst="rect">
            <a:avLst/>
          </a:prstGeom>
          <a:noFill/>
        </p:spPr>
        <p:txBody>
          <a:bodyPr wrap="square" rtlCol="0">
            <a:spAutoFit/>
          </a:bodyPr>
          <a:lstStyle/>
          <a:p>
            <a:pPr lvl="0"/>
            <a:r>
              <a:rPr lang="pt-PT" sz="1200"/>
              <a:t>Lea</a:t>
            </a:r>
          </a:p>
        </p:txBody>
      </p:sp>
      <p:sp>
        <p:nvSpPr>
          <p:cNvPr id="31" name="Rectangle 4"/>
          <p:cNvSpPr>
            <a:spLocks noChangeArrowheads="1"/>
          </p:cNvSpPr>
          <p:nvPr/>
        </p:nvSpPr>
        <p:spPr bwMode="auto">
          <a:xfrm>
            <a:off x="4709045" y="4752807"/>
            <a:ext cx="483356" cy="276999"/>
          </a:xfrm>
          <a:prstGeom prst="rect">
            <a:avLst/>
          </a:prstGeom>
          <a:noFill/>
        </p:spPr>
        <p:txBody>
          <a:bodyPr wrap="square" rtlCol="0">
            <a:spAutoFit/>
          </a:bodyPr>
          <a:lstStyle/>
          <a:p>
            <a:pPr lvl="0"/>
            <a:r>
              <a:rPr lang="pt-PT" sz="1200">
                <a:solidFill>
                  <a:schemeClr val="bg1"/>
                </a:solidFill>
              </a:rPr>
              <a:t>Akili</a:t>
            </a:r>
          </a:p>
        </p:txBody>
      </p:sp>
    </p:spTree>
    <p:extLst>
      <p:ext uri="{BB962C8B-B14F-4D97-AF65-F5344CB8AC3E}">
        <p14:creationId xmlns:p14="http://schemas.microsoft.com/office/powerpoint/2010/main" val="2323760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6321839" y="8097"/>
            <a:ext cx="5870161" cy="6841805"/>
          </a:xfrm>
          <a:prstGeom prst="rect">
            <a:avLst/>
          </a:prstGeom>
        </p:spPr>
      </p:pic>
      <p:pic>
        <p:nvPicPr>
          <p:cNvPr id="14" name="Grafik 13"/>
          <p:cNvPicPr>
            <a:picLocks noChangeAspect="1"/>
          </p:cNvPicPr>
          <p:nvPr/>
        </p:nvPicPr>
        <p:blipFill>
          <a:blip r:embed="rId3"/>
          <a:stretch>
            <a:fillRect/>
          </a:stretch>
        </p:blipFill>
        <p:spPr>
          <a:xfrm>
            <a:off x="72819" y="401868"/>
            <a:ext cx="7047912" cy="5202767"/>
          </a:xfrm>
          <a:prstGeom prst="rect">
            <a:avLst/>
          </a:prstGeom>
        </p:spPr>
      </p:pic>
      <p:sp>
        <p:nvSpPr>
          <p:cNvPr id="5" name="Textfeld 4"/>
          <p:cNvSpPr txBox="1"/>
          <p:nvPr/>
        </p:nvSpPr>
        <p:spPr>
          <a:xfrm>
            <a:off x="9150550" y="937809"/>
            <a:ext cx="2230322" cy="584904"/>
          </a:xfrm>
          <a:prstGeom prst="rect">
            <a:avLst/>
          </a:prstGeom>
          <a:noFill/>
        </p:spPr>
        <p:txBody>
          <a:bodyPr wrap="square" rtlCol="0">
            <a:spAutoFit/>
          </a:bodyPr>
          <a:lstStyle/>
          <a:p>
            <a:r>
              <a:rPr lang="en-GB" sz="1801" b="1"/>
              <a:t>Sir Robert de </a:t>
            </a:r>
            <a:r>
              <a:rPr lang="en-GB" sz="1801" b="1" err="1"/>
              <a:t>Moreby</a:t>
            </a:r>
            <a:endParaRPr lang="en-GB" sz="1801" b="1"/>
          </a:p>
          <a:p>
            <a:r>
              <a:rPr lang="en-GB" sz="1400" b="1"/>
              <a:t>1272 – 1336 </a:t>
            </a:r>
          </a:p>
        </p:txBody>
      </p:sp>
      <p:sp>
        <p:nvSpPr>
          <p:cNvPr id="6" name="Textfeld 5"/>
          <p:cNvSpPr txBox="1"/>
          <p:nvPr/>
        </p:nvSpPr>
        <p:spPr>
          <a:xfrm>
            <a:off x="9817244" y="2725851"/>
            <a:ext cx="896933" cy="307777"/>
          </a:xfrm>
          <a:prstGeom prst="rect">
            <a:avLst/>
          </a:prstGeom>
          <a:noFill/>
        </p:spPr>
        <p:txBody>
          <a:bodyPr wrap="square" rtlCol="0">
            <a:spAutoFit/>
          </a:bodyPr>
          <a:lstStyle/>
          <a:p>
            <a:r>
              <a:rPr lang="en-GB" sz="1400" b="1"/>
              <a:t>1085-87</a:t>
            </a:r>
          </a:p>
        </p:txBody>
      </p:sp>
      <p:sp>
        <p:nvSpPr>
          <p:cNvPr id="7" name="Textfeld 6"/>
          <p:cNvSpPr txBox="1"/>
          <p:nvPr/>
        </p:nvSpPr>
        <p:spPr>
          <a:xfrm>
            <a:off x="10822469" y="5886945"/>
            <a:ext cx="1501933" cy="584775"/>
          </a:xfrm>
          <a:prstGeom prst="rect">
            <a:avLst/>
          </a:prstGeom>
          <a:noFill/>
        </p:spPr>
        <p:txBody>
          <a:bodyPr wrap="square" rtlCol="0">
            <a:spAutoFit/>
          </a:bodyPr>
          <a:lstStyle/>
          <a:p>
            <a:r>
              <a:rPr lang="en-GB" b="1"/>
              <a:t>John Morbey</a:t>
            </a:r>
          </a:p>
          <a:p>
            <a:r>
              <a:rPr lang="en-GB" sz="1400" b="1"/>
              <a:t>1786 - 1842</a:t>
            </a:r>
          </a:p>
        </p:txBody>
      </p:sp>
      <p:sp>
        <p:nvSpPr>
          <p:cNvPr id="8" name="Textfeld 7"/>
          <p:cNvSpPr txBox="1"/>
          <p:nvPr/>
        </p:nvSpPr>
        <p:spPr>
          <a:xfrm>
            <a:off x="10127011" y="6508990"/>
            <a:ext cx="510071" cy="276999"/>
          </a:xfrm>
          <a:prstGeom prst="rect">
            <a:avLst/>
          </a:prstGeom>
          <a:noFill/>
        </p:spPr>
        <p:txBody>
          <a:bodyPr wrap="square" rtlCol="0">
            <a:spAutoFit/>
          </a:bodyPr>
          <a:lstStyle/>
          <a:p>
            <a:r>
              <a:rPr lang="en-GB" sz="1200"/>
              <a:t>Kent</a:t>
            </a:r>
            <a:endParaRPr lang="en-GB" sz="1050"/>
          </a:p>
        </p:txBody>
      </p:sp>
      <p:sp>
        <p:nvSpPr>
          <p:cNvPr id="10" name="Textfeld 9"/>
          <p:cNvSpPr txBox="1"/>
          <p:nvPr/>
        </p:nvSpPr>
        <p:spPr>
          <a:xfrm>
            <a:off x="8351884" y="937809"/>
            <a:ext cx="481800" cy="261610"/>
          </a:xfrm>
          <a:prstGeom prst="rect">
            <a:avLst/>
          </a:prstGeom>
          <a:noFill/>
        </p:spPr>
        <p:txBody>
          <a:bodyPr wrap="square" rtlCol="0">
            <a:spAutoFit/>
          </a:bodyPr>
          <a:lstStyle/>
          <a:p>
            <a:r>
              <a:rPr lang="en-GB" sz="1050"/>
              <a:t>York</a:t>
            </a:r>
            <a:endParaRPr lang="en-GB" sz="900"/>
          </a:p>
        </p:txBody>
      </p:sp>
      <p:sp>
        <p:nvSpPr>
          <p:cNvPr id="12" name="Textfeld 11"/>
          <p:cNvSpPr txBox="1"/>
          <p:nvPr/>
        </p:nvSpPr>
        <p:spPr>
          <a:xfrm>
            <a:off x="5262114" y="6539768"/>
            <a:ext cx="1699575" cy="246221"/>
          </a:xfrm>
          <a:prstGeom prst="rect">
            <a:avLst/>
          </a:prstGeom>
          <a:noFill/>
        </p:spPr>
        <p:txBody>
          <a:bodyPr wrap="square" rtlCol="0">
            <a:spAutoFit/>
          </a:bodyPr>
          <a:lstStyle/>
          <a:p>
            <a:pPr algn="ctr"/>
            <a:r>
              <a:rPr lang="en-US" sz="1000"/>
              <a:t>Internal Use Only</a:t>
            </a:r>
          </a:p>
        </p:txBody>
      </p:sp>
      <p:sp>
        <p:nvSpPr>
          <p:cNvPr id="11" name="Textfeld 10"/>
          <p:cNvSpPr txBox="1"/>
          <p:nvPr/>
        </p:nvSpPr>
        <p:spPr>
          <a:xfrm>
            <a:off x="9469645" y="5882963"/>
            <a:ext cx="695198" cy="261610"/>
          </a:xfrm>
          <a:prstGeom prst="rect">
            <a:avLst/>
          </a:prstGeom>
          <a:noFill/>
        </p:spPr>
        <p:txBody>
          <a:bodyPr wrap="square" rtlCol="0">
            <a:spAutoFit/>
          </a:bodyPr>
          <a:lstStyle/>
          <a:p>
            <a:r>
              <a:rPr lang="en-GB" sz="1050"/>
              <a:t>London</a:t>
            </a:r>
            <a:endParaRPr lang="en-GB" sz="900"/>
          </a:p>
        </p:txBody>
      </p:sp>
      <p:sp>
        <p:nvSpPr>
          <p:cNvPr id="3" name="Foliennummernplatzhalter 2"/>
          <p:cNvSpPr>
            <a:spLocks noGrp="1"/>
          </p:cNvSpPr>
          <p:nvPr>
            <p:ph type="sldNum" sz="quarter" idx="12"/>
          </p:nvPr>
        </p:nvSpPr>
        <p:spPr/>
        <p:txBody>
          <a:bodyPr/>
          <a:lstStyle/>
          <a:p>
            <a:fld id="{67EAFDB1-F3D4-4863-BCEA-E13DF22AE5EF}" type="slidenum">
              <a:rPr lang="de-DE" smtClean="0"/>
              <a:t>4</a:t>
            </a:fld>
            <a:endParaRPr lang="de-DE"/>
          </a:p>
        </p:txBody>
      </p:sp>
      <p:pic>
        <p:nvPicPr>
          <p:cNvPr id="9" name="Grafik 8" descr="Ein Bild, das Wappen, Emblem, Symbol, Krone enthält.&#10;&#10;KI-generierte Inhalte können fehlerhaft sein.">
            <a:extLst>
              <a:ext uri="{FF2B5EF4-FFF2-40B4-BE49-F238E27FC236}">
                <a16:creationId xmlns:a16="http://schemas.microsoft.com/office/drawing/2014/main" id="{0969915C-E96E-234D-3145-2F5ACDD0A8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5844" y="1261742"/>
            <a:ext cx="1150055" cy="1725081"/>
          </a:xfrm>
          <a:prstGeom prst="rect">
            <a:avLst/>
          </a:prstGeom>
        </p:spPr>
      </p:pic>
    </p:spTree>
    <p:extLst>
      <p:ext uri="{BB962C8B-B14F-4D97-AF65-F5344CB8AC3E}">
        <p14:creationId xmlns:p14="http://schemas.microsoft.com/office/powerpoint/2010/main" val="37321811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876474" y="1005438"/>
            <a:ext cx="9328575" cy="1723549"/>
          </a:xfrm>
          <a:prstGeom prst="rect">
            <a:avLst/>
          </a:prstGeom>
          <a:noFill/>
        </p:spPr>
        <p:txBody>
          <a:bodyPr wrap="square" rtlCol="0">
            <a:spAutoFit/>
          </a:bodyPr>
          <a:lstStyle/>
          <a:p>
            <a:pPr defTabSz="446088"/>
            <a:r>
              <a:rPr lang="de-DE" b="1">
                <a:hlinkClick r:id="rId2" action="ppaction://hlinksldjump"/>
              </a:rPr>
              <a:t>Horst</a:t>
            </a:r>
            <a:r>
              <a:rPr lang="de-DE">
                <a:hlinkClick r:id="rId2" action="ppaction://hlinksldjump"/>
              </a:rPr>
              <a:t> Habermann </a:t>
            </a:r>
            <a:br>
              <a:rPr lang="de-DE">
                <a:hlinkClick r:id="rId2" action="ppaction://hlinksldjump"/>
              </a:rPr>
            </a:br>
            <a:r>
              <a:rPr lang="de-DE" sz="1400"/>
              <a:t>b </a:t>
            </a:r>
            <a:r>
              <a:rPr lang="en-GB" sz="1400"/>
              <a:t>23.04.1948 Erlangen</a:t>
            </a:r>
            <a:br>
              <a:rPr lang="de-DE"/>
            </a:br>
            <a:r>
              <a:rPr lang="de-DE"/>
              <a:t> 	</a:t>
            </a:r>
            <a:r>
              <a:rPr lang="de-DE" err="1"/>
              <a:t>married</a:t>
            </a:r>
            <a:r>
              <a:rPr lang="de-DE"/>
              <a:t> to </a:t>
            </a:r>
            <a:r>
              <a:rPr lang="de-DE" b="1"/>
              <a:t>Christine</a:t>
            </a:r>
            <a:r>
              <a:rPr lang="de-DE"/>
              <a:t> Habermann (</a:t>
            </a:r>
            <a:r>
              <a:rPr lang="de-DE" err="1"/>
              <a:t>born</a:t>
            </a:r>
            <a:r>
              <a:rPr lang="de-DE"/>
              <a:t> Reiß)  b 03.04.1949 </a:t>
            </a:r>
            <a:r>
              <a:rPr lang="de-DE" err="1"/>
              <a:t>Münchaurach</a:t>
            </a:r>
            <a:endParaRPr lang="de-DE"/>
          </a:p>
          <a:p>
            <a:pPr defTabSz="446088"/>
            <a:r>
              <a:rPr lang="de-DE" sz="1400"/>
              <a:t>	&gt; </a:t>
            </a:r>
            <a:r>
              <a:rPr lang="de-DE" sz="1400" b="1"/>
              <a:t>Manuela</a:t>
            </a:r>
            <a:r>
              <a:rPr lang="de-DE" sz="1400"/>
              <a:t> Storl (</a:t>
            </a:r>
            <a:r>
              <a:rPr lang="de-DE" sz="1400" err="1"/>
              <a:t>born</a:t>
            </a:r>
            <a:r>
              <a:rPr lang="de-DE" sz="1400"/>
              <a:t> Habermann)  	b28.12.1968 Fürth </a:t>
            </a:r>
            <a:br>
              <a:rPr lang="de-DE" sz="1400"/>
            </a:br>
            <a:r>
              <a:rPr lang="de-DE" sz="1400"/>
              <a:t> 		&gt;&gt; </a:t>
            </a:r>
            <a:r>
              <a:rPr lang="de-DE" sz="1400" b="1"/>
              <a:t>Elena</a:t>
            </a:r>
            <a:r>
              <a:rPr lang="de-DE" sz="1400"/>
              <a:t> Storl 			b 29.11.1999 Neustadt an der Aisch</a:t>
            </a:r>
          </a:p>
          <a:p>
            <a:pPr lvl="1"/>
            <a:r>
              <a:rPr lang="de-DE" sz="1400"/>
              <a:t>  Manuela </a:t>
            </a:r>
            <a:r>
              <a:rPr lang="de-DE" sz="1400" err="1"/>
              <a:t>is</a:t>
            </a:r>
            <a:r>
              <a:rPr lang="de-DE" sz="1400"/>
              <a:t> </a:t>
            </a:r>
            <a:r>
              <a:rPr lang="de-DE" sz="1400" err="1"/>
              <a:t>now</a:t>
            </a:r>
            <a:r>
              <a:rPr lang="de-DE" sz="1400"/>
              <a:t> </a:t>
            </a:r>
            <a:r>
              <a:rPr lang="de-DE" sz="1400" err="1"/>
              <a:t>living</a:t>
            </a:r>
            <a:r>
              <a:rPr lang="de-DE" sz="1400"/>
              <a:t> </a:t>
            </a:r>
            <a:r>
              <a:rPr lang="de-DE" sz="1400" err="1"/>
              <a:t>with</a:t>
            </a:r>
            <a:r>
              <a:rPr lang="de-DE" sz="1400"/>
              <a:t> </a:t>
            </a:r>
            <a:r>
              <a:rPr lang="de-DE" sz="1400" b="1"/>
              <a:t>Bernd </a:t>
            </a:r>
            <a:r>
              <a:rPr lang="de-DE" sz="1400"/>
              <a:t>Wetzel </a:t>
            </a:r>
          </a:p>
          <a:p>
            <a:pPr lvl="1"/>
            <a:endParaRPr lang="de-DE" sz="1400"/>
          </a:p>
        </p:txBody>
      </p:sp>
      <p:sp>
        <p:nvSpPr>
          <p:cNvPr id="47" name="Textfeld 46"/>
          <p:cNvSpPr txBox="1"/>
          <p:nvPr/>
        </p:nvSpPr>
        <p:spPr>
          <a:xfrm>
            <a:off x="876474" y="3201268"/>
            <a:ext cx="7627025" cy="2369880"/>
          </a:xfrm>
          <a:prstGeom prst="rect">
            <a:avLst/>
          </a:prstGeom>
          <a:noFill/>
        </p:spPr>
        <p:txBody>
          <a:bodyPr wrap="square" rtlCol="0">
            <a:spAutoFit/>
          </a:bodyPr>
          <a:lstStyle/>
          <a:p>
            <a:r>
              <a:rPr lang="de-DE" b="1">
                <a:hlinkClick r:id="rId2" action="ppaction://hlinksldjump"/>
              </a:rPr>
              <a:t>Manfred</a:t>
            </a:r>
            <a:r>
              <a:rPr lang="de-DE">
                <a:hlinkClick r:id="rId2" action="ppaction://hlinksldjump"/>
              </a:rPr>
              <a:t> Habermann </a:t>
            </a:r>
            <a:br>
              <a:rPr lang="de-DE"/>
            </a:br>
            <a:r>
              <a:rPr lang="en-GB" sz="1400"/>
              <a:t>b 02.05.1958 Erlangen</a:t>
            </a:r>
            <a:endParaRPr lang="de-DE" sz="1400"/>
          </a:p>
          <a:p>
            <a:r>
              <a:rPr lang="de-DE"/>
              <a:t>        </a:t>
            </a:r>
            <a:r>
              <a:rPr lang="de-DE" err="1"/>
              <a:t>married</a:t>
            </a:r>
            <a:r>
              <a:rPr lang="de-DE"/>
              <a:t> to </a:t>
            </a:r>
            <a:r>
              <a:rPr lang="de-DE" b="1"/>
              <a:t>Manuela</a:t>
            </a:r>
            <a:r>
              <a:rPr lang="de-DE"/>
              <a:t> Habermann (</a:t>
            </a:r>
            <a:r>
              <a:rPr lang="de-DE" err="1"/>
              <a:t>born</a:t>
            </a:r>
            <a:r>
              <a:rPr lang="de-DE"/>
              <a:t> Brandl) b 02.06.1959</a:t>
            </a:r>
          </a:p>
          <a:p>
            <a:pPr lvl="1"/>
            <a:r>
              <a:rPr lang="de-DE" sz="1400"/>
              <a:t>&gt; </a:t>
            </a:r>
            <a:r>
              <a:rPr lang="de-DE" sz="1400" b="1"/>
              <a:t>Roxanne</a:t>
            </a:r>
            <a:r>
              <a:rPr lang="de-DE" sz="1400"/>
              <a:t> Alt (</a:t>
            </a:r>
            <a:r>
              <a:rPr lang="de-DE" sz="1400" err="1"/>
              <a:t>born</a:t>
            </a:r>
            <a:r>
              <a:rPr lang="de-DE" sz="1400"/>
              <a:t> Habermann) b 02.03.1982 Fürth m </a:t>
            </a:r>
            <a:r>
              <a:rPr lang="de-DE" sz="1400" b="1"/>
              <a:t>Florian</a:t>
            </a:r>
            <a:r>
              <a:rPr lang="de-DE" sz="1400"/>
              <a:t> Alt (b 16.06.1977 Fürth)</a:t>
            </a:r>
          </a:p>
          <a:p>
            <a:pPr lvl="2"/>
            <a:r>
              <a:rPr lang="de-DE" sz="1400"/>
              <a:t>&gt;&gt; </a:t>
            </a:r>
            <a:r>
              <a:rPr lang="de-DE" sz="1400" b="1"/>
              <a:t>Maxima </a:t>
            </a:r>
            <a:r>
              <a:rPr lang="de-DE" sz="1400"/>
              <a:t>Alt 	b 11.04.2007 Erlangen</a:t>
            </a:r>
          </a:p>
          <a:p>
            <a:pPr lvl="2"/>
            <a:r>
              <a:rPr lang="de-DE" sz="1400"/>
              <a:t>&gt;&gt; </a:t>
            </a:r>
            <a:r>
              <a:rPr lang="de-DE" sz="1400" b="1"/>
              <a:t>Felix</a:t>
            </a:r>
            <a:r>
              <a:rPr lang="de-DE" sz="1400"/>
              <a:t> Alt 		b 27.04.2008 Erlangen</a:t>
            </a:r>
          </a:p>
          <a:p>
            <a:pPr lvl="2"/>
            <a:r>
              <a:rPr lang="de-DE" sz="1400"/>
              <a:t>&gt;&gt; </a:t>
            </a:r>
            <a:r>
              <a:rPr lang="de-DE" sz="1400" b="1"/>
              <a:t>Alexia Sophie </a:t>
            </a:r>
            <a:r>
              <a:rPr lang="de-DE" sz="1400"/>
              <a:t>Alt 	b 27.04.2017 Erlangen</a:t>
            </a:r>
          </a:p>
          <a:p>
            <a:pPr lvl="1"/>
            <a:r>
              <a:rPr lang="de-DE" sz="1400"/>
              <a:t>&gt; </a:t>
            </a:r>
            <a:r>
              <a:rPr lang="de-DE" sz="1400" b="1"/>
              <a:t>Axel </a:t>
            </a:r>
            <a:r>
              <a:rPr lang="de-DE" sz="1400"/>
              <a:t>Habermann 	b 22.02.1991 Erlangen m </a:t>
            </a:r>
            <a:r>
              <a:rPr lang="de-DE" sz="1400" b="1"/>
              <a:t>Mona</a:t>
            </a:r>
          </a:p>
          <a:p>
            <a:pPr lvl="2"/>
            <a:r>
              <a:rPr lang="de-DE" sz="1400"/>
              <a:t> &gt;&gt; </a:t>
            </a:r>
            <a:r>
              <a:rPr lang="de-DE" sz="1400" b="1"/>
              <a:t>Lars</a:t>
            </a:r>
            <a:r>
              <a:rPr lang="de-DE" sz="1400"/>
              <a:t> Habermann 	b 03.01.2023 Schweinfurt</a:t>
            </a:r>
          </a:p>
          <a:p>
            <a:pPr lvl="1"/>
            <a:r>
              <a:rPr lang="de-DE" sz="1400"/>
              <a:t>&gt; </a:t>
            </a:r>
            <a:r>
              <a:rPr lang="de-DE" sz="1400" b="1"/>
              <a:t>Tim </a:t>
            </a:r>
            <a:r>
              <a:rPr lang="de-DE" sz="1400"/>
              <a:t>Habermann 		b 24.11.1993 Erlangen m </a:t>
            </a:r>
            <a:r>
              <a:rPr lang="de-DE" sz="1400" b="1"/>
              <a:t>Melanie</a:t>
            </a:r>
          </a:p>
        </p:txBody>
      </p:sp>
      <p:pic>
        <p:nvPicPr>
          <p:cNvPr id="4" name="Grafik 3"/>
          <p:cNvPicPr>
            <a:picLocks noChangeAspect="1"/>
          </p:cNvPicPr>
          <p:nvPr/>
        </p:nvPicPr>
        <p:blipFill>
          <a:blip r:embed="rId3"/>
          <a:stretch>
            <a:fillRect/>
          </a:stretch>
        </p:blipFill>
        <p:spPr>
          <a:xfrm>
            <a:off x="10302482" y="489116"/>
            <a:ext cx="1175655" cy="790576"/>
          </a:xfrm>
          <a:prstGeom prst="rect">
            <a:avLst/>
          </a:prstGeom>
        </p:spPr>
      </p:pic>
      <p:pic>
        <p:nvPicPr>
          <p:cNvPr id="3" name="Grafik 2"/>
          <p:cNvPicPr>
            <a:picLocks noChangeAspect="1"/>
          </p:cNvPicPr>
          <p:nvPr/>
        </p:nvPicPr>
        <p:blipFill>
          <a:blip r:embed="rId4"/>
          <a:stretch>
            <a:fillRect/>
          </a:stretch>
        </p:blipFill>
        <p:spPr>
          <a:xfrm>
            <a:off x="9126329" y="1683181"/>
            <a:ext cx="1176153" cy="1392457"/>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7403" y="3954831"/>
            <a:ext cx="3124479" cy="1757519"/>
          </a:xfrm>
          <a:prstGeom prst="rect">
            <a:avLst/>
          </a:prstGeom>
        </p:spPr>
      </p:pic>
      <p:pic>
        <p:nvPicPr>
          <p:cNvPr id="6" name="Grafik 5"/>
          <p:cNvPicPr>
            <a:picLocks noChangeAspect="1"/>
          </p:cNvPicPr>
          <p:nvPr/>
        </p:nvPicPr>
        <p:blipFill>
          <a:blip r:embed="rId6"/>
          <a:stretch>
            <a:fillRect/>
          </a:stretch>
        </p:blipFill>
        <p:spPr>
          <a:xfrm>
            <a:off x="10466070" y="1667642"/>
            <a:ext cx="956047" cy="1407996"/>
          </a:xfrm>
          <a:prstGeom prst="rect">
            <a:avLst/>
          </a:prstGeom>
        </p:spPr>
      </p:pic>
      <p:pic>
        <p:nvPicPr>
          <p:cNvPr id="7" name="Grafik 6"/>
          <p:cNvPicPr>
            <a:picLocks noChangeAspect="1"/>
          </p:cNvPicPr>
          <p:nvPr/>
        </p:nvPicPr>
        <p:blipFill>
          <a:blip r:embed="rId7"/>
          <a:stretch>
            <a:fillRect/>
          </a:stretch>
        </p:blipFill>
        <p:spPr>
          <a:xfrm>
            <a:off x="7909482" y="1821776"/>
            <a:ext cx="1053259" cy="1048413"/>
          </a:xfrm>
          <a:prstGeom prst="rect">
            <a:avLst/>
          </a:prstGeom>
        </p:spPr>
      </p:pic>
      <p:pic>
        <p:nvPicPr>
          <p:cNvPr id="9" name="Grafik 8"/>
          <p:cNvPicPr>
            <a:picLocks noChangeAspect="1"/>
          </p:cNvPicPr>
          <p:nvPr/>
        </p:nvPicPr>
        <p:blipFill rotWithShape="1">
          <a:blip r:embed="rId8"/>
          <a:srcRect b="25677"/>
          <a:stretch/>
        </p:blipFill>
        <p:spPr>
          <a:xfrm>
            <a:off x="6372191" y="2576457"/>
            <a:ext cx="1078049" cy="1135446"/>
          </a:xfrm>
          <a:prstGeom prst="rect">
            <a:avLst/>
          </a:prstGeom>
        </p:spPr>
      </p:pic>
      <p:pic>
        <p:nvPicPr>
          <p:cNvPr id="10" name="Grafik 9"/>
          <p:cNvPicPr>
            <a:picLocks noChangeAspect="1"/>
          </p:cNvPicPr>
          <p:nvPr/>
        </p:nvPicPr>
        <p:blipFill>
          <a:blip r:embed="rId9"/>
          <a:stretch>
            <a:fillRect/>
          </a:stretch>
        </p:blipFill>
        <p:spPr>
          <a:xfrm>
            <a:off x="6702474" y="4399560"/>
            <a:ext cx="873983" cy="1104566"/>
          </a:xfrm>
          <a:prstGeom prst="rect">
            <a:avLst/>
          </a:prstGeom>
        </p:spPr>
      </p:pic>
      <p:sp>
        <p:nvSpPr>
          <p:cNvPr id="2" name="Foliennummernplatzhalter 1"/>
          <p:cNvSpPr>
            <a:spLocks noGrp="1"/>
          </p:cNvSpPr>
          <p:nvPr>
            <p:ph type="sldNum" sz="quarter" idx="12"/>
          </p:nvPr>
        </p:nvSpPr>
        <p:spPr/>
        <p:txBody>
          <a:bodyPr/>
          <a:lstStyle/>
          <a:p>
            <a:fld id="{67EAFDB1-F3D4-4863-BCEA-E13DF22AE5EF}" type="slidenum">
              <a:rPr lang="de-DE" smtClean="0"/>
              <a:t>40</a:t>
            </a:fld>
            <a:endParaRPr lang="de-DE"/>
          </a:p>
        </p:txBody>
      </p:sp>
      <p:pic>
        <p:nvPicPr>
          <p:cNvPr id="12" name="Picture 2" descr="Ayub Irawan photos, images, assets | Adobe Stock">
            <a:hlinkClick r:id="" action="ppaction://hlinkshowjump?jump=lastslideviewed"/>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526"/>
          <a:stretch/>
        </p:blipFill>
        <p:spPr bwMode="auto">
          <a:xfrm>
            <a:off x="395611" y="5917720"/>
            <a:ext cx="294928" cy="3491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4"/>
          <p:cNvSpPr>
            <a:spLocks noChangeArrowheads="1"/>
          </p:cNvSpPr>
          <p:nvPr/>
        </p:nvSpPr>
        <p:spPr bwMode="auto">
          <a:xfrm>
            <a:off x="10256129" y="1279692"/>
            <a:ext cx="1782769" cy="276999"/>
          </a:xfrm>
          <a:prstGeom prst="rect">
            <a:avLst/>
          </a:prstGeom>
          <a:noFill/>
        </p:spPr>
        <p:txBody>
          <a:bodyPr wrap="square" rtlCol="0">
            <a:spAutoFit/>
          </a:bodyPr>
          <a:lstStyle/>
          <a:p>
            <a:pPr lvl="0"/>
            <a:r>
              <a:rPr lang="pt-BR" sz="1200" b="1">
                <a:cs typeface="Arial" panose="020B0604020202020204" pitchFamily="34" charset="0"/>
              </a:rPr>
              <a:t>Herzogenaurach Area</a:t>
            </a:r>
            <a:endParaRPr lang="pt-PT" sz="1200"/>
          </a:p>
        </p:txBody>
      </p:sp>
    </p:spTree>
    <p:extLst>
      <p:ext uri="{BB962C8B-B14F-4D97-AF65-F5344CB8AC3E}">
        <p14:creationId xmlns:p14="http://schemas.microsoft.com/office/powerpoint/2010/main" val="20379831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p:cNvPicPr>
            <a:picLocks noChangeAspect="1"/>
          </p:cNvPicPr>
          <p:nvPr/>
        </p:nvPicPr>
        <p:blipFill rotWithShape="1">
          <a:blip r:embed="rId2" cstate="print">
            <a:extLst>
              <a:ext uri="{28A0092B-C50C-407E-A947-70E740481C1C}">
                <a14:useLocalDpi xmlns:a14="http://schemas.microsoft.com/office/drawing/2010/main" val="0"/>
              </a:ext>
            </a:extLst>
          </a:blip>
          <a:srcRect l="2797" t="5206" b="5075"/>
          <a:stretch/>
        </p:blipFill>
        <p:spPr>
          <a:xfrm>
            <a:off x="6925262" y="19170"/>
            <a:ext cx="2942294" cy="2609194"/>
          </a:xfrm>
          <a:prstGeom prst="rect">
            <a:avLst/>
          </a:prstGeom>
        </p:spPr>
      </p:pic>
      <p:sp>
        <p:nvSpPr>
          <p:cNvPr id="5" name="Rectangle 4"/>
          <p:cNvSpPr>
            <a:spLocks noChangeArrowheads="1"/>
          </p:cNvSpPr>
          <p:nvPr/>
        </p:nvSpPr>
        <p:spPr bwMode="auto">
          <a:xfrm>
            <a:off x="738827" y="432214"/>
            <a:ext cx="5829565" cy="584775"/>
          </a:xfrm>
          <a:prstGeom prst="rect">
            <a:avLst/>
          </a:prstGeom>
          <a:noFill/>
        </p:spPr>
        <p:txBody>
          <a:bodyPr wrap="square" rtlCol="0">
            <a:spAutoFit/>
          </a:bodyPr>
          <a:lstStyle/>
          <a:p>
            <a:pPr lvl="0" eaLnBrk="0" fontAlgn="base" hangingPunct="0">
              <a:spcBef>
                <a:spcPct val="0"/>
              </a:spcBef>
              <a:spcAft>
                <a:spcPct val="0"/>
              </a:spcAft>
            </a:pPr>
            <a:r>
              <a:rPr lang="pt-PT">
                <a:hlinkClick r:id="rId3" action="ppaction://hlinksldjump"/>
              </a:rPr>
              <a:t>Guiomar </a:t>
            </a:r>
            <a:r>
              <a:rPr lang="pt-PT" b="1">
                <a:hlinkClick r:id="rId3" action="ppaction://hlinksldjump"/>
              </a:rPr>
              <a:t>Patrícia</a:t>
            </a:r>
            <a:r>
              <a:rPr lang="pt-PT">
                <a:hlinkClick r:id="rId3" action="ppaction://hlinksldjump"/>
              </a:rPr>
              <a:t> Morbey</a:t>
            </a:r>
            <a:r>
              <a:rPr lang="pt-PT" sz="1400">
                <a:hlinkClick r:id="rId3" action="ppaction://hlinksldjump"/>
              </a:rPr>
              <a:t> </a:t>
            </a:r>
            <a:r>
              <a:rPr lang="pt-PT" sz="1400"/>
              <a:t>b 27.01.1963, Lisbon </a:t>
            </a:r>
            <a:br>
              <a:rPr lang="pt-PT" sz="1400"/>
            </a:br>
            <a:r>
              <a:rPr lang="pt-PT" sz="1400"/>
              <a:t>&gt; </a:t>
            </a:r>
            <a:r>
              <a:rPr lang="pt-PT" sz="1400" b="1"/>
              <a:t>Bernardo</a:t>
            </a:r>
            <a:r>
              <a:rPr lang="pt-PT" sz="1400"/>
              <a:t> Cunha e Silva b 22.1993 Lisbon</a:t>
            </a:r>
            <a:endParaRPr lang="en-GB" altLang="de-DE" sz="1100">
              <a:ea typeface="Times New Roman" panose="02020603050405020304" pitchFamily="18" charset="0"/>
              <a:cs typeface="Arial" panose="020B0604020202020204" pitchFamily="34" charset="0"/>
            </a:endParaRPr>
          </a:p>
        </p:txBody>
      </p:sp>
      <p:sp>
        <p:nvSpPr>
          <p:cNvPr id="10" name="Rectangle 4"/>
          <p:cNvSpPr>
            <a:spLocks noChangeArrowheads="1"/>
          </p:cNvSpPr>
          <p:nvPr/>
        </p:nvSpPr>
        <p:spPr bwMode="auto">
          <a:xfrm>
            <a:off x="738827" y="2998102"/>
            <a:ext cx="5044966" cy="584775"/>
          </a:xfrm>
          <a:prstGeom prst="rect">
            <a:avLst/>
          </a:prstGeom>
          <a:noFill/>
        </p:spPr>
        <p:txBody>
          <a:bodyPr wrap="square" rtlCol="0">
            <a:spAutoFit/>
          </a:bodyPr>
          <a:lstStyle/>
          <a:p>
            <a:r>
              <a:rPr lang="en-GB" b="1">
                <a:hlinkClick r:id="rId3" action="ppaction://hlinksldjump"/>
              </a:rPr>
              <a:t>João </a:t>
            </a:r>
            <a:r>
              <a:rPr lang="en-GB">
                <a:hlinkClick r:id="rId3" action="ppaction://hlinksldjump"/>
              </a:rPr>
              <a:t>Carlos</a:t>
            </a:r>
            <a:r>
              <a:rPr lang="en-GB" b="1">
                <a:hlinkClick r:id="rId3" action="ppaction://hlinksldjump"/>
              </a:rPr>
              <a:t> </a:t>
            </a:r>
            <a:r>
              <a:rPr lang="en-GB">
                <a:hlinkClick r:id="rId3" action="ppaction://hlinksldjump"/>
              </a:rPr>
              <a:t>Morbey</a:t>
            </a:r>
            <a:r>
              <a:rPr lang="en-GB"/>
              <a:t> </a:t>
            </a:r>
            <a:r>
              <a:rPr lang="en-GB" sz="1400"/>
              <a:t>b 05.02.1974</a:t>
            </a:r>
            <a:br>
              <a:rPr lang="en-GB" sz="1400"/>
            </a:br>
            <a:r>
              <a:rPr lang="en-GB" sz="1400"/>
              <a:t>m </a:t>
            </a:r>
            <a:r>
              <a:rPr lang="en-GB" sz="1400" b="1" err="1"/>
              <a:t>Sónia</a:t>
            </a:r>
            <a:r>
              <a:rPr lang="en-GB" sz="1400"/>
              <a:t> M</a:t>
            </a:r>
            <a:r>
              <a:rPr lang="pt-BR" sz="1400"/>
              <a:t>aria do Vale Costa Morbey b 17.04.1972</a:t>
            </a:r>
            <a:endParaRPr lang="de-DE" sz="1400"/>
          </a:p>
        </p:txBody>
      </p:sp>
      <p:sp>
        <p:nvSpPr>
          <p:cNvPr id="2" name="Rechteck 1"/>
          <p:cNvSpPr/>
          <p:nvPr/>
        </p:nvSpPr>
        <p:spPr>
          <a:xfrm>
            <a:off x="738827" y="1715158"/>
            <a:ext cx="6096000" cy="584775"/>
          </a:xfrm>
          <a:prstGeom prst="rect">
            <a:avLst/>
          </a:prstGeom>
        </p:spPr>
        <p:txBody>
          <a:bodyPr>
            <a:spAutoFit/>
          </a:bodyPr>
          <a:lstStyle/>
          <a:p>
            <a:r>
              <a:rPr lang="en-GB" b="1">
                <a:hlinkClick r:id="rId4" action="ppaction://hlinksldjump"/>
              </a:rPr>
              <a:t>Ana Cristina </a:t>
            </a:r>
            <a:r>
              <a:rPr lang="en-GB" err="1">
                <a:hlinkClick r:id="rId4" action="ppaction://hlinksldjump"/>
              </a:rPr>
              <a:t>Amaral</a:t>
            </a:r>
            <a:r>
              <a:rPr lang="en-GB" sz="1400">
                <a:hlinkClick r:id="rId4" action="ppaction://hlinksldjump"/>
              </a:rPr>
              <a:t> </a:t>
            </a:r>
            <a:r>
              <a:rPr lang="en-GB" sz="1400"/>
              <a:t>b 05.08.1968 Lobito </a:t>
            </a:r>
            <a:br>
              <a:rPr lang="en-GB"/>
            </a:br>
            <a:r>
              <a:rPr lang="en-GB" sz="1400"/>
              <a:t>&gt; </a:t>
            </a:r>
            <a:r>
              <a:rPr lang="en-GB" sz="1400" b="1" err="1"/>
              <a:t>Diogo</a:t>
            </a:r>
            <a:r>
              <a:rPr lang="en-GB" sz="1400"/>
              <a:t> </a:t>
            </a:r>
            <a:r>
              <a:rPr lang="en-GB" sz="1400" err="1"/>
              <a:t>Saraiva</a:t>
            </a:r>
            <a:r>
              <a:rPr lang="en-GB" sz="1400"/>
              <a:t> b  </a:t>
            </a:r>
            <a:r>
              <a:rPr lang="de-DE" sz="1400" b="1"/>
              <a:t>12.02.2003</a:t>
            </a:r>
            <a:r>
              <a:rPr lang="en-GB" sz="1400"/>
              <a:t>  Lisbon  </a:t>
            </a:r>
          </a:p>
        </p:txBody>
      </p:sp>
      <p:sp>
        <p:nvSpPr>
          <p:cNvPr id="22" name="Textfeld 21"/>
          <p:cNvSpPr txBox="1"/>
          <p:nvPr/>
        </p:nvSpPr>
        <p:spPr>
          <a:xfrm>
            <a:off x="6925262" y="19766"/>
            <a:ext cx="1666482" cy="276999"/>
          </a:xfrm>
          <a:prstGeom prst="rect">
            <a:avLst/>
          </a:prstGeom>
          <a:noFill/>
        </p:spPr>
        <p:txBody>
          <a:bodyPr wrap="none" rtlCol="0">
            <a:spAutoFit/>
          </a:bodyPr>
          <a:lstStyle/>
          <a:p>
            <a:r>
              <a:rPr lang="de-DE" sz="1200"/>
              <a:t>1973 </a:t>
            </a:r>
            <a:r>
              <a:rPr lang="de-DE" sz="1200" err="1"/>
              <a:t>Tundavala</a:t>
            </a:r>
            <a:r>
              <a:rPr lang="de-DE" sz="1200"/>
              <a:t>, Angola</a:t>
            </a:r>
          </a:p>
        </p:txBody>
      </p:sp>
      <p:pic>
        <p:nvPicPr>
          <p:cNvPr id="23" name="Grafik 22"/>
          <p:cNvPicPr>
            <a:picLocks noChangeAspect="1"/>
          </p:cNvPicPr>
          <p:nvPr/>
        </p:nvPicPr>
        <p:blipFill>
          <a:blip r:embed="rId5"/>
          <a:stretch>
            <a:fillRect/>
          </a:stretch>
        </p:blipFill>
        <p:spPr>
          <a:xfrm>
            <a:off x="5237269" y="739297"/>
            <a:ext cx="1379072" cy="1665716"/>
          </a:xfrm>
          <a:prstGeom prst="rect">
            <a:avLst/>
          </a:prstGeom>
        </p:spPr>
      </p:pic>
      <p:pic>
        <p:nvPicPr>
          <p:cNvPr id="25" name="Grafik 24"/>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5251654" y="2544379"/>
            <a:ext cx="1124383" cy="1612381"/>
          </a:xfrm>
          <a:prstGeom prst="rect">
            <a:avLst/>
          </a:prstGeom>
        </p:spPr>
      </p:pic>
      <p:cxnSp>
        <p:nvCxnSpPr>
          <p:cNvPr id="30" name="Gerader Verbinder 29"/>
          <p:cNvCxnSpPr/>
          <p:nvPr/>
        </p:nvCxnSpPr>
        <p:spPr>
          <a:xfrm>
            <a:off x="5037083" y="646386"/>
            <a:ext cx="2929406"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8" name="Grafik 17"/>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tretch>
            <a:fillRect/>
          </a:stretch>
        </p:blipFill>
        <p:spPr>
          <a:xfrm>
            <a:off x="9158232" y="1508527"/>
            <a:ext cx="1784565" cy="2604686"/>
          </a:xfrm>
          <a:prstGeom prst="rect">
            <a:avLst/>
          </a:prstGeom>
        </p:spPr>
      </p:pic>
      <p:pic>
        <p:nvPicPr>
          <p:cNvPr id="3" name="Grafik 2"/>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Layer>
                </a14:imgProps>
              </a:ext>
            </a:extLst>
          </a:blip>
          <a:stretch>
            <a:fillRect/>
          </a:stretch>
        </p:blipFill>
        <p:spPr>
          <a:xfrm>
            <a:off x="10840481" y="2193088"/>
            <a:ext cx="1071563" cy="1571904"/>
          </a:xfrm>
          <a:prstGeom prst="rect">
            <a:avLst/>
          </a:prstGeom>
        </p:spPr>
      </p:pic>
      <p:pic>
        <p:nvPicPr>
          <p:cNvPr id="1026" name="Picture 2" descr="Bernardo Cunha e Silv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78836" y="222873"/>
            <a:ext cx="1491179" cy="1491179"/>
          </a:xfrm>
          <a:prstGeom prst="rect">
            <a:avLst/>
          </a:prstGeom>
          <a:noFill/>
          <a:extLst>
            <a:ext uri="{909E8E84-426E-40DD-AFC4-6F175D3DCCD1}">
              <a14:hiddenFill xmlns:a14="http://schemas.microsoft.com/office/drawing/2010/main">
                <a:solidFill>
                  <a:srgbClr val="FFFFFF"/>
                </a:solidFill>
              </a14:hiddenFill>
            </a:ext>
          </a:extLst>
        </p:spPr>
      </p:pic>
      <p:sp>
        <p:nvSpPr>
          <p:cNvPr id="19" name="Textfeld 18"/>
          <p:cNvSpPr txBox="1"/>
          <p:nvPr/>
        </p:nvSpPr>
        <p:spPr>
          <a:xfrm>
            <a:off x="9276135" y="1928590"/>
            <a:ext cx="926985" cy="276999"/>
          </a:xfrm>
          <a:prstGeom prst="rect">
            <a:avLst/>
          </a:prstGeom>
          <a:noFill/>
        </p:spPr>
        <p:txBody>
          <a:bodyPr wrap="none" rtlCol="0">
            <a:spAutoFit/>
          </a:bodyPr>
          <a:lstStyle/>
          <a:p>
            <a:r>
              <a:rPr lang="de-DE" sz="1200"/>
              <a:t>1973 </a:t>
            </a:r>
            <a:r>
              <a:rPr lang="de-DE" sz="1200" err="1"/>
              <a:t>Lobito</a:t>
            </a:r>
            <a:endParaRPr lang="de-DE" sz="1200"/>
          </a:p>
        </p:txBody>
      </p:sp>
      <p:pic>
        <p:nvPicPr>
          <p:cNvPr id="11" name="Grafik 10"/>
          <p:cNvPicPr>
            <a:picLocks noChangeAspect="1"/>
          </p:cNvPicPr>
          <p:nvPr/>
        </p:nvPicPr>
        <p:blipFill>
          <a:blip r:embed="rId13"/>
          <a:stretch>
            <a:fillRect/>
          </a:stretch>
        </p:blipFill>
        <p:spPr>
          <a:xfrm>
            <a:off x="6425084" y="2508961"/>
            <a:ext cx="1215060" cy="1626472"/>
          </a:xfrm>
          <a:prstGeom prst="rect">
            <a:avLst/>
          </a:prstGeom>
        </p:spPr>
      </p:pic>
      <p:pic>
        <p:nvPicPr>
          <p:cNvPr id="53" name="Grafik 52"/>
          <p:cNvPicPr>
            <a:picLocks noChangeAspect="1"/>
          </p:cNvPicPr>
          <p:nvPr/>
        </p:nvPicPr>
        <p:blipFill>
          <a:blip r:embed="rId14"/>
          <a:stretch>
            <a:fillRect/>
          </a:stretch>
        </p:blipFill>
        <p:spPr>
          <a:xfrm>
            <a:off x="7974850" y="5122491"/>
            <a:ext cx="1047033" cy="1538597"/>
          </a:xfrm>
          <a:prstGeom prst="rect">
            <a:avLst/>
          </a:prstGeom>
        </p:spPr>
      </p:pic>
      <p:pic>
        <p:nvPicPr>
          <p:cNvPr id="54" name="Grafik 53"/>
          <p:cNvPicPr>
            <a:picLocks noChangeAspect="1"/>
          </p:cNvPicPr>
          <p:nvPr/>
        </p:nvPicPr>
        <p:blipFill>
          <a:blip r:embed="rId15"/>
          <a:stretch>
            <a:fillRect/>
          </a:stretch>
        </p:blipFill>
        <p:spPr>
          <a:xfrm>
            <a:off x="10527701" y="5132161"/>
            <a:ext cx="1209778" cy="1519255"/>
          </a:xfrm>
          <a:prstGeom prst="rect">
            <a:avLst/>
          </a:prstGeom>
        </p:spPr>
      </p:pic>
      <p:pic>
        <p:nvPicPr>
          <p:cNvPr id="55" name="Grafik 54"/>
          <p:cNvPicPr>
            <a:picLocks noChangeAspect="1"/>
          </p:cNvPicPr>
          <p:nvPr/>
        </p:nvPicPr>
        <p:blipFill>
          <a:blip r:embed="rId16"/>
          <a:stretch>
            <a:fillRect/>
          </a:stretch>
        </p:blipFill>
        <p:spPr>
          <a:xfrm>
            <a:off x="9080419" y="5141833"/>
            <a:ext cx="1388746" cy="1519255"/>
          </a:xfrm>
          <a:prstGeom prst="rect">
            <a:avLst/>
          </a:prstGeom>
        </p:spPr>
      </p:pic>
      <p:sp>
        <p:nvSpPr>
          <p:cNvPr id="56" name="Rectangle 4"/>
          <p:cNvSpPr>
            <a:spLocks noChangeArrowheads="1"/>
          </p:cNvSpPr>
          <p:nvPr/>
        </p:nvSpPr>
        <p:spPr bwMode="auto">
          <a:xfrm>
            <a:off x="738827" y="5563989"/>
            <a:ext cx="4419915" cy="1231106"/>
          </a:xfrm>
          <a:prstGeom prst="rect">
            <a:avLst/>
          </a:prstGeom>
          <a:noFill/>
        </p:spPr>
        <p:txBody>
          <a:bodyPr wrap="square" rtlCol="0">
            <a:spAutoFit/>
          </a:bodyPr>
          <a:lstStyle/>
          <a:p>
            <a:pPr>
              <a:tabLst>
                <a:tab pos="2333625" algn="l"/>
                <a:tab pos="2868613" algn="l"/>
              </a:tabLst>
            </a:pPr>
            <a:r>
              <a:rPr lang="en-GB" b="1">
                <a:hlinkClick r:id="rId3" action="ppaction://hlinksldjump"/>
              </a:rPr>
              <a:t>Paulo </a:t>
            </a:r>
            <a:r>
              <a:rPr lang="en-GB">
                <a:hlinkClick r:id="rId3" action="ppaction://hlinksldjump"/>
              </a:rPr>
              <a:t>Jorge Morbey</a:t>
            </a:r>
            <a:r>
              <a:rPr lang="en-GB"/>
              <a:t>	</a:t>
            </a:r>
            <a:r>
              <a:rPr lang="en-GB" sz="1400"/>
              <a:t>b</a:t>
            </a:r>
            <a:r>
              <a:rPr lang="en-GB"/>
              <a:t> </a:t>
            </a:r>
            <a:r>
              <a:rPr lang="en-GB" sz="1400"/>
              <a:t>02.11.1975 </a:t>
            </a:r>
            <a:r>
              <a:rPr lang="en-GB" sz="1400" err="1"/>
              <a:t>Benguela</a:t>
            </a:r>
            <a:endParaRPr lang="en-GB" sz="1400"/>
          </a:p>
          <a:p>
            <a:pPr>
              <a:tabLst>
                <a:tab pos="2333625" algn="l"/>
                <a:tab pos="2868613" algn="l"/>
              </a:tabLst>
            </a:pPr>
            <a:r>
              <a:rPr lang="en-GB" sz="1400"/>
              <a:t>m </a:t>
            </a:r>
            <a:r>
              <a:rPr lang="en-GB" sz="1400" b="1"/>
              <a:t>Daniela</a:t>
            </a:r>
            <a:r>
              <a:rPr lang="en-GB" sz="1400"/>
              <a:t> Lopes Morbey 	b 28.10.1977 </a:t>
            </a:r>
            <a:r>
              <a:rPr lang="en-GB" sz="1400" err="1"/>
              <a:t>Setúbal</a:t>
            </a:r>
            <a:endParaRPr lang="en-GB" sz="1400"/>
          </a:p>
          <a:p>
            <a:pPr defTabSz="898525">
              <a:tabLst>
                <a:tab pos="2333625" algn="l"/>
                <a:tab pos="2868613" algn="l"/>
              </a:tabLst>
            </a:pPr>
            <a:r>
              <a:rPr lang="en-GB" sz="1400"/>
              <a:t> &gt; </a:t>
            </a:r>
            <a:r>
              <a:rPr lang="en-GB" sz="1400" b="1"/>
              <a:t>Nair</a:t>
            </a:r>
            <a:r>
              <a:rPr lang="en-GB" sz="1400"/>
              <a:t> Lopes Morbey 	b 13.09.2005 </a:t>
            </a:r>
            <a:r>
              <a:rPr lang="en-GB" sz="1400" err="1"/>
              <a:t>Setúbal</a:t>
            </a:r>
            <a:endParaRPr lang="en-GB" sz="1400"/>
          </a:p>
          <a:p>
            <a:pPr>
              <a:tabLst>
                <a:tab pos="2333625" algn="l"/>
                <a:tab pos="2868613" algn="l"/>
              </a:tabLst>
            </a:pPr>
            <a:r>
              <a:rPr lang="en-GB" sz="1400"/>
              <a:t> &gt; </a:t>
            </a:r>
            <a:r>
              <a:rPr lang="en-GB" sz="1400" b="1"/>
              <a:t>Guilherme</a:t>
            </a:r>
            <a:r>
              <a:rPr lang="en-GB" sz="1400"/>
              <a:t> Lopes Morbey        b 28.08.2011 </a:t>
            </a:r>
            <a:r>
              <a:rPr lang="en-GB" sz="1400" err="1"/>
              <a:t>Setúbal</a:t>
            </a:r>
            <a:endParaRPr lang="en-GB" sz="1400"/>
          </a:p>
          <a:p>
            <a:pPr>
              <a:tabLst>
                <a:tab pos="2333625" algn="l"/>
                <a:tab pos="2868613" algn="l"/>
              </a:tabLst>
            </a:pPr>
            <a:endParaRPr lang="de-DE" sz="1400"/>
          </a:p>
        </p:txBody>
      </p:sp>
      <p:sp>
        <p:nvSpPr>
          <p:cNvPr id="57" name="Rechteck 56"/>
          <p:cNvSpPr/>
          <p:nvPr/>
        </p:nvSpPr>
        <p:spPr>
          <a:xfrm>
            <a:off x="738827" y="4281046"/>
            <a:ext cx="4512827" cy="584775"/>
          </a:xfrm>
          <a:prstGeom prst="rect">
            <a:avLst/>
          </a:prstGeom>
        </p:spPr>
        <p:txBody>
          <a:bodyPr wrap="square">
            <a:spAutoFit/>
          </a:bodyPr>
          <a:lstStyle/>
          <a:p>
            <a:r>
              <a:rPr lang="en-GB" b="1">
                <a:hlinkClick r:id="rId4" action="ppaction://hlinksldjump"/>
              </a:rPr>
              <a:t>Maria </a:t>
            </a:r>
            <a:r>
              <a:rPr lang="en-GB" b="1" err="1">
                <a:hlinkClick r:id="rId4" action="ppaction://hlinksldjump"/>
              </a:rPr>
              <a:t>João</a:t>
            </a:r>
            <a:r>
              <a:rPr lang="en-GB" b="1">
                <a:hlinkClick r:id="rId4" action="ppaction://hlinksldjump"/>
              </a:rPr>
              <a:t> </a:t>
            </a:r>
            <a:r>
              <a:rPr lang="en-GB" err="1">
                <a:hlinkClick r:id="rId4" action="ppaction://hlinksldjump"/>
              </a:rPr>
              <a:t>Amaral</a:t>
            </a:r>
            <a:r>
              <a:rPr lang="en-GB">
                <a:hlinkClick r:id="rId4" action="ppaction://hlinksldjump"/>
              </a:rPr>
              <a:t> </a:t>
            </a:r>
            <a:r>
              <a:rPr lang="en-GB" err="1">
                <a:hlinkClick r:id="rId4" action="ppaction://hlinksldjump"/>
              </a:rPr>
              <a:t>Gra</a:t>
            </a:r>
            <a:r>
              <a:rPr lang="pt-PT">
                <a:hlinkClick r:id="rId4" action="ppaction://hlinksldjump"/>
              </a:rPr>
              <a:t>ça</a:t>
            </a:r>
            <a:r>
              <a:rPr lang="pt-PT" sz="1400">
                <a:hlinkClick r:id="rId4" action="ppaction://hlinksldjump"/>
              </a:rPr>
              <a:t> </a:t>
            </a:r>
            <a:r>
              <a:rPr lang="pt-PT" sz="1400"/>
              <a:t>b 21.06.1975 Lisbon </a:t>
            </a:r>
          </a:p>
          <a:p>
            <a:r>
              <a:rPr lang="pt-PT" sz="1400"/>
              <a:t>&gt; Carolina b 29.01.02 &gt;&gt;  Gabriel b 12.06.2024</a:t>
            </a:r>
            <a:endParaRPr lang="de-DE" sz="1400"/>
          </a:p>
        </p:txBody>
      </p:sp>
      <p:pic>
        <p:nvPicPr>
          <p:cNvPr id="58" name="Grafik 57"/>
          <p:cNvPicPr>
            <a:picLocks noChangeAspect="1"/>
          </p:cNvPicPr>
          <p:nvPr/>
        </p:nvPicPr>
        <p:blipFill>
          <a:blip r:embed="rId17"/>
          <a:stretch>
            <a:fillRect/>
          </a:stretch>
        </p:blipFill>
        <p:spPr>
          <a:xfrm>
            <a:off x="5251654" y="4210174"/>
            <a:ext cx="983608" cy="1540884"/>
          </a:xfrm>
          <a:prstGeom prst="rect">
            <a:avLst/>
          </a:prstGeom>
        </p:spPr>
      </p:pic>
      <p:pic>
        <p:nvPicPr>
          <p:cNvPr id="59" name="Grafik 58"/>
          <p:cNvPicPr>
            <a:picLocks noChangeAspect="1"/>
          </p:cNvPicPr>
          <p:nvPr/>
        </p:nvPicPr>
        <p:blipFill>
          <a:blip r:embed="rId18"/>
          <a:stretch>
            <a:fillRect/>
          </a:stretch>
        </p:blipFill>
        <p:spPr>
          <a:xfrm>
            <a:off x="6485095" y="4210174"/>
            <a:ext cx="1124728" cy="1528927"/>
          </a:xfrm>
          <a:prstGeom prst="rect">
            <a:avLst/>
          </a:prstGeom>
        </p:spPr>
      </p:pic>
      <p:pic>
        <p:nvPicPr>
          <p:cNvPr id="60" name="Picture 8" descr="Flag of Angola"/>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866648" y="296765"/>
            <a:ext cx="1190625" cy="790576"/>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p:cNvSpPr>
            <a:spLocks noGrp="1"/>
          </p:cNvSpPr>
          <p:nvPr>
            <p:ph type="sldNum" sz="quarter" idx="12"/>
          </p:nvPr>
        </p:nvSpPr>
        <p:spPr/>
        <p:txBody>
          <a:bodyPr/>
          <a:lstStyle/>
          <a:p>
            <a:fld id="{67EAFDB1-F3D4-4863-BCEA-E13DF22AE5EF}" type="slidenum">
              <a:rPr lang="de-DE" smtClean="0"/>
              <a:t>41</a:t>
            </a:fld>
            <a:endParaRPr lang="de-DE"/>
          </a:p>
        </p:txBody>
      </p:sp>
      <p:sp>
        <p:nvSpPr>
          <p:cNvPr id="24" name="Rectangle 4"/>
          <p:cNvSpPr>
            <a:spLocks noChangeArrowheads="1"/>
          </p:cNvSpPr>
          <p:nvPr/>
        </p:nvSpPr>
        <p:spPr bwMode="auto">
          <a:xfrm>
            <a:off x="10840481" y="1123697"/>
            <a:ext cx="1243590" cy="276999"/>
          </a:xfrm>
          <a:prstGeom prst="rect">
            <a:avLst/>
          </a:prstGeom>
          <a:noFill/>
        </p:spPr>
        <p:txBody>
          <a:bodyPr wrap="square" rtlCol="0">
            <a:spAutoFit/>
          </a:bodyPr>
          <a:lstStyle/>
          <a:p>
            <a:pPr lvl="0"/>
            <a:r>
              <a:rPr lang="pt-BR" sz="1200" b="1">
                <a:cs typeface="Arial" panose="020B0604020202020204" pitchFamily="34" charset="0"/>
              </a:rPr>
              <a:t>Lisbon / Setúbal</a:t>
            </a:r>
            <a:endParaRPr lang="pt-PT" sz="1200"/>
          </a:p>
        </p:txBody>
      </p:sp>
    </p:spTree>
    <p:extLst>
      <p:ext uri="{BB962C8B-B14F-4D97-AF65-F5344CB8AC3E}">
        <p14:creationId xmlns:p14="http://schemas.microsoft.com/office/powerpoint/2010/main" val="19797545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314" y="3646529"/>
            <a:ext cx="2656757" cy="1926385"/>
          </a:xfrm>
          <a:prstGeom prst="rect">
            <a:avLst/>
          </a:prstGeom>
        </p:spPr>
      </p:pic>
      <p:pic>
        <p:nvPicPr>
          <p:cNvPr id="3" name="Grafik 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0126" y="1570689"/>
            <a:ext cx="773715" cy="1203674"/>
          </a:xfrm>
          <a:prstGeom prst="rect">
            <a:avLst/>
          </a:prstGeom>
        </p:spPr>
      </p:pic>
      <p:pic>
        <p:nvPicPr>
          <p:cNvPr id="14" name="Grafik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9016" y="380915"/>
            <a:ext cx="1869028" cy="2710513"/>
          </a:xfrm>
          <a:prstGeom prst="rect">
            <a:avLst/>
          </a:prstGeom>
        </p:spPr>
      </p:pic>
      <p:pic>
        <p:nvPicPr>
          <p:cNvPr id="10" name="Grafik 9"/>
          <p:cNvPicPr>
            <a:picLocks noChangeAspect="1"/>
          </p:cNvPicPr>
          <p:nvPr/>
        </p:nvPicPr>
        <p:blipFill rotWithShape="1">
          <a:blip r:embed="rId6" cstate="print">
            <a:extLst>
              <a:ext uri="{28A0092B-C50C-407E-A947-70E740481C1C}">
                <a14:useLocalDpi xmlns:a14="http://schemas.microsoft.com/office/drawing/2010/main" val="0"/>
              </a:ext>
            </a:extLst>
          </a:blip>
          <a:srcRect l="4875" t="14007" r="51778" b="8981"/>
          <a:stretch/>
        </p:blipFill>
        <p:spPr>
          <a:xfrm rot="635198">
            <a:off x="6677312" y="1840984"/>
            <a:ext cx="1339440" cy="3464959"/>
          </a:xfrm>
          <a:prstGeom prst="rect">
            <a:avLst/>
          </a:prstGeom>
        </p:spPr>
      </p:pic>
      <p:sp>
        <p:nvSpPr>
          <p:cNvPr id="4" name="Textfeld 3">
            <a:hlinkClick r:id="rId7" action="ppaction://hlinksldjump"/>
          </p:cNvPr>
          <p:cNvSpPr txBox="1"/>
          <p:nvPr/>
        </p:nvSpPr>
        <p:spPr>
          <a:xfrm>
            <a:off x="412954" y="1205756"/>
            <a:ext cx="5285145" cy="369460"/>
          </a:xfrm>
          <a:prstGeom prst="rect">
            <a:avLst/>
          </a:prstGeom>
          <a:solidFill>
            <a:schemeClr val="bg1"/>
          </a:solidFill>
          <a:effectLst>
            <a:outerShdw blurRad="50800" dist="38100" dir="10800000" algn="r" rotWithShape="0">
              <a:prstClr val="black">
                <a:alpha val="40000"/>
              </a:prstClr>
            </a:outerShdw>
          </a:effectLst>
        </p:spPr>
        <p:txBody>
          <a:bodyPr wrap="square" rtlCol="0">
            <a:spAutoFit/>
          </a:bodyPr>
          <a:lstStyle>
            <a:defPPr>
              <a:defRPr lang="de-DE"/>
            </a:defPPr>
            <a:lvl1pPr>
              <a:defRPr sz="1801" b="1"/>
            </a:lvl1pPr>
          </a:lstStyle>
          <a:p>
            <a:r>
              <a:rPr lang="en-GB"/>
              <a:t>Attachments </a:t>
            </a:r>
          </a:p>
        </p:txBody>
      </p:sp>
      <p:pic>
        <p:nvPicPr>
          <p:cNvPr id="9" name="Grafik 8">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0290" y="2597621"/>
            <a:ext cx="2033752" cy="3471718"/>
          </a:xfrm>
          <a:prstGeom prst="rect">
            <a:avLst/>
          </a:prstGeom>
        </p:spPr>
      </p:pic>
      <p:pic>
        <p:nvPicPr>
          <p:cNvPr id="8" name="Grafik 7">
            <a:hlinkClick r:id="rId10" action="ppaction://hlinksldjump"/>
          </p:cNvPr>
          <p:cNvPicPr>
            <a:picLocks noChangeAspect="1"/>
          </p:cNvPicPr>
          <p:nvPr/>
        </p:nvPicPr>
        <p:blipFill>
          <a:blip r:embed="rId11"/>
          <a:stretch>
            <a:fillRect/>
          </a:stretch>
        </p:blipFill>
        <p:spPr>
          <a:xfrm rot="20952043">
            <a:off x="4222640" y="1983534"/>
            <a:ext cx="1235718" cy="3417567"/>
          </a:xfrm>
          <a:prstGeom prst="rect">
            <a:avLst/>
          </a:prstGeom>
        </p:spPr>
      </p:pic>
      <p:pic>
        <p:nvPicPr>
          <p:cNvPr id="6" name="Grafik 5">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35313">
            <a:off x="2794006" y="3124665"/>
            <a:ext cx="1714341" cy="2472769"/>
          </a:xfrm>
          <a:prstGeom prst="rect">
            <a:avLst/>
          </a:prstGeom>
        </p:spPr>
      </p:pic>
      <p:pic>
        <p:nvPicPr>
          <p:cNvPr id="7" name="Grafik 6">
            <a:hlinkClick r:id="rId14" action="ppaction://hlinksldjump"/>
          </p:cNvPr>
          <p:cNvPicPr>
            <a:picLocks noChangeAspect="1"/>
          </p:cNvPicPr>
          <p:nvPr/>
        </p:nvPicPr>
        <p:blipFill>
          <a:blip r:embed="rId15"/>
          <a:stretch>
            <a:fillRect/>
          </a:stretch>
        </p:blipFill>
        <p:spPr>
          <a:xfrm rot="21199121">
            <a:off x="1969371" y="2012991"/>
            <a:ext cx="2035015" cy="1007800"/>
          </a:xfrm>
          <a:prstGeom prst="rect">
            <a:avLst/>
          </a:prstGeom>
        </p:spPr>
      </p:pic>
      <p:pic>
        <p:nvPicPr>
          <p:cNvPr id="2" name="Grafik 1"/>
          <p:cNvPicPr>
            <a:picLocks noChangeAspect="1"/>
          </p:cNvPicPr>
          <p:nvPr/>
        </p:nvPicPr>
        <p:blipFill>
          <a:blip r:embed="rId16"/>
          <a:stretch>
            <a:fillRect/>
          </a:stretch>
        </p:blipFill>
        <p:spPr>
          <a:xfrm>
            <a:off x="8593837" y="3172353"/>
            <a:ext cx="2899225" cy="1630815"/>
          </a:xfrm>
          <a:prstGeom prst="rect">
            <a:avLst/>
          </a:prstGeom>
        </p:spPr>
      </p:pic>
      <p:pic>
        <p:nvPicPr>
          <p:cNvPr id="12" name="Grafik 11"/>
          <p:cNvPicPr>
            <a:picLocks noChangeAspect="1"/>
          </p:cNvPicPr>
          <p:nvPr/>
        </p:nvPicPr>
        <p:blipFill>
          <a:blip r:embed="rId17"/>
          <a:stretch>
            <a:fillRect/>
          </a:stretch>
        </p:blipFill>
        <p:spPr>
          <a:xfrm>
            <a:off x="8649016" y="4965018"/>
            <a:ext cx="3467168" cy="1755082"/>
          </a:xfrm>
          <a:prstGeom prst="rect">
            <a:avLst/>
          </a:prstGeom>
        </p:spPr>
      </p:pic>
      <p:sp>
        <p:nvSpPr>
          <p:cNvPr id="5" name="Foliennummernplatzhalter 4"/>
          <p:cNvSpPr>
            <a:spLocks noGrp="1"/>
          </p:cNvSpPr>
          <p:nvPr>
            <p:ph type="sldNum" sz="quarter" idx="12"/>
          </p:nvPr>
        </p:nvSpPr>
        <p:spPr/>
        <p:txBody>
          <a:bodyPr/>
          <a:lstStyle/>
          <a:p>
            <a:fld id="{67EAFDB1-F3D4-4863-BCEA-E13DF22AE5EF}" type="slidenum">
              <a:rPr lang="de-DE" smtClean="0"/>
              <a:t>42</a:t>
            </a:fld>
            <a:endParaRPr lang="de-DE"/>
          </a:p>
        </p:txBody>
      </p:sp>
      <p:sp>
        <p:nvSpPr>
          <p:cNvPr id="11" name="Textfeld 10"/>
          <p:cNvSpPr txBox="1"/>
          <p:nvPr/>
        </p:nvSpPr>
        <p:spPr>
          <a:xfrm>
            <a:off x="9035404" y="123796"/>
            <a:ext cx="2055945" cy="253916"/>
          </a:xfrm>
          <a:prstGeom prst="rect">
            <a:avLst/>
          </a:prstGeom>
          <a:noFill/>
        </p:spPr>
        <p:txBody>
          <a:bodyPr wrap="square" rtlCol="0">
            <a:spAutoFit/>
          </a:bodyPr>
          <a:lstStyle/>
          <a:p>
            <a:r>
              <a:rPr lang="de-DE" sz="1050"/>
              <a:t>Vasco Machado (</a:t>
            </a:r>
            <a:r>
              <a:rPr lang="de-DE" sz="1050" err="1"/>
              <a:t>grandfather</a:t>
            </a:r>
            <a:r>
              <a:rPr lang="de-DE" sz="1050"/>
              <a:t>)</a:t>
            </a:r>
          </a:p>
        </p:txBody>
      </p:sp>
      <p:sp>
        <p:nvSpPr>
          <p:cNvPr id="16" name="Textfeld 15"/>
          <p:cNvSpPr txBox="1"/>
          <p:nvPr/>
        </p:nvSpPr>
        <p:spPr>
          <a:xfrm>
            <a:off x="7927440" y="914899"/>
            <a:ext cx="790601" cy="415498"/>
          </a:xfrm>
          <a:prstGeom prst="rect">
            <a:avLst/>
          </a:prstGeom>
          <a:noFill/>
        </p:spPr>
        <p:txBody>
          <a:bodyPr wrap="none" rtlCol="0">
            <a:spAutoFit/>
          </a:bodyPr>
          <a:lstStyle/>
          <a:p>
            <a:r>
              <a:rPr lang="de-DE" sz="1050"/>
              <a:t>Guilherme </a:t>
            </a:r>
            <a:br>
              <a:rPr lang="de-DE" sz="1050"/>
            </a:br>
            <a:r>
              <a:rPr lang="de-DE" sz="1050"/>
              <a:t>(</a:t>
            </a:r>
            <a:r>
              <a:rPr lang="de-DE" sz="1050" err="1"/>
              <a:t>father</a:t>
            </a:r>
            <a:r>
              <a:rPr lang="de-DE" sz="1050"/>
              <a:t>)</a:t>
            </a:r>
          </a:p>
        </p:txBody>
      </p:sp>
      <p:sp>
        <p:nvSpPr>
          <p:cNvPr id="17" name="Textfeld 16"/>
          <p:cNvSpPr txBox="1"/>
          <p:nvPr/>
        </p:nvSpPr>
        <p:spPr>
          <a:xfrm>
            <a:off x="10495495" y="1057732"/>
            <a:ext cx="790601" cy="415498"/>
          </a:xfrm>
          <a:prstGeom prst="rect">
            <a:avLst/>
          </a:prstGeom>
          <a:noFill/>
        </p:spPr>
        <p:txBody>
          <a:bodyPr wrap="none" rtlCol="0">
            <a:spAutoFit/>
          </a:bodyPr>
          <a:lstStyle/>
          <a:p>
            <a:r>
              <a:rPr lang="de-DE" sz="1050"/>
              <a:t>Guilherme </a:t>
            </a:r>
            <a:br>
              <a:rPr lang="de-DE" sz="1050"/>
            </a:br>
            <a:r>
              <a:rPr lang="de-DE" sz="1050"/>
              <a:t>(</a:t>
            </a:r>
            <a:r>
              <a:rPr lang="de-DE" sz="1050" err="1"/>
              <a:t>son</a:t>
            </a:r>
            <a:r>
              <a:rPr lang="de-DE" sz="1050"/>
              <a:t>)</a:t>
            </a:r>
          </a:p>
        </p:txBody>
      </p:sp>
      <p:sp>
        <p:nvSpPr>
          <p:cNvPr id="18" name="Textfeld 17"/>
          <p:cNvSpPr txBox="1"/>
          <p:nvPr/>
        </p:nvSpPr>
        <p:spPr>
          <a:xfrm>
            <a:off x="10453034" y="597424"/>
            <a:ext cx="473206" cy="261610"/>
          </a:xfrm>
          <a:prstGeom prst="rect">
            <a:avLst/>
          </a:prstGeom>
          <a:noFill/>
        </p:spPr>
        <p:txBody>
          <a:bodyPr wrap="none" rtlCol="0">
            <a:spAutoFit/>
          </a:bodyPr>
          <a:lstStyle/>
          <a:p>
            <a:r>
              <a:rPr lang="de-DE" sz="1050"/>
              <a:t>1969</a:t>
            </a:r>
          </a:p>
        </p:txBody>
      </p:sp>
      <p:sp>
        <p:nvSpPr>
          <p:cNvPr id="19" name="Textfeld 18"/>
          <p:cNvSpPr txBox="1"/>
          <p:nvPr/>
        </p:nvSpPr>
        <p:spPr>
          <a:xfrm>
            <a:off x="9242786" y="3186548"/>
            <a:ext cx="965329" cy="415498"/>
          </a:xfrm>
          <a:prstGeom prst="rect">
            <a:avLst/>
          </a:prstGeom>
          <a:solidFill>
            <a:schemeClr val="bg2"/>
          </a:solidFill>
        </p:spPr>
        <p:txBody>
          <a:bodyPr wrap="none" rtlCol="0">
            <a:spAutoFit/>
          </a:bodyPr>
          <a:lstStyle/>
          <a:p>
            <a:r>
              <a:rPr lang="de-DE" sz="1050"/>
              <a:t>São + Jacinto </a:t>
            </a:r>
            <a:br>
              <a:rPr lang="de-DE" sz="1050"/>
            </a:br>
            <a:r>
              <a:rPr lang="de-DE" sz="1050"/>
              <a:t>Morbey Souto</a:t>
            </a:r>
          </a:p>
        </p:txBody>
      </p:sp>
      <p:sp>
        <p:nvSpPr>
          <p:cNvPr id="20" name="Textfeld 19"/>
          <p:cNvSpPr txBox="1"/>
          <p:nvPr/>
        </p:nvSpPr>
        <p:spPr>
          <a:xfrm>
            <a:off x="8980427" y="4482764"/>
            <a:ext cx="1008609" cy="253916"/>
          </a:xfrm>
          <a:prstGeom prst="rect">
            <a:avLst/>
          </a:prstGeom>
          <a:noFill/>
        </p:spPr>
        <p:txBody>
          <a:bodyPr wrap="none" rtlCol="0">
            <a:spAutoFit/>
          </a:bodyPr>
          <a:lstStyle/>
          <a:p>
            <a:r>
              <a:rPr lang="de-DE" sz="1050"/>
              <a:t>Jorge </a:t>
            </a:r>
            <a:r>
              <a:rPr lang="de-DE" sz="1050" err="1"/>
              <a:t>Morgado</a:t>
            </a:r>
            <a:endParaRPr lang="de-DE" sz="1050"/>
          </a:p>
        </p:txBody>
      </p:sp>
      <p:sp>
        <p:nvSpPr>
          <p:cNvPr id="21" name="Textfeld 20"/>
          <p:cNvSpPr txBox="1"/>
          <p:nvPr/>
        </p:nvSpPr>
        <p:spPr>
          <a:xfrm>
            <a:off x="11433864" y="3733844"/>
            <a:ext cx="686406" cy="415498"/>
          </a:xfrm>
          <a:prstGeom prst="rect">
            <a:avLst/>
          </a:prstGeom>
          <a:noFill/>
        </p:spPr>
        <p:txBody>
          <a:bodyPr wrap="none" rtlCol="0">
            <a:spAutoFit/>
          </a:bodyPr>
          <a:lstStyle/>
          <a:p>
            <a:r>
              <a:rPr lang="de-DE" sz="1050" err="1"/>
              <a:t>Leana</a:t>
            </a:r>
            <a:r>
              <a:rPr lang="de-DE" sz="1050"/>
              <a:t> </a:t>
            </a:r>
            <a:br>
              <a:rPr lang="de-DE" sz="1050"/>
            </a:br>
            <a:r>
              <a:rPr lang="de-DE" sz="1050" err="1"/>
              <a:t>Morgado</a:t>
            </a:r>
            <a:endParaRPr lang="de-DE" sz="1050"/>
          </a:p>
        </p:txBody>
      </p:sp>
      <p:sp>
        <p:nvSpPr>
          <p:cNvPr id="22" name="Textfeld 21"/>
          <p:cNvSpPr txBox="1"/>
          <p:nvPr/>
        </p:nvSpPr>
        <p:spPr>
          <a:xfrm>
            <a:off x="8322741" y="3814635"/>
            <a:ext cx="314510" cy="253916"/>
          </a:xfrm>
          <a:prstGeom prst="rect">
            <a:avLst/>
          </a:prstGeom>
          <a:noFill/>
        </p:spPr>
        <p:txBody>
          <a:bodyPr wrap="none" rtlCol="0">
            <a:spAutoFit/>
          </a:bodyPr>
          <a:lstStyle/>
          <a:p>
            <a:r>
              <a:rPr lang="de-DE" sz="1050"/>
              <a:t>Zé</a:t>
            </a:r>
          </a:p>
        </p:txBody>
      </p:sp>
      <p:sp>
        <p:nvSpPr>
          <p:cNvPr id="23" name="Textfeld 22"/>
          <p:cNvSpPr txBox="1"/>
          <p:nvPr/>
        </p:nvSpPr>
        <p:spPr>
          <a:xfrm>
            <a:off x="8148015" y="4142954"/>
            <a:ext cx="489236" cy="415498"/>
          </a:xfrm>
          <a:prstGeom prst="rect">
            <a:avLst/>
          </a:prstGeom>
          <a:noFill/>
        </p:spPr>
        <p:txBody>
          <a:bodyPr wrap="none" rtlCol="0">
            <a:spAutoFit/>
          </a:bodyPr>
          <a:lstStyle/>
          <a:p>
            <a:r>
              <a:rPr lang="de-DE" sz="1050"/>
              <a:t>Vera </a:t>
            </a:r>
            <a:br>
              <a:rPr lang="de-DE" sz="1050"/>
            </a:br>
            <a:r>
              <a:rPr lang="de-DE" sz="1050"/>
              <a:t>Costa</a:t>
            </a:r>
          </a:p>
        </p:txBody>
      </p:sp>
      <p:sp>
        <p:nvSpPr>
          <p:cNvPr id="24" name="Textfeld 23"/>
          <p:cNvSpPr txBox="1"/>
          <p:nvPr/>
        </p:nvSpPr>
        <p:spPr>
          <a:xfrm>
            <a:off x="9684136" y="4743415"/>
            <a:ext cx="840295" cy="253916"/>
          </a:xfrm>
          <a:prstGeom prst="rect">
            <a:avLst/>
          </a:prstGeom>
          <a:noFill/>
        </p:spPr>
        <p:txBody>
          <a:bodyPr wrap="none" rtlCol="0">
            <a:spAutoFit/>
          </a:bodyPr>
          <a:lstStyle/>
          <a:p>
            <a:r>
              <a:rPr lang="de-DE" sz="1050"/>
              <a:t>Ana Cristina</a:t>
            </a:r>
          </a:p>
        </p:txBody>
      </p:sp>
      <p:sp>
        <p:nvSpPr>
          <p:cNvPr id="25" name="Textfeld 24"/>
          <p:cNvSpPr txBox="1"/>
          <p:nvPr/>
        </p:nvSpPr>
        <p:spPr>
          <a:xfrm>
            <a:off x="10594882" y="4743415"/>
            <a:ext cx="591829" cy="253916"/>
          </a:xfrm>
          <a:prstGeom prst="rect">
            <a:avLst/>
          </a:prstGeom>
          <a:noFill/>
        </p:spPr>
        <p:txBody>
          <a:bodyPr wrap="none" rtlCol="0">
            <a:spAutoFit/>
          </a:bodyPr>
          <a:lstStyle/>
          <a:p>
            <a:r>
              <a:rPr lang="de-DE" sz="1050"/>
              <a:t>Patricia</a:t>
            </a:r>
          </a:p>
        </p:txBody>
      </p:sp>
      <p:sp>
        <p:nvSpPr>
          <p:cNvPr id="26" name="Textfeld 25"/>
          <p:cNvSpPr txBox="1"/>
          <p:nvPr/>
        </p:nvSpPr>
        <p:spPr>
          <a:xfrm>
            <a:off x="10689637" y="2982480"/>
            <a:ext cx="803425" cy="415498"/>
          </a:xfrm>
          <a:prstGeom prst="rect">
            <a:avLst/>
          </a:prstGeom>
          <a:noFill/>
        </p:spPr>
        <p:txBody>
          <a:bodyPr wrap="none" rtlCol="0">
            <a:spAutoFit/>
          </a:bodyPr>
          <a:lstStyle/>
          <a:p>
            <a:r>
              <a:rPr lang="de-DE" sz="1050"/>
              <a:t>15.07.1977</a:t>
            </a:r>
            <a:br>
              <a:rPr lang="de-DE" sz="1050"/>
            </a:br>
            <a:r>
              <a:rPr lang="de-DE" sz="1050"/>
              <a:t>Lisbon</a:t>
            </a:r>
          </a:p>
        </p:txBody>
      </p:sp>
      <p:pic>
        <p:nvPicPr>
          <p:cNvPr id="28" name="Picture 2" descr="Ayub Irawan photos, images, assets | Adobe Stock">
            <a:hlinkClick r:id="rId7" action="ppaction://hlinksldjump"/>
          </p:cNvPr>
          <p:cNvPicPr>
            <a:picLocks noChangeAspect="1" noChangeArrowheads="1"/>
          </p:cNvPicPr>
          <p:nvPr/>
        </p:nvPicPr>
        <p:blipFill rotWithShape="1">
          <a:blip r:embed="rId18" cstate="print">
            <a:duotone>
              <a:prstClr val="black"/>
              <a:schemeClr val="accent3">
                <a:tint val="45000"/>
                <a:satMod val="400000"/>
              </a:schemeClr>
            </a:duotone>
            <a:extLst>
              <a:ext uri="{28A0092B-C50C-407E-A947-70E740481C1C}">
                <a14:useLocalDpi xmlns:a14="http://schemas.microsoft.com/office/drawing/2010/main" val="0"/>
              </a:ext>
            </a:extLst>
          </a:blip>
          <a:srcRect l="-26"/>
          <a:stretch/>
        </p:blipFill>
        <p:spPr bwMode="auto">
          <a:xfrm>
            <a:off x="268212" y="6432484"/>
            <a:ext cx="349226" cy="3491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362389" y="201806"/>
            <a:ext cx="11499528" cy="523220"/>
          </a:xfrm>
          <a:prstGeom prst="rect">
            <a:avLst/>
          </a:prstGeom>
          <a:noFill/>
        </p:spPr>
        <p:txBody>
          <a:bodyPr wrap="square" rtlCol="0">
            <a:spAutoFit/>
          </a:bodyPr>
          <a:lstStyle/>
          <a:p>
            <a:r>
              <a:rPr lang="en-US" sz="2800">
                <a:latin typeface="Berlin Sans FB" panose="020E0602020502020306" pitchFamily="34" charset="0"/>
                <a:cs typeface="Courier New" panose="02070309020205020404" pitchFamily="49" charset="0"/>
              </a:rPr>
              <a:t>Morbey</a:t>
            </a:r>
            <a:r>
              <a:rPr lang="en-US" sz="2000">
                <a:latin typeface="Berlin Sans FB" panose="020E0602020502020306" pitchFamily="34" charset="0"/>
              </a:rPr>
              <a:t> family tree </a:t>
            </a:r>
            <a:r>
              <a:rPr lang="en-US" sz="2000" err="1">
                <a:latin typeface="Berlin Sans FB" panose="020E0602020502020306" pitchFamily="34" charset="0"/>
              </a:rPr>
              <a:t>german</a:t>
            </a:r>
            <a:r>
              <a:rPr lang="en-US" sz="2000">
                <a:latin typeface="Berlin Sans FB" panose="020E0602020502020306" pitchFamily="34" charset="0"/>
              </a:rPr>
              <a:t> branch</a:t>
            </a:r>
          </a:p>
        </p:txBody>
      </p:sp>
    </p:spTree>
    <p:extLst>
      <p:ext uri="{BB962C8B-B14F-4D97-AF65-F5344CB8AC3E}">
        <p14:creationId xmlns:p14="http://schemas.microsoft.com/office/powerpoint/2010/main" val="33390983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 y="-2417"/>
            <a:ext cx="4754569" cy="6858000"/>
          </a:xfrm>
          <a:prstGeom prst="rect">
            <a:avLst/>
          </a:prstGeom>
        </p:spPr>
      </p:pic>
      <p:sp>
        <p:nvSpPr>
          <p:cNvPr id="9" name="Textfeld 8"/>
          <p:cNvSpPr txBox="1"/>
          <p:nvPr/>
        </p:nvSpPr>
        <p:spPr>
          <a:xfrm>
            <a:off x="4882104" y="79513"/>
            <a:ext cx="7108464" cy="6694140"/>
          </a:xfrm>
          <a:prstGeom prst="rect">
            <a:avLst/>
          </a:prstGeom>
          <a:noFill/>
        </p:spPr>
        <p:txBody>
          <a:bodyPr wrap="square" rtlCol="0">
            <a:spAutoFit/>
          </a:bodyPr>
          <a:lstStyle/>
          <a:p>
            <a:pPr algn="ctr" defTabSz="538163"/>
            <a:r>
              <a:rPr lang="en-US" sz="1100" b="1" err="1">
                <a:latin typeface="Sparkasse Rg" panose="020B0504050602020204" pitchFamily="34" charset="0"/>
              </a:rPr>
              <a:t>GAZETA</a:t>
            </a:r>
            <a:r>
              <a:rPr lang="en-US" sz="1100" b="1">
                <a:latin typeface="Sparkasse Rg" panose="020B0504050602020204" pitchFamily="34" charset="0"/>
              </a:rPr>
              <a:t> DAS </a:t>
            </a:r>
            <a:r>
              <a:rPr lang="en-US" sz="1100" b="1" err="1">
                <a:latin typeface="Sparkasse Rg" panose="020B0504050602020204" pitchFamily="34" charset="0"/>
              </a:rPr>
              <a:t>COLONIAS</a:t>
            </a:r>
            <a:br>
              <a:rPr lang="en-US" sz="1100" b="1">
                <a:latin typeface="Sparkasse Rg" panose="020B0504050602020204" pitchFamily="34" charset="0"/>
              </a:rPr>
            </a:br>
            <a:endParaRPr lang="en-US" sz="600">
              <a:latin typeface="Sparkasse Rg" panose="020B0504050602020204" pitchFamily="34" charset="0"/>
            </a:endParaRPr>
          </a:p>
          <a:p>
            <a:pPr defTabSz="538163"/>
            <a:r>
              <a:rPr lang="en-US" sz="1600" b="1">
                <a:latin typeface="Sparkasse Rg" panose="020B0504050602020204" pitchFamily="34" charset="0"/>
              </a:rPr>
              <a:t>MARIANO MACHADO</a:t>
            </a:r>
            <a:br>
              <a:rPr lang="en-US" sz="1400" b="1">
                <a:latin typeface="Sparkasse Rg" panose="020B0504050602020204" pitchFamily="34" charset="0"/>
              </a:rPr>
            </a:br>
            <a:endParaRPr lang="en-US" sz="400">
              <a:latin typeface="Sparkasse Rg" panose="020B0504050602020204" pitchFamily="34" charset="0"/>
            </a:endParaRPr>
          </a:p>
          <a:p>
            <a:pPr defTabSz="538163"/>
            <a:r>
              <a:rPr lang="en-US" sz="1400"/>
              <a:t>	Our </a:t>
            </a:r>
            <a:r>
              <a:rPr lang="en-US" sz="1400" i="1" err="1"/>
              <a:t>Gazeta</a:t>
            </a:r>
            <a:r>
              <a:rPr lang="en-US" sz="1400"/>
              <a:t> must today mourn yet another loss, and an irreparable one: Mariano Machado. Death took him unexpectedly, brutally, in just a few hours of struggle, after having been at our side, still working for the happiness of one of the colonies to which he had devoted, with the spirit of an old-fashioned Portuguese patriot, the best part of his hard-working life.</a:t>
            </a:r>
          </a:p>
          <a:p>
            <a:pPr defTabSz="538163"/>
            <a:r>
              <a:rPr lang="en-US" sz="1400"/>
              <a:t>	Mariano Machado was not only a man of merit, who had worn out his shoulders producing work; he was, above all, a soul full of virtues, consumed in defending an ideal. Military expeditions tore from him cries of pain. They tortured him as wasteful follies in a house of misery—devouring gold, consuming lives that would be needed for the production of the land.</a:t>
            </a:r>
          </a:p>
          <a:p>
            <a:pPr defTabSz="538163"/>
            <a:r>
              <a:rPr lang="en-US" sz="1400"/>
              <a:t>	His policy was that of the railways. He preferred the peaceful and lasting occupation of the locomotive to the aggressive and fleeting domination of the cannon. He translated into kilometers of railway track the immense sums spent on military operations, and he demonstrated that we would already have had the whistle of the steam engine across all overseas lands if, instead of consuming munitions to subdue the “native,” we had acquired rails to bring them services and bind them to us.</a:t>
            </a:r>
          </a:p>
          <a:p>
            <a:pPr defTabSz="538163"/>
            <a:r>
              <a:rPr lang="en-US" sz="1400"/>
              <a:t>	A patriot of the highest quality, not even when subordinated to foreign companies did he ever cease to be entirely and purely Portuguese. The one who writes these lines will never forget the passionate support Mariano Machado gave when, in the government of </a:t>
            </a:r>
            <a:r>
              <a:rPr lang="en-US" sz="1400" err="1"/>
              <a:t>Moxico</a:t>
            </a:r>
            <a:r>
              <a:rPr lang="en-US" sz="1400"/>
              <a:t>, he was obliged to dissolve the “military post” of a British officer, who, in the service of “Tanganyika Concessions,” had forgotten that he was operating… on our territory. And everything he touched with his hands became an instrument of prosperity through his labor. So it was in Mozambique. And even now he had shown it again through the hinterland of Angola.</a:t>
            </a:r>
          </a:p>
          <a:p>
            <a:pPr defTabSz="538163"/>
            <a:r>
              <a:rPr lang="en-US" sz="1400"/>
              <a:t>	An intelligent activity, which knew how to unite the brain to the rough work of the hand, always yielded perfect results from his efforts. His tireless sowing along the margins of the </a:t>
            </a:r>
            <a:r>
              <a:rPr lang="en-US" sz="1400" err="1"/>
              <a:t>Benguela</a:t>
            </a:r>
            <a:r>
              <a:rPr lang="en-US" sz="1400"/>
              <a:t> Railway was enough to have his name engraved in letters of gold.</a:t>
            </a:r>
          </a:p>
          <a:p>
            <a:pPr defTabSz="538163"/>
            <a:r>
              <a:rPr lang="en-US" sz="1400"/>
              <a:t>	The </a:t>
            </a:r>
            <a:r>
              <a:rPr lang="en-US" sz="1400" i="1" err="1"/>
              <a:t>Gazeta</a:t>
            </a:r>
            <a:r>
              <a:rPr lang="en-US" sz="1400" i="1"/>
              <a:t> das </a:t>
            </a:r>
            <a:r>
              <a:rPr lang="en-US" sz="1400" i="1" err="1"/>
              <a:t>Colonias</a:t>
            </a:r>
            <a:r>
              <a:rPr lang="en-US" sz="1400"/>
              <a:t> knows well that men like Mariano Machado are difficult to replace and that their disappearance almost always leaves an empty place. For this reason, we lay upon his memory this palm of homage, moistening it with the tears of our sorrow.</a:t>
            </a:r>
            <a:endParaRPr lang="de-DE" sz="1400"/>
          </a:p>
        </p:txBody>
      </p:sp>
      <p:sp>
        <p:nvSpPr>
          <p:cNvPr id="4" name="Rectangle 4"/>
          <p:cNvSpPr>
            <a:spLocks noChangeArrowheads="1"/>
          </p:cNvSpPr>
          <p:nvPr/>
        </p:nvSpPr>
        <p:spPr bwMode="auto">
          <a:xfrm>
            <a:off x="2827698" y="182199"/>
            <a:ext cx="1449281" cy="307777"/>
          </a:xfrm>
          <a:prstGeom prst="rect">
            <a:avLst/>
          </a:prstGeom>
          <a:noFill/>
          <a:ln>
            <a:noFill/>
          </a:ln>
        </p:spPr>
        <p:txBody>
          <a:bodyPr wrap="square" rtlCol="0">
            <a:spAutoFit/>
          </a:bodyPr>
          <a:lstStyle/>
          <a:p>
            <a:pPr lvl="0" algn="ctr" eaLnBrk="0" fontAlgn="base" hangingPunct="0">
              <a:spcBef>
                <a:spcPct val="0"/>
              </a:spcBef>
              <a:spcAft>
                <a:spcPct val="0"/>
              </a:spcAft>
            </a:pPr>
            <a:r>
              <a:rPr lang="pt-PT" sz="1400"/>
              <a:t>25.03.1925</a:t>
            </a:r>
            <a:endParaRPr lang="en-GB" altLang="de-DE" sz="1100">
              <a:ea typeface="Times New Roman" panose="02020603050405020304" pitchFamily="18" charset="0"/>
              <a:cs typeface="Arial" panose="020B0604020202020204" pitchFamily="34" charset="0"/>
            </a:endParaRPr>
          </a:p>
        </p:txBody>
      </p:sp>
      <p:sp>
        <p:nvSpPr>
          <p:cNvPr id="2" name="Foliennummernplatzhalter 1"/>
          <p:cNvSpPr>
            <a:spLocks noGrp="1"/>
          </p:cNvSpPr>
          <p:nvPr>
            <p:ph type="sldNum" sz="quarter" idx="12"/>
          </p:nvPr>
        </p:nvSpPr>
        <p:spPr/>
        <p:txBody>
          <a:bodyPr/>
          <a:lstStyle/>
          <a:p>
            <a:fld id="{67EAFDB1-F3D4-4863-BCEA-E13DF22AE5EF}" type="slidenum">
              <a:rPr lang="de-DE" smtClean="0"/>
              <a:t>43</a:t>
            </a:fld>
            <a:endParaRPr lang="de-DE"/>
          </a:p>
        </p:txBody>
      </p:sp>
      <p:pic>
        <p:nvPicPr>
          <p:cNvPr id="10" name="Picture 2" descr="Ayub Irawan photos, images, assets | Adobe Stock">
            <a:hlinkClick r:id="" action="ppaction://hlinkshowjump?jump=lastslideviewed"/>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526"/>
          <a:stretch/>
        </p:blipFill>
        <p:spPr bwMode="auto">
          <a:xfrm>
            <a:off x="657941" y="6432484"/>
            <a:ext cx="294928" cy="3491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yub Irawan photos, images, assets | Adobe Stock">
            <a:hlinkClick r:id="rId4" action="ppaction://hlinksldjump"/>
          </p:cNvPr>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26"/>
          <a:stretch/>
        </p:blipFill>
        <p:spPr bwMode="auto">
          <a:xfrm>
            <a:off x="268212" y="6432484"/>
            <a:ext cx="349226" cy="349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1257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4989681" y="314225"/>
            <a:ext cx="5187167" cy="6286336"/>
          </a:xfrm>
          <a:prstGeom prst="rect">
            <a:avLst/>
          </a:prstGeom>
          <a:noFill/>
        </p:spPr>
        <p:txBody>
          <a:bodyPr wrap="square" rtlCol="0">
            <a:spAutoFit/>
          </a:bodyPr>
          <a:lstStyle/>
          <a:p>
            <a:pPr indent="268288" algn="ctr" defTabSz="538163">
              <a:spcBef>
                <a:spcPts val="300"/>
              </a:spcBef>
            </a:pPr>
            <a:r>
              <a:rPr lang="de-DE" sz="1400" b="1" err="1"/>
              <a:t>Railway</a:t>
            </a:r>
            <a:r>
              <a:rPr lang="de-DE" sz="1400" b="1"/>
              <a:t> Gazette </a:t>
            </a:r>
            <a:r>
              <a:rPr lang="de-DE" b="1"/>
              <a:t>	</a:t>
            </a:r>
            <a:r>
              <a:rPr lang="de-DE" sz="1100"/>
              <a:t>Lisbon, June 1953</a:t>
            </a:r>
            <a:br>
              <a:rPr lang="en-US" sz="1100" b="1">
                <a:latin typeface="Sparkasse Rg" panose="020B0504050602020204" pitchFamily="34" charset="0"/>
              </a:rPr>
            </a:br>
            <a:endParaRPr lang="en-US" sz="600">
              <a:latin typeface="Sparkasse Rg" panose="020B0504050602020204" pitchFamily="34" charset="0"/>
            </a:endParaRPr>
          </a:p>
          <a:p>
            <a:pPr indent="268288">
              <a:spcBef>
                <a:spcPts val="300"/>
              </a:spcBef>
            </a:pPr>
            <a:r>
              <a:rPr lang="en-US" sz="1600" b="1" u="sng"/>
              <a:t>General Joaquim José Machado</a:t>
            </a:r>
          </a:p>
          <a:p>
            <a:pPr indent="268288">
              <a:spcBef>
                <a:spcPts val="300"/>
              </a:spcBef>
              <a:tabLst>
                <a:tab pos="268288" algn="l"/>
              </a:tabLst>
            </a:pPr>
            <a:br>
              <a:rPr lang="en-US" sz="1400"/>
            </a:br>
            <a:r>
              <a:rPr lang="en-US" sz="1400"/>
              <a:t>	A few weeks ago, the Lisbon Geographic Society paid a heartfelt and deserved tribute to the memory of the great colonialist and </a:t>
            </a:r>
            <a:r>
              <a:rPr lang="en-US" sz="1400" err="1"/>
              <a:t>railwayman</a:t>
            </a:r>
            <a:r>
              <a:rPr lang="en-US" sz="1400"/>
              <a:t>, General Joaquim José Machado. He is almost exclusively credited with the construction of the </a:t>
            </a:r>
            <a:r>
              <a:rPr lang="en-US" sz="1400" err="1"/>
              <a:t>Lourenço</a:t>
            </a:r>
            <a:r>
              <a:rPr lang="en-US" sz="1400"/>
              <a:t> Marques to Pretoria railway—with the inauguration of a bust, created by the illustrious sculptor Raul Xavier.</a:t>
            </a:r>
          </a:p>
          <a:p>
            <a:pPr indent="268288">
              <a:spcBef>
                <a:spcPts val="300"/>
              </a:spcBef>
            </a:pPr>
            <a:r>
              <a:rPr lang="en-US" sz="1400"/>
              <a:t>Regarding this tribute, the Algarve press, namely </a:t>
            </a:r>
            <a:r>
              <a:rPr lang="en-US" sz="1400" b="1"/>
              <a:t>"</a:t>
            </a:r>
            <a:r>
              <a:rPr lang="en-US" sz="1400" b="1" err="1"/>
              <a:t>Jornal</a:t>
            </a:r>
            <a:r>
              <a:rPr lang="en-US" sz="1400" b="1"/>
              <a:t> de Lagos"</a:t>
            </a:r>
            <a:r>
              <a:rPr lang="en-US" sz="1400"/>
              <a:t> and </a:t>
            </a:r>
            <a:r>
              <a:rPr lang="en-US" sz="1400" b="1"/>
              <a:t>"</a:t>
            </a:r>
            <a:r>
              <a:rPr lang="en-US" sz="1400" b="1" err="1"/>
              <a:t>Correio</a:t>
            </a:r>
            <a:r>
              <a:rPr lang="en-US" sz="1400" b="1"/>
              <a:t> do </a:t>
            </a:r>
            <a:r>
              <a:rPr lang="en-US" sz="1400" b="1" err="1"/>
              <a:t>Sul</a:t>
            </a:r>
            <a:r>
              <a:rPr lang="en-US" sz="1400" b="1"/>
              <a:t>"</a:t>
            </a:r>
            <a:r>
              <a:rPr lang="en-US" sz="1400"/>
              <a:t>, presented and defended the idea of inaugurating a commemorative plaque in Lagos, in the house where General Machado was born. They also proposed placing a replica of that monument in a public square in the same city.</a:t>
            </a:r>
          </a:p>
          <a:p>
            <a:pPr indent="268288">
              <a:spcBef>
                <a:spcPts val="300"/>
              </a:spcBef>
            </a:pPr>
            <a:r>
              <a:rPr lang="en-US" sz="1400"/>
              <a:t>General Joaquim José Machado was a great national figure. In Angola, three monuments have already been erected in his honor, in addition to giving his illustrious name to the old village of </a:t>
            </a:r>
            <a:r>
              <a:rPr lang="en-US" sz="1400" err="1"/>
              <a:t>Camacupa</a:t>
            </a:r>
            <a:r>
              <a:rPr lang="en-US" sz="1400"/>
              <a:t>. And, as the </a:t>
            </a:r>
            <a:r>
              <a:rPr lang="en-US" sz="1400" b="1"/>
              <a:t>"</a:t>
            </a:r>
            <a:r>
              <a:rPr lang="en-US" sz="1400" b="1" err="1"/>
              <a:t>Correio</a:t>
            </a:r>
            <a:r>
              <a:rPr lang="en-US" sz="1400" b="1"/>
              <a:t> do </a:t>
            </a:r>
            <a:r>
              <a:rPr lang="en-US" sz="1400" b="1" err="1"/>
              <a:t>Sul</a:t>
            </a:r>
            <a:r>
              <a:rPr lang="en-US" sz="1400" b="1"/>
              <a:t>"</a:t>
            </a:r>
            <a:r>
              <a:rPr lang="en-US" sz="1400"/>
              <a:t> recalled, the English government, which is always so sparing in its consecrations to foreigners, also gave the name of "</a:t>
            </a:r>
            <a:r>
              <a:rPr lang="en-US" sz="1400" err="1"/>
              <a:t>Machadodorp</a:t>
            </a:r>
            <a:r>
              <a:rPr lang="en-US" sz="1400"/>
              <a:t>" (</a:t>
            </a:r>
            <a:r>
              <a:rPr lang="en-US" sz="1400" err="1"/>
              <a:t>dorp</a:t>
            </a:r>
            <a:r>
              <a:rPr lang="en-US" sz="1400"/>
              <a:t>, in English, means village) to a large part of the region served by the </a:t>
            </a:r>
            <a:r>
              <a:rPr lang="en-US" sz="1400" err="1"/>
              <a:t>Lourenço</a:t>
            </a:r>
            <a:r>
              <a:rPr lang="en-US" sz="1400"/>
              <a:t> Marques to Pretoria railway.</a:t>
            </a:r>
          </a:p>
          <a:p>
            <a:pPr indent="268288">
              <a:spcBef>
                <a:spcPts val="300"/>
              </a:spcBef>
            </a:pPr>
            <a:r>
              <a:rPr lang="en-US" sz="1400"/>
              <a:t>Born in the Algarve, the General, as you can see, is not a forgotten figure for the people of the Algarve, who greatly prize their most eminent figures. The attitude of the </a:t>
            </a:r>
            <a:r>
              <a:rPr lang="en-US" sz="1400" b="1"/>
              <a:t>"</a:t>
            </a:r>
            <a:r>
              <a:rPr lang="en-US" sz="1400" b="1" err="1"/>
              <a:t>Jornal</a:t>
            </a:r>
            <a:r>
              <a:rPr lang="en-US" sz="1400" b="1"/>
              <a:t> de Lagos"</a:t>
            </a:r>
            <a:r>
              <a:rPr lang="en-US" sz="1400"/>
              <a:t> and the </a:t>
            </a:r>
            <a:r>
              <a:rPr lang="en-US" sz="1400" b="1"/>
              <a:t>"</a:t>
            </a:r>
            <a:r>
              <a:rPr lang="en-US" sz="1400" b="1" err="1"/>
              <a:t>Correio</a:t>
            </a:r>
            <a:r>
              <a:rPr lang="en-US" sz="1400" b="1"/>
              <a:t> do </a:t>
            </a:r>
            <a:r>
              <a:rPr lang="en-US" sz="1400" b="1" err="1"/>
              <a:t>Sul</a:t>
            </a:r>
            <a:r>
              <a:rPr lang="en-US" sz="1400" b="1"/>
              <a:t>"</a:t>
            </a:r>
            <a:r>
              <a:rPr lang="en-US" sz="1400"/>
              <a:t> is extremely commendable. It reflects a regionalist sentiment worthy of note.</a:t>
            </a:r>
          </a:p>
        </p:txBody>
      </p:sp>
      <p:pic>
        <p:nvPicPr>
          <p:cNvPr id="2" name="Grafik 1"/>
          <p:cNvPicPr>
            <a:picLocks noChangeAspect="1"/>
          </p:cNvPicPr>
          <p:nvPr/>
        </p:nvPicPr>
        <p:blipFill>
          <a:blip r:embed="rId2"/>
          <a:stretch>
            <a:fillRect/>
          </a:stretch>
        </p:blipFill>
        <p:spPr>
          <a:xfrm>
            <a:off x="63743" y="3118523"/>
            <a:ext cx="4793103" cy="2581945"/>
          </a:xfrm>
          <a:prstGeom prst="rect">
            <a:avLst/>
          </a:prstGeom>
        </p:spPr>
      </p:pic>
      <p:pic>
        <p:nvPicPr>
          <p:cNvPr id="4" name="Grafik 3"/>
          <p:cNvPicPr>
            <a:picLocks noChangeAspect="1"/>
          </p:cNvPicPr>
          <p:nvPr/>
        </p:nvPicPr>
        <p:blipFill>
          <a:blip r:embed="rId3"/>
          <a:stretch>
            <a:fillRect/>
          </a:stretch>
        </p:blipFill>
        <p:spPr>
          <a:xfrm>
            <a:off x="38485" y="609396"/>
            <a:ext cx="4793104" cy="2373688"/>
          </a:xfrm>
          <a:prstGeom prst="rect">
            <a:avLst/>
          </a:prstGeom>
        </p:spPr>
      </p:pic>
      <p:pic>
        <p:nvPicPr>
          <p:cNvPr id="8" name="Grafik 7"/>
          <p:cNvPicPr>
            <a:picLocks noChangeAspect="1"/>
          </p:cNvPicPr>
          <p:nvPr/>
        </p:nvPicPr>
        <p:blipFill>
          <a:blip r:embed="rId3"/>
          <a:stretch>
            <a:fillRect/>
          </a:stretch>
        </p:blipFill>
        <p:spPr>
          <a:xfrm>
            <a:off x="63742" y="565388"/>
            <a:ext cx="4793104" cy="2373688"/>
          </a:xfrm>
          <a:prstGeom prst="rect">
            <a:avLst/>
          </a:prstGeom>
        </p:spPr>
      </p:pic>
      <p:sp>
        <p:nvSpPr>
          <p:cNvPr id="3" name="Foliennummernplatzhalter 2"/>
          <p:cNvSpPr>
            <a:spLocks noGrp="1"/>
          </p:cNvSpPr>
          <p:nvPr>
            <p:ph type="sldNum" sz="quarter" idx="12"/>
          </p:nvPr>
        </p:nvSpPr>
        <p:spPr/>
        <p:txBody>
          <a:bodyPr/>
          <a:lstStyle/>
          <a:p>
            <a:fld id="{67EAFDB1-F3D4-4863-BCEA-E13DF22AE5EF}" type="slidenum">
              <a:rPr lang="de-DE" smtClean="0"/>
              <a:t>44</a:t>
            </a:fld>
            <a:endParaRPr lang="de-DE"/>
          </a:p>
        </p:txBody>
      </p:sp>
      <p:pic>
        <p:nvPicPr>
          <p:cNvPr id="11" name="Picture 2" descr="Ayub Irawan photos, images, assets | Adobe Stock">
            <a:hlinkClick r:id="" action="ppaction://hlinkshowjump?jump=lastslideviewed"/>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526"/>
          <a:stretch/>
        </p:blipFill>
        <p:spPr bwMode="auto">
          <a:xfrm>
            <a:off x="657941" y="6432484"/>
            <a:ext cx="294928" cy="3491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yub Irawan photos, images, assets | Adobe Stock">
            <a:hlinkClick r:id="rId5" action="ppaction://hlinksldjump"/>
          </p:cNvPr>
          <p:cNvPicPr>
            <a:picLocks noChangeAspect="1" noChangeArrowheads="1"/>
          </p:cNvPicPr>
          <p:nvPr/>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26"/>
          <a:stretch/>
        </p:blipFill>
        <p:spPr bwMode="auto">
          <a:xfrm>
            <a:off x="268212" y="6432484"/>
            <a:ext cx="349226" cy="349135"/>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6848" y="736174"/>
            <a:ext cx="1810451" cy="2901950"/>
          </a:xfrm>
          <a:prstGeom prst="rect">
            <a:avLst/>
          </a:prstGeom>
        </p:spPr>
      </p:pic>
    </p:spTree>
    <p:extLst>
      <p:ext uri="{BB962C8B-B14F-4D97-AF65-F5344CB8AC3E}">
        <p14:creationId xmlns:p14="http://schemas.microsoft.com/office/powerpoint/2010/main" val="274146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5347969" y="6416487"/>
            <a:ext cx="1717849" cy="430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p:cNvSpPr/>
          <p:nvPr/>
        </p:nvSpPr>
        <p:spPr>
          <a:xfrm>
            <a:off x="5237075" y="0"/>
            <a:ext cx="1717849" cy="430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5491292" y="68460"/>
            <a:ext cx="6576832" cy="6686446"/>
          </a:xfrm>
          <a:prstGeom prst="rect">
            <a:avLst/>
          </a:prstGeom>
          <a:noFill/>
        </p:spPr>
        <p:txBody>
          <a:bodyPr wrap="square" rtlCol="0">
            <a:spAutoFit/>
          </a:bodyPr>
          <a:lstStyle/>
          <a:p>
            <a:pPr>
              <a:spcBef>
                <a:spcPts val="300"/>
              </a:spcBef>
              <a:tabLst>
                <a:tab pos="268288" algn="l"/>
              </a:tabLst>
            </a:pPr>
            <a:r>
              <a:rPr lang="en-US" sz="1400" b="1" i="1">
                <a:latin typeface="Sparkasse Rg" panose="020B0504050602020204" pitchFamily="34" charset="0"/>
              </a:rPr>
              <a:t>HOW LOBITO GAVE ITS NAME </a:t>
            </a:r>
            <a:br>
              <a:rPr lang="en-US" sz="1400" b="1" i="1">
                <a:latin typeface="Sparkasse Rg" panose="020B0504050602020204" pitchFamily="34" charset="0"/>
              </a:rPr>
            </a:br>
            <a:r>
              <a:rPr lang="en-US" sz="1400" b="1" i="1">
                <a:latin typeface="Sparkasse Rg" panose="020B0504050602020204" pitchFamily="34" charset="0"/>
              </a:rPr>
              <a:t>AND DOUBLE NATIONALITY </a:t>
            </a:r>
            <a:br>
              <a:rPr lang="en-US" sz="1400" b="1" i="1">
                <a:latin typeface="Sparkasse Rg" panose="020B0504050602020204" pitchFamily="34" charset="0"/>
              </a:rPr>
            </a:br>
            <a:r>
              <a:rPr lang="en-US" sz="1400" b="1" i="1">
                <a:latin typeface="Sparkasse Rg" panose="020B0504050602020204" pitchFamily="34" charset="0"/>
              </a:rPr>
              <a:t>TO A LITTLE “</a:t>
            </a:r>
            <a:r>
              <a:rPr lang="en-US" sz="1400" b="1" i="1" err="1">
                <a:latin typeface="Sparkasse Rg" panose="020B0504050602020204" pitchFamily="34" charset="0"/>
              </a:rPr>
              <a:t>ALFACINHA</a:t>
            </a:r>
            <a:r>
              <a:rPr lang="en-US" sz="1400" b="1" i="1">
                <a:latin typeface="Sparkasse Rg" panose="020B0504050602020204" pitchFamily="34" charset="0"/>
              </a:rPr>
              <a:t>”</a:t>
            </a:r>
            <a:br>
              <a:rPr lang="en-US" sz="1400" b="1" i="1">
                <a:latin typeface="Sparkasse Rg" panose="020B0504050602020204" pitchFamily="34" charset="0"/>
              </a:rPr>
            </a:br>
            <a:br>
              <a:rPr lang="en-US" sz="600">
                <a:latin typeface="Sparkasse Rg" panose="020B0504050602020204" pitchFamily="34" charset="0"/>
              </a:rPr>
            </a:br>
            <a:r>
              <a:rPr lang="en-US" sz="1100">
                <a:latin typeface="Sparkasse Rg" panose="020B0504050602020204" pitchFamily="34" charset="0"/>
              </a:rPr>
              <a:t>	On April 12, 1910, a boy was born in Lisbon, who would be baptized at the Church of St. </a:t>
            </a:r>
            <a:r>
              <a:rPr lang="en-US" sz="1100" err="1">
                <a:latin typeface="Sparkasse Rg" panose="020B0504050602020204" pitchFamily="34" charset="0"/>
              </a:rPr>
              <a:t>Sebastião</a:t>
            </a:r>
            <a:r>
              <a:rPr lang="en-US" sz="1100">
                <a:latin typeface="Sparkasse Rg" panose="020B0504050602020204" pitchFamily="34" charset="0"/>
              </a:rPr>
              <a:t> da </a:t>
            </a:r>
            <a:r>
              <a:rPr lang="en-US" sz="1100" err="1">
                <a:latin typeface="Sparkasse Rg" panose="020B0504050602020204" pitchFamily="34" charset="0"/>
              </a:rPr>
              <a:t>Pedreira</a:t>
            </a:r>
            <a:r>
              <a:rPr lang="en-US" sz="1100">
                <a:latin typeface="Sparkasse Rg" panose="020B0504050602020204" pitchFamily="34" charset="0"/>
              </a:rPr>
              <a:t>. In the parish records, his name was entered as </a:t>
            </a:r>
            <a:r>
              <a:rPr lang="en-US" sz="1100" b="1">
                <a:latin typeface="Sparkasse Rg" panose="020B0504050602020204" pitchFamily="34" charset="0"/>
              </a:rPr>
              <a:t>Vasco Machado de </a:t>
            </a:r>
            <a:r>
              <a:rPr lang="en-US" sz="1100" b="1" err="1">
                <a:latin typeface="Sparkasse Rg" panose="020B0504050602020204" pitchFamily="34" charset="0"/>
              </a:rPr>
              <a:t>Carvalho</a:t>
            </a:r>
            <a:r>
              <a:rPr lang="en-US" sz="1100">
                <a:latin typeface="Sparkasse Rg" panose="020B0504050602020204" pitchFamily="34" charset="0"/>
              </a:rPr>
              <a:t>, son of Duarte Ferreira Pinto </a:t>
            </a:r>
            <a:r>
              <a:rPr lang="en-US" sz="1100" err="1">
                <a:latin typeface="Sparkasse Rg" panose="020B0504050602020204" pitchFamily="34" charset="0"/>
              </a:rPr>
              <a:t>Basto</a:t>
            </a:r>
            <a:r>
              <a:rPr lang="en-US" sz="1100">
                <a:latin typeface="Sparkasse Rg" panose="020B0504050602020204" pitchFamily="34" charset="0"/>
              </a:rPr>
              <a:t> de </a:t>
            </a:r>
            <a:r>
              <a:rPr lang="en-US" sz="1100" err="1">
                <a:latin typeface="Sparkasse Rg" panose="020B0504050602020204" pitchFamily="34" charset="0"/>
              </a:rPr>
              <a:t>Carvalho</a:t>
            </a:r>
            <a:r>
              <a:rPr lang="en-US" sz="1100">
                <a:latin typeface="Sparkasse Rg" panose="020B0504050602020204" pitchFamily="34" charset="0"/>
              </a:rPr>
              <a:t> and D. Ester dos Santos Machado.</a:t>
            </a:r>
          </a:p>
          <a:p>
            <a:pPr>
              <a:spcBef>
                <a:spcPts val="300"/>
              </a:spcBef>
              <a:tabLst>
                <a:tab pos="268288" algn="l"/>
              </a:tabLst>
            </a:pPr>
            <a:r>
              <a:rPr lang="en-US" sz="1100">
                <a:latin typeface="Sparkasse Rg" panose="020B0504050602020204" pitchFamily="34" charset="0"/>
              </a:rPr>
              <a:t>	At that time, his paternal grandfather, </a:t>
            </a:r>
            <a:r>
              <a:rPr lang="en-US" sz="1100" b="1">
                <a:latin typeface="Sparkasse Rg" panose="020B0504050602020204" pitchFamily="34" charset="0"/>
              </a:rPr>
              <a:t>Mariano José Machado</a:t>
            </a:r>
            <a:r>
              <a:rPr lang="en-US" sz="1100">
                <a:latin typeface="Sparkasse Rg" panose="020B0504050602020204" pitchFamily="34" charset="0"/>
              </a:rPr>
              <a:t>, had settled in Lobito, serving as representative and director of operations of the </a:t>
            </a:r>
            <a:r>
              <a:rPr lang="en-US" sz="1100" err="1">
                <a:latin typeface="Sparkasse Rg" panose="020B0504050602020204" pitchFamily="34" charset="0"/>
              </a:rPr>
              <a:t>Benguela</a:t>
            </a:r>
            <a:r>
              <a:rPr lang="en-US" sz="1100">
                <a:latin typeface="Sparkasse Rg" panose="020B0504050602020204" pitchFamily="34" charset="0"/>
              </a:rPr>
              <a:t> Railway Company. Longing to have his dearest relatives near him, he managed to instill in his son the idea of trying his luck in Angola, guaranteeing him employment in a newly created public office.</a:t>
            </a:r>
          </a:p>
          <a:p>
            <a:pPr>
              <a:spcBef>
                <a:spcPts val="300"/>
              </a:spcBef>
              <a:tabLst>
                <a:tab pos="268288" algn="l"/>
              </a:tabLst>
            </a:pPr>
            <a:r>
              <a:rPr lang="en-US" sz="1100">
                <a:latin typeface="Sparkasse Rg" panose="020B0504050602020204" pitchFamily="34" charset="0"/>
              </a:rPr>
              <a:t>	When Duarte disembarked in Lobito, accompanied by his wife and little Vasco (barely six months old), he was promised a position as head of the local Civil Registry Office, with the responsibility of setting it up. Once the office was opened to the public, the official waited for the first client to appear. Considering that someone had to be the first, he thought it fitting that it should be his own son. And so it was: he began the registry of births with the inscription of little Vasco, who thus received </a:t>
            </a:r>
            <a:r>
              <a:rPr lang="en-US" sz="1100" b="1">
                <a:latin typeface="Sparkasse Rg" panose="020B0504050602020204" pitchFamily="34" charset="0"/>
              </a:rPr>
              <a:t>double nationality</a:t>
            </a:r>
            <a:r>
              <a:rPr lang="en-US" sz="1100">
                <a:latin typeface="Sparkasse Rg" panose="020B0504050602020204" pitchFamily="34" charset="0"/>
              </a:rPr>
              <a:t> and an extra surname—</a:t>
            </a:r>
            <a:r>
              <a:rPr lang="en-US" sz="1100" b="1">
                <a:latin typeface="Sparkasse Rg" panose="020B0504050602020204" pitchFamily="34" charset="0"/>
              </a:rPr>
              <a:t>Lobito</a:t>
            </a:r>
            <a:r>
              <a:rPr lang="en-US" sz="1100">
                <a:latin typeface="Sparkasse Rg" panose="020B0504050602020204" pitchFamily="34" charset="0"/>
              </a:rPr>
              <a:t>—as a tribute to his adopted land. From then on, officially, he was called </a:t>
            </a:r>
            <a:r>
              <a:rPr lang="en-US" sz="1100" b="1">
                <a:latin typeface="Sparkasse Rg" panose="020B0504050602020204" pitchFamily="34" charset="0"/>
              </a:rPr>
              <a:t>Vasco Lobito Machado de </a:t>
            </a:r>
            <a:r>
              <a:rPr lang="en-US" sz="1100" b="1" err="1">
                <a:latin typeface="Sparkasse Rg" panose="020B0504050602020204" pitchFamily="34" charset="0"/>
              </a:rPr>
              <a:t>Carvalho</a:t>
            </a:r>
            <a:r>
              <a:rPr lang="en-US" sz="1100">
                <a:latin typeface="Sparkasse Rg" panose="020B0504050602020204" pitchFamily="34" charset="0"/>
              </a:rPr>
              <a:t>, although in daily life he was simply known as </a:t>
            </a:r>
            <a:r>
              <a:rPr lang="en-US" sz="1100" b="1">
                <a:latin typeface="Sparkasse Rg" panose="020B0504050602020204" pitchFamily="34" charset="0"/>
              </a:rPr>
              <a:t>Vasco Machado</a:t>
            </a:r>
            <a:r>
              <a:rPr lang="en-US" sz="1100">
                <a:latin typeface="Sparkasse Rg" panose="020B0504050602020204" pitchFamily="34" charset="0"/>
              </a:rPr>
              <a:t>.</a:t>
            </a:r>
          </a:p>
          <a:p>
            <a:pPr>
              <a:spcBef>
                <a:spcPts val="300"/>
              </a:spcBef>
              <a:tabLst>
                <a:tab pos="268288" algn="l"/>
              </a:tabLst>
            </a:pPr>
            <a:r>
              <a:rPr lang="en-US" sz="1100">
                <a:latin typeface="Sparkasse Rg" panose="020B0504050602020204" pitchFamily="34" charset="0"/>
              </a:rPr>
              <a:t>	It is to the memory of this late son of Lobito that we dedicate these lines, absolutely well-deserved and, more than deserved, heartfelt. He was a citizen always present and a devoted friend of that land that had every right to consider him one of its own.</a:t>
            </a:r>
          </a:p>
          <a:p>
            <a:pPr>
              <a:spcBef>
                <a:spcPts val="300"/>
              </a:spcBef>
              <a:tabLst>
                <a:tab pos="268288" algn="l"/>
              </a:tabLst>
            </a:pPr>
            <a:r>
              <a:rPr lang="en-US" sz="1100" b="1">
                <a:latin typeface="Sparkasse Rg" panose="020B0504050602020204" pitchFamily="34" charset="0"/>
              </a:rPr>
              <a:t>	Vasco Machado</a:t>
            </a:r>
            <a:r>
              <a:rPr lang="en-US" sz="1100">
                <a:latin typeface="Sparkasse Rg" panose="020B0504050602020204" pitchFamily="34" charset="0"/>
              </a:rPr>
              <a:t> was an active, dynamic, and entrepreneurial man. After 12 years of service at the </a:t>
            </a:r>
            <a:r>
              <a:rPr lang="en-US" sz="1100" err="1">
                <a:latin typeface="Sparkasse Rg" panose="020B0504050602020204" pitchFamily="34" charset="0"/>
              </a:rPr>
              <a:t>Benguela</a:t>
            </a:r>
            <a:r>
              <a:rPr lang="en-US" sz="1100">
                <a:latin typeface="Sparkasse Rg" panose="020B0504050602020204" pitchFamily="34" charset="0"/>
              </a:rPr>
              <a:t> Railway as a clerk, he moved on to other activities: sales manager, merchant, warehouse operator, and, finally, insurance agent. In all these roles, he showed a remarkable capacity for work, competence, and honesty.</a:t>
            </a:r>
          </a:p>
          <a:p>
            <a:pPr>
              <a:spcBef>
                <a:spcPts val="300"/>
              </a:spcBef>
              <a:tabLst>
                <a:tab pos="268288" algn="l"/>
              </a:tabLst>
            </a:pPr>
            <a:r>
              <a:rPr lang="en-US" sz="1100">
                <a:latin typeface="Sparkasse Rg" panose="020B0504050602020204" pitchFamily="34" charset="0"/>
              </a:rPr>
              <a:t>	A great sports enthusiast, he was without a doubt one of the most eclectic athletes in Angola. He practiced football (with Lobito Sports Club and Nova </a:t>
            </a:r>
            <a:r>
              <a:rPr lang="en-US" sz="1100" err="1">
                <a:latin typeface="Sparkasse Rg" panose="020B0504050602020204" pitchFamily="34" charset="0"/>
              </a:rPr>
              <a:t>Lisboa</a:t>
            </a:r>
            <a:r>
              <a:rPr lang="en-US" sz="1100">
                <a:latin typeface="Sparkasse Rg" panose="020B0504050602020204" pitchFamily="34" charset="0"/>
              </a:rPr>
              <a:t> Railway Club), athletics, tennis, roller skating, golf, swimming, acrobatics, car racing, and motorcycling with sidecar.</a:t>
            </a:r>
          </a:p>
          <a:p>
            <a:pPr>
              <a:spcBef>
                <a:spcPts val="300"/>
              </a:spcBef>
              <a:tabLst>
                <a:tab pos="268288" algn="l"/>
              </a:tabLst>
            </a:pPr>
            <a:r>
              <a:rPr lang="en-US" sz="1100">
                <a:latin typeface="Sparkasse Rg" panose="020B0504050602020204" pitchFamily="34" charset="0"/>
              </a:rPr>
              <a:t>	He was one of the founders, first pilot, and instructor of the Lobito Aero Club, of which he served as president for 10 consecutive years. He was also a key promoter of car racing events at </a:t>
            </a:r>
            <a:r>
              <a:rPr lang="en-US" sz="1100" err="1">
                <a:latin typeface="Sparkasse Rg" panose="020B0504050602020204" pitchFamily="34" charset="0"/>
              </a:rPr>
              <a:t>Restinga</a:t>
            </a:r>
            <a:r>
              <a:rPr lang="en-US" sz="1100">
                <a:latin typeface="Sparkasse Rg" panose="020B0504050602020204" pitchFamily="34" charset="0"/>
              </a:rPr>
              <a:t>, and played an important role in the creation of the Lobito Carnival, along with Francisco </a:t>
            </a:r>
            <a:r>
              <a:rPr lang="en-US" sz="1100" err="1">
                <a:latin typeface="Sparkasse Rg" panose="020B0504050602020204" pitchFamily="34" charset="0"/>
              </a:rPr>
              <a:t>Melo</a:t>
            </a:r>
            <a:r>
              <a:rPr lang="en-US" sz="1100">
                <a:latin typeface="Sparkasse Rg" panose="020B0504050602020204" pitchFamily="34" charset="0"/>
              </a:rPr>
              <a:t> and the </a:t>
            </a:r>
            <a:r>
              <a:rPr lang="en-US" sz="1100" err="1">
                <a:latin typeface="Sparkasse Rg" panose="020B0504050602020204" pitchFamily="34" charset="0"/>
              </a:rPr>
              <a:t>Osório</a:t>
            </a:r>
            <a:r>
              <a:rPr lang="en-US" sz="1100">
                <a:latin typeface="Sparkasse Rg" panose="020B0504050602020204" pitchFamily="34" charset="0"/>
              </a:rPr>
              <a:t> family.</a:t>
            </a:r>
          </a:p>
          <a:p>
            <a:pPr>
              <a:spcBef>
                <a:spcPts val="300"/>
              </a:spcBef>
              <a:tabLst>
                <a:tab pos="268288" algn="l"/>
              </a:tabLst>
            </a:pPr>
            <a:r>
              <a:rPr lang="en-US" sz="1100">
                <a:latin typeface="Sparkasse Rg" panose="020B0504050602020204" pitchFamily="34" charset="0"/>
              </a:rPr>
              <a:t>	Vasco Machado returned permanently to Lisbon on September 15, 1975, and passed away on November 28, 1985, at the age of 75. He did not see the end of life as a loss, but rather as a passage to the “other side,” with the peace of having fulfilled his mission and served the land that had given him the name </a:t>
            </a:r>
            <a:r>
              <a:rPr lang="en-US" sz="1100" b="1">
                <a:latin typeface="Sparkasse Rg" panose="020B0504050602020204" pitchFamily="34" charset="0"/>
              </a:rPr>
              <a:t>LOBITO</a:t>
            </a:r>
            <a:r>
              <a:rPr lang="en-US" sz="1100">
                <a:latin typeface="Sparkasse Rg" panose="020B0504050602020204" pitchFamily="34" charset="0"/>
              </a:rPr>
              <a:t>.</a:t>
            </a:r>
          </a:p>
        </p:txBody>
      </p:sp>
      <p:pic>
        <p:nvPicPr>
          <p:cNvPr id="2" name="Grafik 1"/>
          <p:cNvPicPr>
            <a:picLocks noChangeAspect="1"/>
          </p:cNvPicPr>
          <p:nvPr/>
        </p:nvPicPr>
        <p:blipFill>
          <a:blip r:embed="rId2"/>
          <a:stretch>
            <a:fillRect/>
          </a:stretch>
        </p:blipFill>
        <p:spPr>
          <a:xfrm>
            <a:off x="198944" y="58231"/>
            <a:ext cx="2446454" cy="6766043"/>
          </a:xfrm>
          <a:prstGeom prst="rect">
            <a:avLst/>
          </a:prstGeom>
        </p:spPr>
      </p:pic>
      <p:sp>
        <p:nvSpPr>
          <p:cNvPr id="5" name="Rectangle 4"/>
          <p:cNvSpPr>
            <a:spLocks noChangeArrowheads="1"/>
          </p:cNvSpPr>
          <p:nvPr/>
        </p:nvSpPr>
        <p:spPr bwMode="auto">
          <a:xfrm>
            <a:off x="2645398" y="6516497"/>
            <a:ext cx="2015793" cy="307777"/>
          </a:xfrm>
          <a:prstGeom prst="rect">
            <a:avLst/>
          </a:prstGeom>
          <a:noFill/>
          <a:ln>
            <a:noFill/>
          </a:ln>
        </p:spPr>
        <p:txBody>
          <a:bodyPr wrap="square" rtlCol="0">
            <a:spAutoFit/>
          </a:bodyPr>
          <a:lstStyle/>
          <a:p>
            <a:pPr lvl="0" algn="ctr" eaLnBrk="0" fontAlgn="base" hangingPunct="0">
              <a:spcBef>
                <a:spcPct val="0"/>
              </a:spcBef>
              <a:spcAft>
                <a:spcPct val="0"/>
              </a:spcAft>
            </a:pPr>
            <a:r>
              <a:rPr lang="pt-PT" sz="1400"/>
              <a:t>“O Lobito” magazin 1986</a:t>
            </a:r>
            <a:endParaRPr lang="en-GB" altLang="de-DE" sz="1100">
              <a:ea typeface="Times New Roman" panose="02020603050405020304" pitchFamily="18" charset="0"/>
              <a:cs typeface="Arial" panose="020B0604020202020204" pitchFamily="34" charset="0"/>
            </a:endParaRPr>
          </a:p>
        </p:txBody>
      </p:sp>
      <p:sp>
        <p:nvSpPr>
          <p:cNvPr id="3" name="Foliennummernplatzhalter 2"/>
          <p:cNvSpPr>
            <a:spLocks noGrp="1"/>
          </p:cNvSpPr>
          <p:nvPr>
            <p:ph type="sldNum" sz="quarter" idx="12"/>
          </p:nvPr>
        </p:nvSpPr>
        <p:spPr/>
        <p:txBody>
          <a:bodyPr/>
          <a:lstStyle/>
          <a:p>
            <a:fld id="{67EAFDB1-F3D4-4863-BCEA-E13DF22AE5EF}" type="slidenum">
              <a:rPr lang="de-DE" smtClean="0"/>
              <a:t>45</a:t>
            </a:fld>
            <a:endParaRPr lang="de-DE"/>
          </a:p>
        </p:txBody>
      </p:sp>
      <p:pic>
        <p:nvPicPr>
          <p:cNvPr id="10" name="Picture 2" descr="Ayub Irawan photos, images, assets | Adobe Stock">
            <a:hlinkClick r:id="" action="ppaction://hlinkshowjump?jump=lastslideviewed"/>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526"/>
          <a:stretch/>
        </p:blipFill>
        <p:spPr bwMode="auto">
          <a:xfrm>
            <a:off x="4366263" y="5951471"/>
            <a:ext cx="294928" cy="3491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yub Irawan photos, images, assets | Adobe Stock">
            <a:hlinkClick r:id="rId4" action="ppaction://hlinksldjump"/>
          </p:cNvPr>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26"/>
          <a:stretch/>
        </p:blipFill>
        <p:spPr bwMode="auto">
          <a:xfrm>
            <a:off x="3976534" y="5951471"/>
            <a:ext cx="349226" cy="349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7354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hteck 36"/>
          <p:cNvSpPr/>
          <p:nvPr/>
        </p:nvSpPr>
        <p:spPr>
          <a:xfrm>
            <a:off x="5347969" y="0"/>
            <a:ext cx="1717849" cy="430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p:cNvSpPr/>
          <p:nvPr/>
        </p:nvSpPr>
        <p:spPr>
          <a:xfrm>
            <a:off x="5347969" y="6416487"/>
            <a:ext cx="1717849" cy="430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p:cNvPicPr>
            <a:picLocks noChangeAspect="1"/>
          </p:cNvPicPr>
          <p:nvPr/>
        </p:nvPicPr>
        <p:blipFill>
          <a:blip r:embed="rId2"/>
          <a:stretch>
            <a:fillRect/>
          </a:stretch>
        </p:blipFill>
        <p:spPr>
          <a:xfrm>
            <a:off x="-42023" y="376518"/>
            <a:ext cx="6138023" cy="5779790"/>
          </a:xfrm>
          <a:prstGeom prst="rect">
            <a:avLst/>
          </a:prstGeom>
        </p:spPr>
      </p:pic>
      <p:sp>
        <p:nvSpPr>
          <p:cNvPr id="13" name="Textfeld 12"/>
          <p:cNvSpPr txBox="1"/>
          <p:nvPr/>
        </p:nvSpPr>
        <p:spPr>
          <a:xfrm>
            <a:off x="6096000" y="166249"/>
            <a:ext cx="6096000" cy="6763390"/>
          </a:xfrm>
          <a:prstGeom prst="rect">
            <a:avLst/>
          </a:prstGeom>
          <a:noFill/>
        </p:spPr>
        <p:txBody>
          <a:bodyPr wrap="square" rtlCol="0">
            <a:spAutoFit/>
          </a:bodyPr>
          <a:lstStyle/>
          <a:p>
            <a:pPr>
              <a:spcBef>
                <a:spcPts val="300"/>
              </a:spcBef>
              <a:tabLst>
                <a:tab pos="268288" algn="l"/>
              </a:tabLst>
            </a:pPr>
            <a:r>
              <a:rPr lang="en-US" sz="1100" b="1"/>
              <a:t>Guilherme Morbey</a:t>
            </a:r>
            <a:br>
              <a:rPr lang="en-US" sz="1100" b="1"/>
            </a:br>
            <a:r>
              <a:rPr lang="en-US" sz="1000"/>
              <a:t>(13 April 1933, 1:00 AM – </a:t>
            </a:r>
            <a:r>
              <a:rPr lang="en-US" sz="1000" err="1"/>
              <a:t>Cazombo</a:t>
            </a:r>
            <a:r>
              <a:rPr lang="en-US" sz="1000"/>
              <a:t>, Angola – ✝ 29 October 2001, around 9:00 AM – </a:t>
            </a:r>
            <a:r>
              <a:rPr lang="en-US" sz="1000" err="1"/>
              <a:t>Setúbal</a:t>
            </a:r>
            <a:r>
              <a:rPr lang="en-US" sz="1000"/>
              <a:t>, Portugal)</a:t>
            </a:r>
          </a:p>
          <a:p>
            <a:pPr>
              <a:spcBef>
                <a:spcPts val="300"/>
              </a:spcBef>
              <a:tabLst>
                <a:tab pos="268288" algn="l"/>
              </a:tabLst>
            </a:pPr>
            <a:r>
              <a:rPr lang="en-US" sz="1000"/>
              <a:t>	Everyone who passes through this world has their own story, their dramas, and their successes. “Morbey,” as he was simply known, truly had a lot of all of that.</a:t>
            </a:r>
          </a:p>
          <a:p>
            <a:pPr>
              <a:spcBef>
                <a:spcPts val="300"/>
              </a:spcBef>
              <a:tabLst>
                <a:tab pos="268288" algn="l"/>
              </a:tabLst>
            </a:pPr>
            <a:r>
              <a:rPr lang="en-US" sz="1000"/>
              <a:t>	“Morbey” went to Lobito at a very young age, when his father Edwin </a:t>
            </a:r>
            <a:r>
              <a:rPr lang="en-US" sz="1000" err="1"/>
              <a:t>Macauley</a:t>
            </a:r>
            <a:r>
              <a:rPr lang="en-US" sz="1000"/>
              <a:t> joined the staff of the </a:t>
            </a:r>
            <a:r>
              <a:rPr lang="en-US" sz="1000" err="1"/>
              <a:t>CFB</a:t>
            </a:r>
            <a:r>
              <a:rPr lang="en-US" sz="1000"/>
              <a:t> (</a:t>
            </a:r>
            <a:r>
              <a:rPr lang="en-US" sz="1000" err="1"/>
              <a:t>Benguela</a:t>
            </a:r>
            <a:r>
              <a:rPr lang="en-US" sz="1000"/>
              <a:t> Railway). Many years later, “Morbey” also had his first job there.</a:t>
            </a:r>
          </a:p>
          <a:p>
            <a:pPr>
              <a:spcBef>
                <a:spcPts val="300"/>
              </a:spcBef>
              <a:tabLst>
                <a:tab pos="268288" algn="l"/>
              </a:tabLst>
            </a:pPr>
            <a:r>
              <a:rPr lang="en-US" sz="1000"/>
              <a:t>	As a child, he was mischievous, often went barefoot, went to school in </a:t>
            </a:r>
            <a:r>
              <a:rPr lang="en-US" sz="1000" err="1"/>
              <a:t>Catumbela</a:t>
            </a:r>
            <a:r>
              <a:rPr lang="en-US" sz="1000"/>
              <a:t>, and bore on his back the marks of the beatings he and his friends got at home—the unusual effort of their families to ensure that these “second-class whites” would straighten up and become useful members of society. When one of his childhood friends visited him, he always enjoyed listening again to those youthful adventures, which, despite the “</a:t>
            </a:r>
            <a:r>
              <a:rPr lang="en-US" sz="1000" err="1"/>
              <a:t>horsewhippings</a:t>
            </a:r>
            <a:r>
              <a:rPr lang="en-US" sz="1000"/>
              <a:t>,” still made them laugh out loud even in their forties.</a:t>
            </a:r>
          </a:p>
          <a:p>
            <a:pPr>
              <a:spcBef>
                <a:spcPts val="300"/>
              </a:spcBef>
              <a:tabLst>
                <a:tab pos="268288" algn="l"/>
              </a:tabLst>
            </a:pPr>
            <a:r>
              <a:rPr lang="en-US" sz="1000"/>
              <a:t>	Although “Morbey” was Catholic and a believer, I cannot deny that what gave him the most strength was sports, which he practiced until his last days. Through sport, and especially swimming in Lobito and Angola, he became known. He was the first man to cross Lobito Bay, the first Angolan to participate in the Olympic Games (Rome 1960), etc. </a:t>
            </a:r>
            <a:r>
              <a:rPr lang="en-US" sz="1000" i="1"/>
              <a:t>“A sound mind in a sound body”</a:t>
            </a:r>
            <a:r>
              <a:rPr lang="en-US" sz="1000"/>
              <a:t>—for him, sport went beyond physical exercise: even more important was the moral education of the athlete and the example/contribution to society. (Who doesn’t remember his swimming schools with nearly 150 children and young people?) Both as an athlete and a coach, he nurtured the spirit of teamwork in a sport of individualists and had great influence on the youth of Lobito. When the Portuguese government decided not to send a swimmer to the national championships, even though they had a good chance of winning medals, he organized dances and asked Lobito’s businessmen for money so that those who had trusted him would not be disappointed after a year or more of training. His friends in Lobito recognized his dedication, and his swimmers became proud little ambassadors of Lobito, Angola, and Portugal.</a:t>
            </a:r>
          </a:p>
          <a:p>
            <a:pPr>
              <a:spcBef>
                <a:spcPts val="300"/>
              </a:spcBef>
              <a:tabLst>
                <a:tab pos="268288" algn="l"/>
              </a:tabLst>
            </a:pPr>
            <a:r>
              <a:rPr lang="en-US" sz="1000"/>
              <a:t>	Associated with “Morbey,” who was a handsome man, were his four marriages along the </a:t>
            </a:r>
            <a:r>
              <a:rPr lang="en-US" sz="1000" err="1"/>
              <a:t>CFB</a:t>
            </a:r>
            <a:r>
              <a:rPr lang="en-US" sz="1000"/>
              <a:t> line between Lobito and </a:t>
            </a:r>
            <a:r>
              <a:rPr lang="en-US" sz="1000" err="1"/>
              <a:t>Benguela</a:t>
            </a:r>
            <a:r>
              <a:rPr lang="en-US" sz="1000"/>
              <a:t>. From his first three marriages, he left four children and, to this day, three grandchildren. Even though he had his struggles with the mothers, each child knew they were very loved by their father. His prayers that his children might have more success in their marriages were heard up above.</a:t>
            </a:r>
          </a:p>
          <a:p>
            <a:pPr>
              <a:spcBef>
                <a:spcPts val="300"/>
              </a:spcBef>
              <a:tabLst>
                <a:tab pos="268288" algn="l"/>
              </a:tabLst>
            </a:pPr>
            <a:r>
              <a:rPr lang="en-US" sz="1000"/>
              <a:t>	In 1980 he moved permanently to Portugal and, for the second time, ended up in </a:t>
            </a:r>
            <a:r>
              <a:rPr lang="en-US" sz="1000" err="1"/>
              <a:t>Setúbal</a:t>
            </a:r>
            <a:r>
              <a:rPr lang="en-US" sz="1000"/>
              <a:t>, where 20 years earlier he had created the swimming section at the </a:t>
            </a:r>
            <a:r>
              <a:rPr lang="en-US" sz="1000" err="1"/>
              <a:t>Clube</a:t>
            </a:r>
            <a:r>
              <a:rPr lang="en-US" sz="1000"/>
              <a:t> Naval </a:t>
            </a:r>
            <a:r>
              <a:rPr lang="en-US" sz="1000" err="1"/>
              <a:t>Setubalense</a:t>
            </a:r>
            <a:r>
              <a:rPr lang="en-US" sz="1000"/>
              <a:t> and inaugurated the first—and still the only—swimming pool in that city. In </a:t>
            </a:r>
            <a:r>
              <a:rPr lang="en-US" sz="1000" err="1"/>
              <a:t>Setúbal</a:t>
            </a:r>
            <a:r>
              <a:rPr lang="en-US" sz="1000"/>
              <a:t>, he was widowed and struggled to raise the two youngest children from that marriage. His pride, during that phase of his life, only allowed very few friends to give him a hand.</a:t>
            </a:r>
          </a:p>
          <a:p>
            <a:pPr>
              <a:spcBef>
                <a:spcPts val="300"/>
              </a:spcBef>
              <a:tabLst>
                <a:tab pos="268288" algn="l"/>
              </a:tabLst>
            </a:pPr>
            <a:r>
              <a:rPr lang="en-US" sz="1000"/>
              <a:t>	In his last years in </a:t>
            </a:r>
            <a:r>
              <a:rPr lang="en-US" sz="1000" err="1"/>
              <a:t>Setúbal</a:t>
            </a:r>
            <a:r>
              <a:rPr lang="en-US" sz="1000"/>
              <a:t>, he worked independently as a representative for furniture factories from the north and dedicated himself much more to family. He was the “soba” (chieftain) of the </a:t>
            </a:r>
            <a:r>
              <a:rPr lang="en-US" sz="1000" err="1"/>
              <a:t>Morbeys</a:t>
            </a:r>
            <a:r>
              <a:rPr lang="en-US" sz="1000"/>
              <a:t>. A severe attack of depression took him from this life. On the morning when the funeral car passed through the center of </a:t>
            </a:r>
            <a:r>
              <a:rPr lang="en-US" sz="1000" err="1"/>
              <a:t>Setúbal</a:t>
            </a:r>
            <a:r>
              <a:rPr lang="en-US" sz="1000"/>
              <a:t> with his body, I saw many people near the market (people I had never seen until then) stop what they were doing, take off their hats, exclaim “It’s Mr. Guilherme,” pointing to the procession, and make the sign of the cross. This not only gave me chills but showed me once again that he had something charismatic about him throughout his entire life.</a:t>
            </a:r>
          </a:p>
          <a:p>
            <a:pPr>
              <a:spcBef>
                <a:spcPts val="300"/>
              </a:spcBef>
              <a:tabLst>
                <a:tab pos="268288" algn="l"/>
              </a:tabLst>
            </a:pPr>
            <a:r>
              <a:rPr lang="en-US" sz="1000"/>
              <a:t>	Everyone who passes through this world has their own story, their dramas, and their successes.</a:t>
            </a:r>
            <a:br>
              <a:rPr lang="en-US" sz="1000"/>
            </a:br>
            <a:r>
              <a:rPr lang="en-US" sz="1000"/>
              <a:t>“Morbey”—my father—truly had a lot of all of that … may his soul rest in peace and laugh with us once more.</a:t>
            </a:r>
            <a:endParaRPr lang="en-US" sz="600"/>
          </a:p>
          <a:p>
            <a:pPr>
              <a:spcBef>
                <a:spcPts val="300"/>
              </a:spcBef>
              <a:tabLst>
                <a:tab pos="268288" algn="l"/>
              </a:tabLst>
            </a:pPr>
            <a:r>
              <a:rPr lang="en-US" sz="1000" i="1"/>
              <a:t>(Guilherme Morbey “junior,” August 2003)</a:t>
            </a:r>
            <a:endParaRPr lang="de-DE" sz="1000"/>
          </a:p>
        </p:txBody>
      </p:sp>
      <p:sp>
        <p:nvSpPr>
          <p:cNvPr id="2" name="Foliennummernplatzhalter 1"/>
          <p:cNvSpPr>
            <a:spLocks noGrp="1"/>
          </p:cNvSpPr>
          <p:nvPr>
            <p:ph type="sldNum" sz="quarter" idx="12"/>
          </p:nvPr>
        </p:nvSpPr>
        <p:spPr/>
        <p:txBody>
          <a:bodyPr/>
          <a:lstStyle/>
          <a:p>
            <a:fld id="{67EAFDB1-F3D4-4863-BCEA-E13DF22AE5EF}" type="slidenum">
              <a:rPr lang="de-DE" smtClean="0"/>
              <a:t>46</a:t>
            </a:fld>
            <a:endParaRPr lang="de-DE"/>
          </a:p>
        </p:txBody>
      </p:sp>
      <p:pic>
        <p:nvPicPr>
          <p:cNvPr id="10" name="Picture 2" descr="Ayub Irawan photos, images, assets | Adobe Stock">
            <a:hlinkClick r:id="" action="ppaction://hlinkshowjump?jump=lastslideviewed"/>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526"/>
          <a:stretch/>
        </p:blipFill>
        <p:spPr bwMode="auto">
          <a:xfrm>
            <a:off x="657941" y="6432484"/>
            <a:ext cx="294928" cy="3491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yub Irawan photos, images, assets | Adobe Stock">
            <a:hlinkClick r:id="rId4" action="ppaction://hlinksldjump"/>
          </p:cNvPr>
          <p:cNvPicPr>
            <a:picLocks noChangeAspect="1" noChangeArrowheads="1"/>
          </p:cNvPicPr>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l="-26"/>
          <a:stretch/>
        </p:blipFill>
        <p:spPr bwMode="auto">
          <a:xfrm>
            <a:off x="268212" y="6432484"/>
            <a:ext cx="349226" cy="349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430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hteck 36"/>
          <p:cNvSpPr/>
          <p:nvPr/>
        </p:nvSpPr>
        <p:spPr>
          <a:xfrm>
            <a:off x="5347969" y="0"/>
            <a:ext cx="1717849" cy="430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p:cNvSpPr/>
          <p:nvPr/>
        </p:nvSpPr>
        <p:spPr>
          <a:xfrm>
            <a:off x="5347969" y="6416487"/>
            <a:ext cx="1717849" cy="430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2107" y="-10562"/>
            <a:ext cx="4017455" cy="6858000"/>
          </a:xfrm>
          <a:prstGeom prst="rect">
            <a:avLst/>
          </a:prstGeom>
        </p:spPr>
      </p:pic>
      <p:sp>
        <p:nvSpPr>
          <p:cNvPr id="3" name="AutoShape 2" descr="O LOBITO&#10;&#10;Escola Infantil&#10;&#10;(Conclusion of page 4)&#10;&#10;Rejoicing at the admirers and knowing that, of course, they won't believe... But everyone will return to their beliefs.&#10;&#10;With the Festival's brilliance and their meritorious work, they congratulate Guilherme Morbey and his assistant Arménio Valadares. We'll raise our voices to continue, because Escola Infantil is a reality that will be lost, are we sure?&#10;&#10;020&#10;&#10;TATRICIA&#10;&#10;REVESTIUS OF MUCH BRILLIANCE&#10;&#10;A valid object&#10;&#10;The Swimming School's Presentation Festival&#10;&#10;The Swimming School, created and directed by Guilherme Morbey, is having a party late last night. A party that wasn't even close to the city. In reality, nine decades of children and several centuries of people, who were completely overwhelmed or surprised, will be having a party at the Pool, where the artists will be present and these will be the interested parties. The Lobito S. Club has many decades of support&#10;&#10;At Guilherme Morbey's school, which began in December, he made his public presentation. A decade later, he learned to read. He started the exam. He doesn't even know who he is.&#10;&#10;Mestres and alunos estão de parabéns, aqueles pelo óptimo trabalho desenvol-vido, feito de paciência e dedicação; estes pelo bom aproveitamento revelado&#10;&#10;The festival shines brightly, tending to help it highlight the individualities of the city. Come with the flow, then the distribution of frequency medals to all&#10;&#10;RCL&#10;&#10;the participants and the guide to a workshop by Augusto de Carvalho, which clearly shows the activity of Guilherme Morbey in favor of swimming, first as a practitioner that Angola possesses and then as a monitor and initiator of a work to all the valid titles that have to offer the best fruits Depois de breves palavras proferidas por Mor-bey de agradecimento às entidades pre-sentes, aos pais dos alunos, à Imprensa.. e Rádio e a quantos com ele colabora-ram na organização deste festival, se-guiu-se a leitura do tema «Natação, uma arte» com demonstração dos vários es-tilos pelo seleccionado distrital Leo-nel Alves, Graça Marques, Raul Andrade&#10;&#10;and Francelina Valadares. At first glance, they &quot;acted&quot; the mais peque-ninos nadadores que ainda não ultra-passaram a prendizagem. To-dos se portaram, no entanto, à altura, showing an extraordinary &quot;vontade&quot; nas &quot;provas&gt;&gt; realized.&#10;&#10;Qentes&#10;&#10;A short interval was preenchido&#10;&#10;with the actuação dos conhecidos palha cos &quot;Necas&quot; and &quot;Marocas&quot; que fazam delirar a petizada e que gentilmente se propuseram collaborar no Festival.&#10;&#10;A second part was totally pre-&#10;&#10;Our engravings:&#10;&#10;TOP: With great enthusiasm, the Military Commander delivered a small (very thorough) medal of freedom; TOP: Grateful greetings to the Festival participants, after the opening. The Lobito S. Club, many people,&#10;&#10;thank you; TOP: Guilherme Morbey, a very emotional man, directed his&#10;&#10;appreciation.&#10;&#10;accompanied by competition tests by young swimmers, divided by various climbs, and with immense assistance, followed with incessant enthusiasm, not&#10;&#10;(Conclusion on page 5)"/>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7593" y="7937"/>
            <a:ext cx="4013805" cy="6858000"/>
          </a:xfrm>
          <a:prstGeom prst="rect">
            <a:avLst/>
          </a:prstGeom>
        </p:spPr>
      </p:pic>
      <p:sp>
        <p:nvSpPr>
          <p:cNvPr id="4" name="Foliennummernplatzhalter 3"/>
          <p:cNvSpPr>
            <a:spLocks noGrp="1"/>
          </p:cNvSpPr>
          <p:nvPr>
            <p:ph type="sldNum" sz="quarter" idx="12"/>
          </p:nvPr>
        </p:nvSpPr>
        <p:spPr/>
        <p:txBody>
          <a:bodyPr/>
          <a:lstStyle/>
          <a:p>
            <a:fld id="{67EAFDB1-F3D4-4863-BCEA-E13DF22AE5EF}" type="slidenum">
              <a:rPr lang="de-DE" smtClean="0"/>
              <a:t>47</a:t>
            </a:fld>
            <a:endParaRPr lang="de-DE"/>
          </a:p>
        </p:txBody>
      </p:sp>
      <p:pic>
        <p:nvPicPr>
          <p:cNvPr id="10" name="Picture 2" descr="Ayub Irawan photos, images, assets | Adobe Stock">
            <a:hlinkClick r:id="" action="ppaction://hlinkshowjump?jump=lastslideviewed"/>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526"/>
          <a:stretch/>
        </p:blipFill>
        <p:spPr bwMode="auto">
          <a:xfrm>
            <a:off x="657941" y="6432484"/>
            <a:ext cx="294928" cy="3491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yub Irawan photos, images, assets | Adobe Stock">
            <a:hlinkClick r:id="rId5" action="ppaction://hlinksldjump"/>
          </p:cNvPr>
          <p:cNvPicPr>
            <a:picLocks noChangeAspect="1" noChangeArrowheads="1"/>
          </p:cNvPicPr>
          <p:nvPr/>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26"/>
          <a:stretch/>
        </p:blipFill>
        <p:spPr bwMode="auto">
          <a:xfrm>
            <a:off x="268212" y="6432484"/>
            <a:ext cx="349226" cy="349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4028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80" y="1093"/>
            <a:ext cx="4709988" cy="6858000"/>
          </a:xfrm>
          <a:prstGeom prst="rect">
            <a:avLst/>
          </a:prstGeom>
        </p:spPr>
      </p:pic>
      <p:sp>
        <p:nvSpPr>
          <p:cNvPr id="36" name="Rechteck 35"/>
          <p:cNvSpPr/>
          <p:nvPr/>
        </p:nvSpPr>
        <p:spPr>
          <a:xfrm>
            <a:off x="5347969" y="6416487"/>
            <a:ext cx="1717849" cy="430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p:cNvSpPr txBox="1"/>
          <p:nvPr/>
        </p:nvSpPr>
        <p:spPr>
          <a:xfrm>
            <a:off x="2354994" y="956011"/>
            <a:ext cx="3667675" cy="5778505"/>
          </a:xfrm>
          <a:prstGeom prst="rect">
            <a:avLst/>
          </a:prstGeom>
          <a:solidFill>
            <a:schemeClr val="bg1"/>
          </a:solidFill>
        </p:spPr>
        <p:txBody>
          <a:bodyPr wrap="square" rtlCol="0">
            <a:spAutoFit/>
          </a:bodyPr>
          <a:lstStyle/>
          <a:p>
            <a:pPr>
              <a:spcBef>
                <a:spcPts val="300"/>
              </a:spcBef>
              <a:tabLst>
                <a:tab pos="268288" algn="l"/>
              </a:tabLst>
            </a:pPr>
            <a:r>
              <a:rPr lang="en-US" sz="1100" b="1" err="1">
                <a:latin typeface="Times New Roman" panose="02020603050405020304" pitchFamily="18" charset="0"/>
                <a:cs typeface="Times New Roman" panose="02020603050405020304" pitchFamily="18" charset="0"/>
              </a:rPr>
              <a:t>M+P</a:t>
            </a:r>
            <a:r>
              <a:rPr lang="en-US" sz="1100" b="1">
                <a:latin typeface="Times New Roman" panose="02020603050405020304" pitchFamily="18" charset="0"/>
                <a:cs typeface="Times New Roman" panose="02020603050405020304" pitchFamily="18" charset="0"/>
              </a:rPr>
              <a:t> </a:t>
            </a:r>
            <a:r>
              <a:rPr lang="en-US" sz="1100" b="1" err="1">
                <a:latin typeface="Times New Roman" panose="02020603050405020304" pitchFamily="18" charset="0"/>
                <a:cs typeface="Times New Roman" panose="02020603050405020304" pitchFamily="18" charset="0"/>
              </a:rPr>
              <a:t>Profil</a:t>
            </a:r>
            <a:endParaRPr lang="en-US" sz="1100" b="1">
              <a:latin typeface="Times New Roman" panose="02020603050405020304" pitchFamily="18" charset="0"/>
              <a:cs typeface="Times New Roman" panose="02020603050405020304" pitchFamily="18" charset="0"/>
            </a:endParaRPr>
          </a:p>
          <a:p>
            <a:pPr>
              <a:spcBef>
                <a:spcPts val="300"/>
              </a:spcBef>
              <a:tabLst>
                <a:tab pos="268288" algn="l"/>
              </a:tabLst>
            </a:pPr>
            <a:r>
              <a:rPr lang="en-US" sz="1100" b="1" cap="small">
                <a:latin typeface="Times New Roman" panose="02020603050405020304" pitchFamily="18" charset="0"/>
                <a:cs typeface="Times New Roman" panose="02020603050405020304" pitchFamily="18" charset="0"/>
              </a:rPr>
              <a:t>Guilherme Morbey</a:t>
            </a:r>
          </a:p>
          <a:p>
            <a:pPr>
              <a:spcBef>
                <a:spcPts val="300"/>
              </a:spcBef>
              <a:tabLst>
                <a:tab pos="268288" algn="l"/>
              </a:tabLst>
            </a:pPr>
            <a:br>
              <a:rPr lang="en-US" sz="1000">
                <a:cs typeface="Times New Roman" panose="02020603050405020304" pitchFamily="18" charset="0"/>
              </a:rPr>
            </a:br>
            <a:r>
              <a:rPr lang="en-US" sz="1000">
                <a:cs typeface="Times New Roman" panose="02020603050405020304" pitchFamily="18" charset="0"/>
              </a:rPr>
              <a:t>	If you ask Guilherme Morbey, Head of the Computer Science Department at </a:t>
            </a:r>
            <a:r>
              <a:rPr lang="en-US" sz="1000" err="1">
                <a:cs typeface="Times New Roman" panose="02020603050405020304" pitchFamily="18" charset="0"/>
              </a:rPr>
              <a:t>Mummert</a:t>
            </a:r>
            <a:r>
              <a:rPr lang="en-US" sz="1000">
                <a:cs typeface="Times New Roman" panose="02020603050405020304" pitchFamily="18" charset="0"/>
              </a:rPr>
              <a:t> + Partner </a:t>
            </a:r>
            <a:r>
              <a:rPr lang="en-US" sz="1000" err="1">
                <a:cs typeface="Times New Roman" panose="02020603050405020304" pitchFamily="18" charset="0"/>
              </a:rPr>
              <a:t>EDV</a:t>
            </a:r>
            <a:r>
              <a:rPr lang="en-US" sz="1000">
                <a:cs typeface="Times New Roman" panose="02020603050405020304" pitchFamily="18" charset="0"/>
              </a:rPr>
              <a:t>-Service West, about his home, you'll get a rather differentiated answer. He saw the light of the world 36 years ago in Angola and spent most of his youth there.</a:t>
            </a:r>
          </a:p>
          <a:p>
            <a:pPr>
              <a:spcBef>
                <a:spcPts val="300"/>
              </a:spcBef>
              <a:tabLst>
                <a:tab pos="268288" algn="l"/>
              </a:tabLst>
            </a:pPr>
            <a:r>
              <a:rPr lang="en-US" sz="1000">
                <a:cs typeface="Times New Roman" panose="02020603050405020304" pitchFamily="18" charset="0"/>
              </a:rPr>
              <a:t>	Political unrest caused him and his father to move to Portugal at the age of 20. There, the now father of two children (9 and 6 years old) lived and studied for a few years in Lisbon.</a:t>
            </a:r>
          </a:p>
          <a:p>
            <a:pPr>
              <a:spcBef>
                <a:spcPts val="300"/>
              </a:spcBef>
              <a:tabLst>
                <a:tab pos="268288" algn="l"/>
              </a:tabLst>
            </a:pPr>
            <a:r>
              <a:rPr lang="en-US" sz="1000">
                <a:cs typeface="Times New Roman" panose="02020603050405020304" pitchFamily="18" charset="0"/>
              </a:rPr>
              <a:t>	He met his German wife during a stay in Spain and eventually moved with her to the cold North: "My home today is in Germany, but Heimat - that means there is always a touch of Angola."</a:t>
            </a:r>
          </a:p>
          <a:p>
            <a:pPr>
              <a:spcBef>
                <a:spcPts val="300"/>
              </a:spcBef>
              <a:tabLst>
                <a:tab pos="268288" algn="l"/>
              </a:tabLst>
            </a:pPr>
            <a:r>
              <a:rPr lang="en-US" sz="1000">
                <a:cs typeface="Times New Roman" panose="02020603050405020304" pitchFamily="18" charset="0"/>
              </a:rPr>
              <a:t>	This life story has certainly contributed to the fact that the man with the dark, English humor masters five languages and speaks with a "multicultural accent." However, it is said that more of a compulsion than a possible language aptitude led to this.</a:t>
            </a:r>
          </a:p>
          <a:p>
            <a:pPr>
              <a:spcBef>
                <a:spcPts val="300"/>
              </a:spcBef>
              <a:tabLst>
                <a:tab pos="268288" algn="l"/>
              </a:tabLst>
            </a:pPr>
            <a:r>
              <a:rPr lang="en-US" sz="1000">
                <a:cs typeface="Times New Roman" panose="02020603050405020304" pitchFamily="18" charset="0"/>
              </a:rPr>
              <a:t>	Morbey has been involved in the main role of IT application developments since his computer science studies in Nuremberg/Erlangen. For almost four years now, he has been with Big Blue (IBM), and out of a desire for change, he has brought his consulting expertise to </a:t>
            </a:r>
            <a:r>
              <a:rPr lang="en-US" sz="1000" err="1">
                <a:cs typeface="Times New Roman" panose="02020603050405020304" pitchFamily="18" charset="0"/>
              </a:rPr>
              <a:t>Mummert</a:t>
            </a:r>
            <a:r>
              <a:rPr lang="en-US" sz="1000">
                <a:cs typeface="Times New Roman" panose="02020603050405020304" pitchFamily="18" charset="0"/>
              </a:rPr>
              <a:t> + Partner. Since January 1989, he has been a graduate computer scientist here again, polyglot - be it at the accident report sheet for Hoechst AG (in 20 languages) or in the pan-European consolidation of E-Mail/</a:t>
            </a:r>
            <a:r>
              <a:rPr lang="en-US" sz="1000" err="1">
                <a:cs typeface="Times New Roman" panose="02020603050405020304" pitchFamily="18" charset="0"/>
              </a:rPr>
              <a:t>BKO</a:t>
            </a:r>
            <a:r>
              <a:rPr lang="en-US" sz="1000">
                <a:cs typeface="Times New Roman" panose="02020603050405020304" pitchFamily="18" charset="0"/>
              </a:rPr>
              <a:t> for Du Pont. His specialty topics are office communication and -automation.</a:t>
            </a:r>
          </a:p>
          <a:p>
            <a:pPr>
              <a:spcBef>
                <a:spcPts val="300"/>
              </a:spcBef>
              <a:tabLst>
                <a:tab pos="268288" algn="l"/>
              </a:tabLst>
            </a:pPr>
            <a:r>
              <a:rPr lang="en-US" sz="1000">
                <a:cs typeface="Times New Roman" panose="02020603050405020304" pitchFamily="18" charset="0"/>
              </a:rPr>
              <a:t>In terms of sports, swimming dominates the life of the Morbey clan: The father was the national coach in Angola and swam at the Olympic Games. The 14-year-old Guilherme already created quite a sensation over the 200-meter backstroke for the Portuguese "master class." Today he rows 'on dry land' in the living room at home, and then adds with a smile after a short pause.</a:t>
            </a:r>
            <a:br>
              <a:rPr lang="en-US" sz="1000">
                <a:cs typeface="Times New Roman" panose="02020603050405020304" pitchFamily="18" charset="0"/>
              </a:rPr>
            </a:br>
            <a:br>
              <a:rPr lang="en-US" sz="1000">
                <a:cs typeface="Times New Roman" panose="02020603050405020304" pitchFamily="18" charset="0"/>
              </a:rPr>
            </a:br>
            <a:r>
              <a:rPr lang="en-US" sz="1000">
                <a:cs typeface="Times New Roman" panose="02020603050405020304" pitchFamily="18" charset="0"/>
              </a:rPr>
              <a:t>Author: </a:t>
            </a:r>
            <a:r>
              <a:rPr lang="en-US" sz="1000" err="1">
                <a:cs typeface="Times New Roman" panose="02020603050405020304" pitchFamily="18" charset="0"/>
              </a:rPr>
              <a:t>Jörg</a:t>
            </a:r>
            <a:r>
              <a:rPr lang="en-US" sz="1000">
                <a:cs typeface="Times New Roman" panose="02020603050405020304" pitchFamily="18" charset="0"/>
              </a:rPr>
              <a:t> </a:t>
            </a:r>
            <a:r>
              <a:rPr lang="en-US" sz="1000" err="1">
                <a:cs typeface="Times New Roman" panose="02020603050405020304" pitchFamily="18" charset="0"/>
              </a:rPr>
              <a:t>Wieneke</a:t>
            </a:r>
            <a:endParaRPr lang="en-US" sz="1000">
              <a:cs typeface="Times New Roman" panose="02020603050405020304" pitchFamily="18" charset="0"/>
            </a:endParaRPr>
          </a:p>
        </p:txBody>
      </p:sp>
      <p:pic>
        <p:nvPicPr>
          <p:cNvPr id="2" name="Grafik 1"/>
          <p:cNvPicPr>
            <a:picLocks noChangeAspect="1"/>
          </p:cNvPicPr>
          <p:nvPr/>
        </p:nvPicPr>
        <p:blipFill>
          <a:blip r:embed="rId3"/>
          <a:stretch>
            <a:fillRect/>
          </a:stretch>
        </p:blipFill>
        <p:spPr>
          <a:xfrm>
            <a:off x="6096000" y="2850048"/>
            <a:ext cx="6002519" cy="2526329"/>
          </a:xfrm>
          <a:prstGeom prst="rect">
            <a:avLst/>
          </a:prstGeom>
        </p:spPr>
      </p:pic>
      <p:sp>
        <p:nvSpPr>
          <p:cNvPr id="14" name="Textfeld 13"/>
          <p:cNvSpPr txBox="1"/>
          <p:nvPr/>
        </p:nvSpPr>
        <p:spPr>
          <a:xfrm>
            <a:off x="2965465" y="247752"/>
            <a:ext cx="1644459" cy="600164"/>
          </a:xfrm>
          <a:prstGeom prst="rect">
            <a:avLst/>
          </a:prstGeom>
          <a:noFill/>
        </p:spPr>
        <p:txBody>
          <a:bodyPr wrap="square" rtlCol="0">
            <a:spAutoFit/>
          </a:bodyPr>
          <a:lstStyle/>
          <a:p>
            <a:pPr>
              <a:spcBef>
                <a:spcPts val="300"/>
              </a:spcBef>
              <a:tabLst>
                <a:tab pos="268288" algn="l"/>
              </a:tabLst>
            </a:pPr>
            <a:r>
              <a:rPr lang="en-US" sz="1100"/>
              <a:t>Internal </a:t>
            </a:r>
            <a:r>
              <a:rPr lang="en-US" sz="1100" err="1"/>
              <a:t>Magazin</a:t>
            </a:r>
            <a:r>
              <a:rPr lang="en-US" sz="1100"/>
              <a:t> </a:t>
            </a:r>
            <a:br>
              <a:rPr lang="en-US" sz="1100"/>
            </a:br>
            <a:br>
              <a:rPr lang="en-US" sz="1100"/>
            </a:br>
            <a:r>
              <a:rPr lang="en-US" sz="1100"/>
              <a:t>(Consultancy Company)</a:t>
            </a:r>
            <a:endParaRPr lang="en-US" sz="1000">
              <a:cs typeface="Times New Roman" panose="02020603050405020304" pitchFamily="18" charset="0"/>
            </a:endParaRPr>
          </a:p>
        </p:txBody>
      </p:sp>
      <p:pic>
        <p:nvPicPr>
          <p:cNvPr id="6" name="Grafik 5"/>
          <p:cNvPicPr>
            <a:picLocks noChangeAspect="1"/>
          </p:cNvPicPr>
          <p:nvPr/>
        </p:nvPicPr>
        <p:blipFill>
          <a:blip r:embed="rId4"/>
          <a:stretch>
            <a:fillRect/>
          </a:stretch>
        </p:blipFill>
        <p:spPr>
          <a:xfrm rot="21034955">
            <a:off x="6427239" y="650418"/>
            <a:ext cx="1298028" cy="1850567"/>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2418" y="650275"/>
            <a:ext cx="1315859" cy="1850854"/>
          </a:xfrm>
          <a:prstGeom prst="rect">
            <a:avLst/>
          </a:prstGeom>
        </p:spPr>
      </p:pic>
      <p:sp>
        <p:nvSpPr>
          <p:cNvPr id="7" name="Textfeld 6"/>
          <p:cNvSpPr txBox="1"/>
          <p:nvPr/>
        </p:nvSpPr>
        <p:spPr>
          <a:xfrm>
            <a:off x="6318146" y="498988"/>
            <a:ext cx="447558" cy="246221"/>
          </a:xfrm>
          <a:prstGeom prst="rect">
            <a:avLst/>
          </a:prstGeom>
          <a:noFill/>
        </p:spPr>
        <p:txBody>
          <a:bodyPr wrap="none" rtlCol="0">
            <a:spAutoFit/>
          </a:bodyPr>
          <a:lstStyle/>
          <a:p>
            <a:r>
              <a:rPr lang="de-DE" sz="1000"/>
              <a:t>2011</a:t>
            </a:r>
          </a:p>
        </p:txBody>
      </p:sp>
      <p:sp>
        <p:nvSpPr>
          <p:cNvPr id="15" name="Textfeld 14"/>
          <p:cNvSpPr txBox="1"/>
          <p:nvPr/>
        </p:nvSpPr>
        <p:spPr>
          <a:xfrm>
            <a:off x="7603623" y="439931"/>
            <a:ext cx="447558" cy="246221"/>
          </a:xfrm>
          <a:prstGeom prst="rect">
            <a:avLst/>
          </a:prstGeom>
          <a:noFill/>
        </p:spPr>
        <p:txBody>
          <a:bodyPr wrap="none" rtlCol="0">
            <a:spAutoFit/>
          </a:bodyPr>
          <a:lstStyle/>
          <a:p>
            <a:r>
              <a:rPr lang="de-DE" sz="1000"/>
              <a:t>2013</a:t>
            </a:r>
          </a:p>
        </p:txBody>
      </p:sp>
      <p:pic>
        <p:nvPicPr>
          <p:cNvPr id="8" name="Grafik 7"/>
          <p:cNvPicPr>
            <a:picLocks noChangeAspect="1"/>
          </p:cNvPicPr>
          <p:nvPr/>
        </p:nvPicPr>
        <p:blipFill>
          <a:blip r:embed="rId6"/>
          <a:stretch>
            <a:fillRect/>
          </a:stretch>
        </p:blipFill>
        <p:spPr>
          <a:xfrm>
            <a:off x="8526493" y="99032"/>
            <a:ext cx="3168813" cy="2495678"/>
          </a:xfrm>
          <a:prstGeom prst="rect">
            <a:avLst/>
          </a:prstGeom>
        </p:spPr>
      </p:pic>
      <p:sp>
        <p:nvSpPr>
          <p:cNvPr id="9" name="Rectangle 1"/>
          <p:cNvSpPr>
            <a:spLocks noChangeArrowheads="1"/>
          </p:cNvSpPr>
          <p:nvPr/>
        </p:nvSpPr>
        <p:spPr bwMode="auto">
          <a:xfrm flipV="1">
            <a:off x="220806" y="-1311164"/>
            <a:ext cx="10295508" cy="9233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e-DE" altLang="de-DE" sz="1800" b="0" i="0" u="none" strike="noStrike" cap="none" normalizeH="0" baseline="0">
                <a:ln>
                  <a:noFill/>
                </a:ln>
                <a:solidFill>
                  <a:schemeClr val="tx1"/>
                </a:solidFill>
                <a:effectLst/>
                <a:latin typeface="Roboto"/>
              </a:rPr>
            </a:br>
            <a:endParaRPr kumimoji="0" lang="de-DE" altLang="de-DE" sz="1800" b="0" i="0" u="none" strike="noStrike" cap="none" normalizeH="0" baseline="0">
              <a:ln>
                <a:noFill/>
              </a:ln>
              <a:solidFill>
                <a:schemeClr val="tx1"/>
              </a:solidFill>
              <a:effectLst/>
              <a:latin typeface="Robot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6" name="Rectangle 2"/>
          <p:cNvSpPr>
            <a:spLocks noChangeArrowheads="1"/>
          </p:cNvSpPr>
          <p:nvPr/>
        </p:nvSpPr>
        <p:spPr bwMode="auto">
          <a:xfrm rot="10800000" flipV="1">
            <a:off x="6154038" y="5909729"/>
            <a:ext cx="4205960"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de-DE" sz="1200">
                <a:solidFill>
                  <a:srgbClr val="3C4043"/>
                </a:solidFill>
              </a:rPr>
              <a:t>That was only possible due to generous support and patience of his wife Brigitte. This allowed him to devote almost 100 % of his time to business</a:t>
            </a:r>
            <a:endParaRPr kumimoji="0" lang="de-DE" altLang="de-DE" sz="1200" b="0" i="0" u="none" strike="noStrike" cap="none" normalizeH="0" baseline="0">
              <a:ln>
                <a:noFill/>
              </a:ln>
              <a:solidFill>
                <a:schemeClr val="tx1"/>
              </a:solidFill>
              <a:effectLst/>
              <a:latin typeface="Arial" panose="020B0604020202020204" pitchFamily="34" charset="0"/>
            </a:endParaRPr>
          </a:p>
        </p:txBody>
      </p:sp>
      <p:sp>
        <p:nvSpPr>
          <p:cNvPr id="21" name="Rectangle 2"/>
          <p:cNvSpPr>
            <a:spLocks noChangeArrowheads="1"/>
          </p:cNvSpPr>
          <p:nvPr/>
        </p:nvSpPr>
        <p:spPr bwMode="auto">
          <a:xfrm rot="10800000" flipV="1">
            <a:off x="6147900" y="5448063"/>
            <a:ext cx="5795416"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de-DE" sz="1200">
                <a:solidFill>
                  <a:srgbClr val="3C4043"/>
                </a:solidFill>
              </a:rPr>
              <a:t>Guilherme retired in April 2022 after 37 years of professional experience, 27 of which as a self-employed person with up to 4 employees.</a:t>
            </a:r>
            <a:endParaRPr kumimoji="0" lang="de-DE" altLang="de-DE" sz="1200" b="0" i="0" u="none" strike="noStrike" cap="none" normalizeH="0" baseline="0">
              <a:ln>
                <a:noFill/>
              </a:ln>
              <a:solidFill>
                <a:schemeClr val="tx1"/>
              </a:solidFill>
              <a:effectLst/>
              <a:latin typeface="Arial" panose="020B0604020202020204" pitchFamily="34" charset="0"/>
            </a:endParaRPr>
          </a:p>
        </p:txBody>
      </p:sp>
      <p:pic>
        <p:nvPicPr>
          <p:cNvPr id="18" name="Grafik 17"/>
          <p:cNvPicPr>
            <a:picLocks noChangeAspect="1"/>
          </p:cNvPicPr>
          <p:nvPr/>
        </p:nvPicPr>
        <p:blipFill>
          <a:blip r:embed="rId7"/>
          <a:stretch>
            <a:fillRect/>
          </a:stretch>
        </p:blipFill>
        <p:spPr>
          <a:xfrm>
            <a:off x="10591455" y="5779882"/>
            <a:ext cx="1120403" cy="852080"/>
          </a:xfrm>
          <a:prstGeom prst="rect">
            <a:avLst/>
          </a:prstGeom>
        </p:spPr>
      </p:pic>
      <p:sp>
        <p:nvSpPr>
          <p:cNvPr id="4" name="Foliennummernplatzhalter 3"/>
          <p:cNvSpPr>
            <a:spLocks noGrp="1"/>
          </p:cNvSpPr>
          <p:nvPr>
            <p:ph type="sldNum" sz="quarter" idx="12"/>
          </p:nvPr>
        </p:nvSpPr>
        <p:spPr/>
        <p:txBody>
          <a:bodyPr/>
          <a:lstStyle/>
          <a:p>
            <a:fld id="{67EAFDB1-F3D4-4863-BCEA-E13DF22AE5EF}" type="slidenum">
              <a:rPr lang="de-DE" smtClean="0"/>
              <a:t>48</a:t>
            </a:fld>
            <a:endParaRPr lang="de-DE"/>
          </a:p>
        </p:txBody>
      </p:sp>
      <p:pic>
        <p:nvPicPr>
          <p:cNvPr id="19" name="Picture 2" descr="Ayub Irawan photos, images, assets | Adobe Stock">
            <a:hlinkClick r:id="" action="ppaction://hlinkshowjump?jump=lastslideviewed"/>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526"/>
          <a:stretch/>
        </p:blipFill>
        <p:spPr bwMode="auto">
          <a:xfrm>
            <a:off x="657941" y="6432484"/>
            <a:ext cx="294928" cy="3491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Ayub Irawan photos, images, assets | Adobe Stock">
            <a:hlinkClick r:id="rId9" action="ppaction://hlinksldjump"/>
          </p:cNvPr>
          <p:cNvPicPr>
            <a:picLocks noChangeAspect="1" noChangeArrowheads="1"/>
          </p:cNvPicPr>
          <p:nvPr/>
        </p:nvPicPr>
        <p:blipFill rotWithShape="1">
          <a:blip r:embed="rId8" cstate="print">
            <a:duotone>
              <a:prstClr val="black"/>
              <a:schemeClr val="accent3">
                <a:tint val="45000"/>
                <a:satMod val="400000"/>
              </a:schemeClr>
            </a:duotone>
            <a:extLst>
              <a:ext uri="{28A0092B-C50C-407E-A947-70E740481C1C}">
                <a14:useLocalDpi xmlns:a14="http://schemas.microsoft.com/office/drawing/2010/main" val="0"/>
              </a:ext>
            </a:extLst>
          </a:blip>
          <a:srcRect l="-26"/>
          <a:stretch/>
        </p:blipFill>
        <p:spPr bwMode="auto">
          <a:xfrm>
            <a:off x="268212" y="6432484"/>
            <a:ext cx="349226" cy="349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190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73927" y="621781"/>
            <a:ext cx="5722073" cy="1200329"/>
          </a:xfrm>
          <a:prstGeom prst="rect">
            <a:avLst/>
          </a:prstGeom>
          <a:noFill/>
        </p:spPr>
        <p:txBody>
          <a:bodyPr wrap="square" rtlCol="0">
            <a:spAutoFit/>
          </a:bodyPr>
          <a:lstStyle/>
          <a:p>
            <a:r>
              <a:rPr lang="en-US" sz="4000">
                <a:latin typeface="Berlin Sans FB" panose="020E0602020502020306" pitchFamily="34" charset="0"/>
                <a:cs typeface="Courier New" panose="02070309020205020404" pitchFamily="49" charset="0"/>
              </a:rPr>
              <a:t>Morbey</a:t>
            </a:r>
            <a:r>
              <a:rPr lang="en-US" sz="3200">
                <a:latin typeface="Berlin Sans FB" panose="020E0602020502020306" pitchFamily="34" charset="0"/>
              </a:rPr>
              <a:t> family tree </a:t>
            </a:r>
            <a:br>
              <a:rPr lang="en-US" sz="3200">
                <a:latin typeface="Berlin Sans FB" panose="020E0602020502020306" pitchFamily="34" charset="0"/>
              </a:rPr>
            </a:br>
            <a:r>
              <a:rPr lang="en-US" sz="3200" err="1">
                <a:latin typeface="Berlin Sans FB" panose="020E0602020502020306" pitchFamily="34" charset="0"/>
              </a:rPr>
              <a:t>german</a:t>
            </a:r>
            <a:r>
              <a:rPr lang="en-US" sz="3200">
                <a:latin typeface="Berlin Sans FB" panose="020E0602020502020306" pitchFamily="34" charset="0"/>
              </a:rPr>
              <a:t> branch</a:t>
            </a:r>
          </a:p>
        </p:txBody>
      </p:sp>
      <p:sp>
        <p:nvSpPr>
          <p:cNvPr id="16" name="Textfeld 15"/>
          <p:cNvSpPr txBox="1"/>
          <p:nvPr/>
        </p:nvSpPr>
        <p:spPr>
          <a:xfrm>
            <a:off x="818321" y="5348708"/>
            <a:ext cx="3416280" cy="954107"/>
          </a:xfrm>
          <a:prstGeom prst="rect">
            <a:avLst/>
          </a:prstGeom>
          <a:noFill/>
        </p:spPr>
        <p:txBody>
          <a:bodyPr wrap="square" rtlCol="0">
            <a:spAutoFit/>
          </a:bodyPr>
          <a:lstStyle/>
          <a:p>
            <a:r>
              <a:rPr lang="de-DE" sz="1400" err="1"/>
              <a:t>Assembled</a:t>
            </a:r>
            <a:r>
              <a:rPr lang="de-DE" sz="1400"/>
              <a:t> </a:t>
            </a:r>
            <a:r>
              <a:rPr lang="de-DE" sz="1400" err="1"/>
              <a:t>and</a:t>
            </a:r>
            <a:r>
              <a:rPr lang="de-DE" sz="1400"/>
              <a:t> </a:t>
            </a:r>
            <a:r>
              <a:rPr lang="de-DE" sz="1400" err="1"/>
              <a:t>edited</a:t>
            </a:r>
            <a:r>
              <a:rPr lang="de-DE" sz="1400"/>
              <a:t> </a:t>
            </a:r>
            <a:r>
              <a:rPr lang="de-DE" sz="1400" err="1"/>
              <a:t>by</a:t>
            </a:r>
            <a:endParaRPr lang="de-DE" sz="1400"/>
          </a:p>
          <a:p>
            <a:pPr lvl="1"/>
            <a:br>
              <a:rPr lang="de-DE" sz="1400"/>
            </a:br>
            <a:r>
              <a:rPr lang="de-DE" sz="1400"/>
              <a:t>Guilherme Morbey </a:t>
            </a:r>
            <a:br>
              <a:rPr lang="de-DE" sz="1400"/>
            </a:br>
            <a:r>
              <a:rPr lang="de-DE" sz="1400">
                <a:hlinkClick r:id="rId2"/>
              </a:rPr>
              <a:t>guilherme@morbey.de</a:t>
            </a:r>
            <a:endParaRPr lang="de-DE" sz="1400"/>
          </a:p>
        </p:txBody>
      </p:sp>
      <p:sp>
        <p:nvSpPr>
          <p:cNvPr id="15" name="Textfeld 14"/>
          <p:cNvSpPr txBox="1"/>
          <p:nvPr/>
        </p:nvSpPr>
        <p:spPr>
          <a:xfrm>
            <a:off x="373927" y="1958372"/>
            <a:ext cx="8449063" cy="3108543"/>
          </a:xfrm>
          <a:prstGeom prst="rect">
            <a:avLst/>
          </a:prstGeom>
          <a:noFill/>
        </p:spPr>
        <p:txBody>
          <a:bodyPr wrap="square" rtlCol="0">
            <a:spAutoFit/>
          </a:bodyPr>
          <a:lstStyle/>
          <a:p>
            <a:pPr lvl="1"/>
            <a:r>
              <a:rPr lang="de-DE" sz="1400"/>
              <a:t>Private </a:t>
            </a:r>
            <a:r>
              <a:rPr lang="de-DE" sz="1400" err="1"/>
              <a:t>sources</a:t>
            </a:r>
            <a:endParaRPr lang="de-DE" sz="1400"/>
          </a:p>
          <a:p>
            <a:pPr marL="1200150" lvl="2" indent="-285750">
              <a:buFont typeface="Arial" panose="020B0604020202020204" pitchFamily="34" charset="0"/>
              <a:buChar char="•"/>
            </a:pPr>
            <a:r>
              <a:rPr lang="de-DE" sz="1400" err="1"/>
              <a:t>Ascendencia</a:t>
            </a:r>
            <a:r>
              <a:rPr lang="de-DE" sz="1400"/>
              <a:t> 		1964       	Olga Bertie e Edwin John Morbey</a:t>
            </a:r>
          </a:p>
          <a:p>
            <a:pPr marL="1200150" lvl="2" indent="-285750">
              <a:buFont typeface="Arial" panose="020B0604020202020204" pitchFamily="34" charset="0"/>
              <a:buChar char="•"/>
            </a:pPr>
            <a:r>
              <a:rPr lang="en-US" sz="1400"/>
              <a:t>The MORBEY Newsletter 1 -7 	1991-97	Keith Morbey</a:t>
            </a:r>
          </a:p>
          <a:p>
            <a:pPr marL="1200150" lvl="2" indent="-285750">
              <a:buFont typeface="Arial" panose="020B0604020202020204" pitchFamily="34" charset="0"/>
              <a:buChar char="•"/>
            </a:pPr>
            <a:r>
              <a:rPr lang="en-US" sz="1400"/>
              <a:t>The MORBEY BIOGRAPHIES 	2000 	Keith Morbey</a:t>
            </a:r>
          </a:p>
          <a:p>
            <a:pPr marL="1200150" lvl="2" indent="-285750">
              <a:buFont typeface="Arial" panose="020B0604020202020204" pitchFamily="34" charset="0"/>
              <a:buChar char="•"/>
            </a:pPr>
            <a:r>
              <a:rPr lang="en-US" sz="1400" err="1"/>
              <a:t>Geneologie</a:t>
            </a:r>
            <a:r>
              <a:rPr lang="en-US" sz="1400"/>
              <a:t> da </a:t>
            </a:r>
            <a:r>
              <a:rPr lang="en-US" sz="1400" err="1"/>
              <a:t>Familia</a:t>
            </a:r>
            <a:r>
              <a:rPr lang="en-US" sz="1400"/>
              <a:t> Morbey	1999	Luis Morbey</a:t>
            </a:r>
          </a:p>
          <a:p>
            <a:pPr marL="1200150" lvl="2" indent="-285750">
              <a:buFont typeface="Arial" panose="020B0604020202020204" pitchFamily="34" charset="0"/>
              <a:buChar char="•"/>
            </a:pPr>
            <a:r>
              <a:rPr lang="en-US" sz="1400" err="1"/>
              <a:t>Wahnon</a:t>
            </a:r>
            <a:r>
              <a:rPr lang="en-US" sz="1400"/>
              <a:t> CD 2000 		2000	Luis Morbey</a:t>
            </a:r>
          </a:p>
          <a:p>
            <a:pPr marL="1200150" lvl="2" indent="-285750">
              <a:buFont typeface="Arial" panose="020B0604020202020204" pitchFamily="34" charset="0"/>
              <a:buChar char="•"/>
            </a:pPr>
            <a:r>
              <a:rPr lang="de-DE" sz="1400"/>
              <a:t>A </a:t>
            </a:r>
            <a:r>
              <a:rPr lang="de-DE" sz="1400" err="1"/>
              <a:t>Minha</a:t>
            </a:r>
            <a:r>
              <a:rPr lang="de-DE" sz="1400"/>
              <a:t> Familia 		2022	Guilherme Morbey Souto</a:t>
            </a:r>
          </a:p>
          <a:p>
            <a:pPr marL="1200150" lvl="2" indent="-285750">
              <a:buFont typeface="Arial" panose="020B0604020202020204" pitchFamily="34" charset="0"/>
              <a:buChar char="•"/>
            </a:pPr>
            <a:r>
              <a:rPr lang="en-US" sz="1400" err="1"/>
              <a:t>Habermann</a:t>
            </a:r>
            <a:r>
              <a:rPr lang="en-US" sz="1400"/>
              <a:t> </a:t>
            </a:r>
            <a:r>
              <a:rPr lang="en-US" sz="1400" err="1"/>
              <a:t>Stammbaum</a:t>
            </a:r>
            <a:r>
              <a:rPr lang="en-US" sz="1400"/>
              <a:t>  	2025	Manfred </a:t>
            </a:r>
            <a:r>
              <a:rPr lang="en-US" sz="1400" err="1"/>
              <a:t>Habermann</a:t>
            </a:r>
            <a:endParaRPr lang="en-US" sz="1400"/>
          </a:p>
          <a:p>
            <a:pPr marL="1200150" lvl="2" indent="-285750">
              <a:buFont typeface="Arial" panose="020B0604020202020204" pitchFamily="34" charset="0"/>
              <a:buChar char="•"/>
            </a:pPr>
            <a:r>
              <a:rPr lang="en-US" sz="1400"/>
              <a:t>Hermann      </a:t>
            </a:r>
            <a:r>
              <a:rPr lang="en-US" sz="1400" err="1"/>
              <a:t>Stammbaum</a:t>
            </a:r>
            <a:r>
              <a:rPr lang="en-US" sz="1400"/>
              <a:t> 	2024	Monika </a:t>
            </a:r>
            <a:r>
              <a:rPr lang="en-US" sz="1400" err="1"/>
              <a:t>Escherlor</a:t>
            </a:r>
            <a:endParaRPr lang="en-US" sz="1400"/>
          </a:p>
          <a:p>
            <a:pPr lvl="1"/>
            <a:endParaRPr lang="en-US" sz="1400"/>
          </a:p>
          <a:p>
            <a:pPr lvl="1"/>
            <a:r>
              <a:rPr lang="en-US" sz="1400"/>
              <a:t>	Some birth and deceased documents</a:t>
            </a:r>
          </a:p>
          <a:p>
            <a:pPr lvl="1"/>
            <a:r>
              <a:rPr lang="en-US" sz="1400"/>
              <a:t>	Family interviews, emails</a:t>
            </a:r>
          </a:p>
          <a:p>
            <a:pPr lvl="1"/>
            <a:br>
              <a:rPr lang="en-US" sz="1400"/>
            </a:br>
            <a:r>
              <a:rPr lang="en-US" sz="1400"/>
              <a:t>Public links </a:t>
            </a:r>
            <a:endParaRPr lang="en-US" sz="1000"/>
          </a:p>
        </p:txBody>
      </p:sp>
      <p:sp>
        <p:nvSpPr>
          <p:cNvPr id="11" name="Textfeld 10"/>
          <p:cNvSpPr txBox="1"/>
          <p:nvPr/>
        </p:nvSpPr>
        <p:spPr>
          <a:xfrm>
            <a:off x="10130913" y="2249880"/>
            <a:ext cx="1850279" cy="1754326"/>
          </a:xfrm>
          <a:prstGeom prst="rect">
            <a:avLst/>
          </a:prstGeom>
          <a:noFill/>
        </p:spPr>
        <p:txBody>
          <a:bodyPr wrap="square" rtlCol="0">
            <a:spAutoFit/>
          </a:bodyPr>
          <a:lstStyle/>
          <a:p>
            <a:r>
              <a:rPr lang="en-US"/>
              <a:t>for all the work and clarifications you provided, which made this summary possible.</a:t>
            </a:r>
            <a:endParaRPr lang="de-DE" sz="1400"/>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2990" y="2272285"/>
            <a:ext cx="1274694" cy="1731921"/>
          </a:xfrm>
          <a:prstGeom prst="rect">
            <a:avLst/>
          </a:prstGeom>
        </p:spPr>
      </p:pic>
      <p:sp>
        <p:nvSpPr>
          <p:cNvPr id="2" name="Foliennummernplatzhalter 1"/>
          <p:cNvSpPr>
            <a:spLocks noGrp="1"/>
          </p:cNvSpPr>
          <p:nvPr>
            <p:ph type="sldNum" sz="quarter" idx="12"/>
          </p:nvPr>
        </p:nvSpPr>
        <p:spPr/>
        <p:txBody>
          <a:bodyPr/>
          <a:lstStyle/>
          <a:p>
            <a:fld id="{67EAFDB1-F3D4-4863-BCEA-E13DF22AE5EF}" type="slidenum">
              <a:rPr lang="de-DE" smtClean="0"/>
              <a:t>49</a:t>
            </a:fld>
            <a:endParaRPr lang="de-DE"/>
          </a:p>
        </p:txBody>
      </p:sp>
      <p:pic>
        <p:nvPicPr>
          <p:cNvPr id="8" name="Picture 2" descr="Ayub Irawan photos, images, assets | Adobe Stock">
            <a:hlinkClick r:id="rId4" action="ppaction://hlinksldjump"/>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
          <a:stretch/>
        </p:blipFill>
        <p:spPr bwMode="auto">
          <a:xfrm>
            <a:off x="181306" y="6311867"/>
            <a:ext cx="349226" cy="349135"/>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hlinkClick r:id="rId4"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4742" y="5391843"/>
            <a:ext cx="1903739" cy="1269159"/>
          </a:xfrm>
          <a:prstGeom prst="rect">
            <a:avLst/>
          </a:prstGeom>
        </p:spPr>
      </p:pic>
    </p:spTree>
    <p:extLst>
      <p:ext uri="{BB962C8B-B14F-4D97-AF65-F5344CB8AC3E}">
        <p14:creationId xmlns:p14="http://schemas.microsoft.com/office/powerpoint/2010/main" val="1980716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6321839" y="8097"/>
            <a:ext cx="5870161" cy="6841805"/>
          </a:xfrm>
          <a:prstGeom prst="rect">
            <a:avLst/>
          </a:prstGeom>
        </p:spPr>
      </p:pic>
      <p:pic>
        <p:nvPicPr>
          <p:cNvPr id="14" name="Grafik 13"/>
          <p:cNvPicPr>
            <a:picLocks noChangeAspect="1"/>
          </p:cNvPicPr>
          <p:nvPr/>
        </p:nvPicPr>
        <p:blipFill>
          <a:blip r:embed="rId3"/>
          <a:stretch>
            <a:fillRect/>
          </a:stretch>
        </p:blipFill>
        <p:spPr>
          <a:xfrm>
            <a:off x="72819" y="401868"/>
            <a:ext cx="7047912" cy="5202767"/>
          </a:xfrm>
          <a:prstGeom prst="rect">
            <a:avLst/>
          </a:prstGeom>
        </p:spPr>
      </p:pic>
      <p:sp>
        <p:nvSpPr>
          <p:cNvPr id="5" name="Textfeld 4"/>
          <p:cNvSpPr txBox="1"/>
          <p:nvPr/>
        </p:nvSpPr>
        <p:spPr>
          <a:xfrm>
            <a:off x="9150550" y="937809"/>
            <a:ext cx="2230322" cy="584904"/>
          </a:xfrm>
          <a:prstGeom prst="rect">
            <a:avLst/>
          </a:prstGeom>
          <a:noFill/>
        </p:spPr>
        <p:txBody>
          <a:bodyPr wrap="square" rtlCol="0">
            <a:spAutoFit/>
          </a:bodyPr>
          <a:lstStyle/>
          <a:p>
            <a:r>
              <a:rPr lang="en-GB" sz="1801" b="1"/>
              <a:t>Sir Robert de </a:t>
            </a:r>
            <a:r>
              <a:rPr lang="en-GB" sz="1801" b="1" err="1"/>
              <a:t>Moreby</a:t>
            </a:r>
            <a:endParaRPr lang="en-GB" sz="1801" b="1"/>
          </a:p>
          <a:p>
            <a:r>
              <a:rPr lang="en-GB" sz="1400" b="1"/>
              <a:t>1272 – 1336 </a:t>
            </a:r>
          </a:p>
        </p:txBody>
      </p:sp>
      <p:sp>
        <p:nvSpPr>
          <p:cNvPr id="6" name="Textfeld 5"/>
          <p:cNvSpPr txBox="1"/>
          <p:nvPr/>
        </p:nvSpPr>
        <p:spPr>
          <a:xfrm>
            <a:off x="9817244" y="2725851"/>
            <a:ext cx="896933" cy="307777"/>
          </a:xfrm>
          <a:prstGeom prst="rect">
            <a:avLst/>
          </a:prstGeom>
          <a:noFill/>
        </p:spPr>
        <p:txBody>
          <a:bodyPr wrap="square" rtlCol="0">
            <a:spAutoFit/>
          </a:bodyPr>
          <a:lstStyle/>
          <a:p>
            <a:r>
              <a:rPr lang="en-GB" sz="1400" b="1"/>
              <a:t>1085-87</a:t>
            </a:r>
          </a:p>
        </p:txBody>
      </p:sp>
      <p:sp>
        <p:nvSpPr>
          <p:cNvPr id="7" name="Textfeld 6"/>
          <p:cNvSpPr txBox="1"/>
          <p:nvPr/>
        </p:nvSpPr>
        <p:spPr>
          <a:xfrm>
            <a:off x="10822469" y="5886945"/>
            <a:ext cx="1501933" cy="584775"/>
          </a:xfrm>
          <a:prstGeom prst="rect">
            <a:avLst/>
          </a:prstGeom>
          <a:noFill/>
        </p:spPr>
        <p:txBody>
          <a:bodyPr wrap="square" rtlCol="0">
            <a:spAutoFit/>
          </a:bodyPr>
          <a:lstStyle/>
          <a:p>
            <a:r>
              <a:rPr lang="en-GB" b="1"/>
              <a:t>John Morbey</a:t>
            </a:r>
          </a:p>
          <a:p>
            <a:r>
              <a:rPr lang="en-GB" sz="1400" b="1"/>
              <a:t>1786 - 1842</a:t>
            </a:r>
          </a:p>
        </p:txBody>
      </p:sp>
      <p:sp>
        <p:nvSpPr>
          <p:cNvPr id="12" name="Textfeld 11"/>
          <p:cNvSpPr txBox="1"/>
          <p:nvPr/>
        </p:nvSpPr>
        <p:spPr>
          <a:xfrm>
            <a:off x="5262114" y="6539768"/>
            <a:ext cx="1699575" cy="246221"/>
          </a:xfrm>
          <a:prstGeom prst="rect">
            <a:avLst/>
          </a:prstGeom>
          <a:noFill/>
        </p:spPr>
        <p:txBody>
          <a:bodyPr wrap="square" rtlCol="0">
            <a:spAutoFit/>
          </a:bodyPr>
          <a:lstStyle/>
          <a:p>
            <a:pPr algn="ctr"/>
            <a:r>
              <a:rPr lang="en-US" sz="1000"/>
              <a:t>Internal Use Only</a:t>
            </a:r>
          </a:p>
        </p:txBody>
      </p:sp>
      <p:sp>
        <p:nvSpPr>
          <p:cNvPr id="16" name="Textfeld 15"/>
          <p:cNvSpPr txBox="1"/>
          <p:nvPr/>
        </p:nvSpPr>
        <p:spPr>
          <a:xfrm>
            <a:off x="1683024" y="861168"/>
            <a:ext cx="4412975" cy="4385816"/>
          </a:xfrm>
          <a:prstGeom prst="rect">
            <a:avLst/>
          </a:prstGeom>
          <a:solidFill>
            <a:schemeClr val="bg1"/>
          </a:solidFill>
          <a:effectLst/>
        </p:spPr>
        <p:txBody>
          <a:bodyPr wrap="square" rtlCol="0">
            <a:spAutoFit/>
          </a:bodyPr>
          <a:lstStyle/>
          <a:p>
            <a:pPr algn="ctr"/>
            <a:endParaRPr lang="de-DE" sz="300"/>
          </a:p>
          <a:p>
            <a:pPr algn="ctr"/>
            <a:r>
              <a:rPr lang="de-DE" sz="2000">
                <a:latin typeface="Old English Text MT" panose="03040902040508030806" pitchFamily="66" charset="0"/>
              </a:rPr>
              <a:t>Geschichte des Familiennamens</a:t>
            </a:r>
            <a:br>
              <a:rPr lang="de-DE" sz="2000">
                <a:latin typeface="Old English Text MT" panose="03040902040508030806" pitchFamily="66" charset="0"/>
              </a:rPr>
            </a:br>
            <a:r>
              <a:rPr lang="de-DE" sz="700">
                <a:latin typeface="Old English Text MT" panose="03040902040508030806" pitchFamily="66" charset="0"/>
              </a:rPr>
              <a:t> </a:t>
            </a:r>
            <a:br>
              <a:rPr lang="de-DE" sz="2000">
                <a:latin typeface="Old English Text MT" panose="03040902040508030806" pitchFamily="66" charset="0"/>
              </a:rPr>
            </a:br>
            <a:r>
              <a:rPr lang="de-DE" sz="1200">
                <a:latin typeface="Baskerville Old Face" panose="02020602080505020303" pitchFamily="18" charset="0"/>
                <a:cs typeface="Calibri" panose="020F0502020204030204" pitchFamily="34" charset="0"/>
              </a:rPr>
              <a:t>MORBEY</a:t>
            </a:r>
            <a:endParaRPr lang="de-DE" sz="700">
              <a:latin typeface="Baskerville Old Face" panose="02020602080505020303" pitchFamily="18" charset="0"/>
              <a:cs typeface="Calibri" panose="020F0502020204030204" pitchFamily="34" charset="0"/>
            </a:endParaRPr>
          </a:p>
          <a:p>
            <a:pPr indent="179388"/>
            <a:endParaRPr lang="de-DE" sz="300">
              <a:latin typeface="Baskerville Old Face" panose="02020602080505020303" pitchFamily="18" charset="0"/>
              <a:cs typeface="Calibri" panose="020F0502020204030204" pitchFamily="34" charset="0"/>
            </a:endParaRPr>
          </a:p>
          <a:p>
            <a:pPr indent="179388"/>
            <a:r>
              <a:rPr lang="de-DE" sz="900">
                <a:latin typeface="Baskerville Old Face" panose="02020602080505020303" pitchFamily="18" charset="0"/>
                <a:cs typeface="Calibri" panose="020F0502020204030204" pitchFamily="34" charset="0"/>
              </a:rPr>
              <a:t>Der englische Nachname </a:t>
            </a:r>
            <a:r>
              <a:rPr lang="de-DE" sz="900" err="1">
                <a:latin typeface="Baskerville Old Face" panose="02020602080505020303" pitchFamily="18" charset="0"/>
                <a:cs typeface="Calibri" panose="020F0502020204030204" pitchFamily="34" charset="0"/>
              </a:rPr>
              <a:t>Morby</a:t>
            </a:r>
            <a:r>
              <a:rPr lang="de-DE" sz="900">
                <a:latin typeface="Baskerville Old Face" panose="02020602080505020303" pitchFamily="18" charset="0"/>
                <a:cs typeface="Calibri" panose="020F0502020204030204" pitchFamily="34" charset="0"/>
              </a:rPr>
              <a:t> und seine Varianten </a:t>
            </a:r>
            <a:r>
              <a:rPr lang="de-DE" sz="900" err="1">
                <a:latin typeface="Baskerville Old Face" panose="02020602080505020303" pitchFamily="18" charset="0"/>
                <a:cs typeface="Calibri" panose="020F0502020204030204" pitchFamily="34" charset="0"/>
              </a:rPr>
              <a:t>Moorby</a:t>
            </a:r>
            <a:r>
              <a:rPr lang="de-DE" sz="900">
                <a:latin typeface="Baskerville Old Face" panose="02020602080505020303" pitchFamily="18" charset="0"/>
                <a:cs typeface="Calibri" panose="020F0502020204030204" pitchFamily="34" charset="0"/>
              </a:rPr>
              <a:t>, </a:t>
            </a:r>
            <a:r>
              <a:rPr lang="de-DE" sz="900" err="1">
                <a:latin typeface="Baskerville Old Face" panose="02020602080505020303" pitchFamily="18" charset="0"/>
                <a:cs typeface="Calibri" panose="020F0502020204030204" pitchFamily="34" charset="0"/>
              </a:rPr>
              <a:t>Morby</a:t>
            </a:r>
            <a:r>
              <a:rPr lang="de-DE" sz="900">
                <a:latin typeface="Baskerville Old Face" panose="02020602080505020303" pitchFamily="18" charset="0"/>
                <a:cs typeface="Calibri" panose="020F0502020204030204" pitchFamily="34" charset="0"/>
              </a:rPr>
              <a:t> und </a:t>
            </a:r>
            <a:r>
              <a:rPr lang="de-DE" sz="900" err="1">
                <a:latin typeface="Baskerville Old Face" panose="02020602080505020303" pitchFamily="18" charset="0"/>
                <a:cs typeface="Calibri" panose="020F0502020204030204" pitchFamily="34" charset="0"/>
              </a:rPr>
              <a:t>Murby</a:t>
            </a:r>
            <a:r>
              <a:rPr lang="de-DE" sz="900">
                <a:latin typeface="Baskerville Old Face" panose="02020602080505020303" pitchFamily="18" charset="0"/>
                <a:cs typeface="Calibri" panose="020F0502020204030204" pitchFamily="34" charset="0"/>
              </a:rPr>
              <a:t> sind </a:t>
            </a:r>
            <a:r>
              <a:rPr lang="de-DE" sz="900" err="1">
                <a:latin typeface="Baskerville Old Face" panose="02020602080505020303" pitchFamily="18" charset="0"/>
                <a:cs typeface="Calibri" panose="020F0502020204030204" pitchFamily="34" charset="0"/>
              </a:rPr>
              <a:t>toponymischen</a:t>
            </a:r>
            <a:r>
              <a:rPr lang="de-DE" sz="900">
                <a:latin typeface="Baskerville Old Face" panose="02020602080505020303" pitchFamily="18" charset="0"/>
                <a:cs typeface="Calibri" panose="020F0502020204030204" pitchFamily="34" charset="0"/>
              </a:rPr>
              <a:t> Ursprungs, d. h. sie gehören zu der Kategorie der Nachnamen, die vom Vornamen des Vaters des ursprünglichen Hörers abgeleitet sind. In diesem Fall bezeichnet der Name „jemanden, der aus </a:t>
            </a:r>
            <a:r>
              <a:rPr lang="de-DE" sz="900" err="1">
                <a:latin typeface="Baskerville Old Face" panose="02020602080505020303" pitchFamily="18" charset="0"/>
                <a:cs typeface="Calibri" panose="020F0502020204030204" pitchFamily="34" charset="0"/>
              </a:rPr>
              <a:t>Moorby</a:t>
            </a:r>
            <a:r>
              <a:rPr lang="de-DE" sz="900">
                <a:latin typeface="Baskerville Old Face" panose="02020602080505020303" pitchFamily="18" charset="0"/>
                <a:cs typeface="Calibri" panose="020F0502020204030204" pitchFamily="34" charset="0"/>
              </a:rPr>
              <a:t> stammte“, dem Namen eines Ortes in der Grafschaft </a:t>
            </a:r>
            <a:r>
              <a:rPr lang="de-DE" sz="900" err="1">
                <a:latin typeface="Baskerville Old Face" panose="02020602080505020303" pitchFamily="18" charset="0"/>
                <a:cs typeface="Calibri" panose="020F0502020204030204" pitchFamily="34" charset="0"/>
              </a:rPr>
              <a:t>Lincolnshire</a:t>
            </a:r>
            <a:r>
              <a:rPr lang="de-DE" sz="900">
                <a:latin typeface="Baskerville Old Face" panose="02020602080505020303" pitchFamily="18" charset="0"/>
                <a:cs typeface="Calibri" panose="020F0502020204030204" pitchFamily="34" charset="0"/>
              </a:rPr>
              <a:t>, in der Nähe von Horncastle. Der </a:t>
            </a:r>
            <a:r>
              <a:rPr lang="de-DE" sz="900" err="1">
                <a:latin typeface="Baskerville Old Face" panose="02020602080505020303" pitchFamily="18" charset="0"/>
                <a:cs typeface="Calibri" panose="020F0502020204030204" pitchFamily="34" charset="0"/>
              </a:rPr>
              <a:t>Toponym</a:t>
            </a:r>
            <a:r>
              <a:rPr lang="de-DE" sz="900">
                <a:latin typeface="Baskerville Old Face" panose="02020602080505020303" pitchFamily="18" charset="0"/>
                <a:cs typeface="Calibri" panose="020F0502020204030204" pitchFamily="34" charset="0"/>
              </a:rPr>
              <a:t> </a:t>
            </a:r>
            <a:r>
              <a:rPr lang="de-DE" sz="900" err="1">
                <a:latin typeface="Baskerville Old Face" panose="02020602080505020303" pitchFamily="18" charset="0"/>
                <a:cs typeface="Calibri" panose="020F0502020204030204" pitchFamily="34" charset="0"/>
              </a:rPr>
              <a:t>Moorby</a:t>
            </a:r>
            <a:r>
              <a:rPr lang="de-DE" sz="900">
                <a:latin typeface="Baskerville Old Face" panose="02020602080505020303" pitchFamily="18" charset="0"/>
                <a:cs typeface="Calibri" panose="020F0502020204030204" pitchFamily="34" charset="0"/>
              </a:rPr>
              <a:t> leitet sich vom altenglischen „</a:t>
            </a:r>
            <a:r>
              <a:rPr lang="de-DE" sz="900" err="1">
                <a:latin typeface="Baskerville Old Face" panose="02020602080505020303" pitchFamily="18" charset="0"/>
                <a:cs typeface="Calibri" panose="020F0502020204030204" pitchFamily="34" charset="0"/>
              </a:rPr>
              <a:t>mor</a:t>
            </a:r>
            <a:r>
              <a:rPr lang="de-DE" sz="900">
                <a:latin typeface="Baskerville Old Face" panose="02020602080505020303" pitchFamily="18" charset="0"/>
                <a:cs typeface="Calibri" panose="020F0502020204030204" pitchFamily="34" charset="0"/>
              </a:rPr>
              <a:t>“ ab, im Mittelenglischen „</a:t>
            </a:r>
            <a:r>
              <a:rPr lang="de-DE" sz="900" err="1">
                <a:latin typeface="Baskerville Old Face" panose="02020602080505020303" pitchFamily="18" charset="0"/>
                <a:cs typeface="Calibri" panose="020F0502020204030204" pitchFamily="34" charset="0"/>
              </a:rPr>
              <a:t>moor</a:t>
            </a:r>
            <a:r>
              <a:rPr lang="de-DE" sz="900">
                <a:latin typeface="Baskerville Old Face" panose="02020602080505020303" pitchFamily="18" charset="0"/>
                <a:cs typeface="Calibri" panose="020F0502020204030204" pitchFamily="34" charset="0"/>
              </a:rPr>
              <a:t>“; was „Moor, Sumpf“ bedeutet. Die Endung „-</a:t>
            </a:r>
            <a:r>
              <a:rPr lang="de-DE" sz="900" err="1">
                <a:latin typeface="Baskerville Old Face" panose="02020602080505020303" pitchFamily="18" charset="0"/>
                <a:cs typeface="Calibri" panose="020F0502020204030204" pitchFamily="34" charset="0"/>
              </a:rPr>
              <a:t>by</a:t>
            </a:r>
            <a:r>
              <a:rPr lang="de-DE" sz="900">
                <a:latin typeface="Baskerville Old Face" panose="02020602080505020303" pitchFamily="18" charset="0"/>
                <a:cs typeface="Calibri" panose="020F0502020204030204" pitchFamily="34" charset="0"/>
              </a:rPr>
              <a:t>“ ist nordischen Ursprungs und leitet sich vom altnordischen Wort „</a:t>
            </a:r>
            <a:r>
              <a:rPr lang="de-DE" sz="900" err="1">
                <a:latin typeface="Baskerville Old Face" panose="02020602080505020303" pitchFamily="18" charset="0"/>
                <a:cs typeface="Calibri" panose="020F0502020204030204" pitchFamily="34" charset="0"/>
              </a:rPr>
              <a:t>byr</a:t>
            </a:r>
            <a:r>
              <a:rPr lang="de-DE" sz="900">
                <a:latin typeface="Baskerville Old Face" panose="02020602080505020303" pitchFamily="18" charset="0"/>
                <a:cs typeface="Calibri" panose="020F0502020204030204" pitchFamily="34" charset="0"/>
              </a:rPr>
              <a:t>, bye“ ab, das ursprünglich „Gehöft, Bauernhof“ bezeichnete. Schon früh bezeichnete dieses Wort jedoch „Siedlung, Dorf, Stadt“. Ähnliche Ortsnamen sind </a:t>
            </a:r>
            <a:r>
              <a:rPr lang="de-DE" sz="900" err="1">
                <a:latin typeface="Baskerville Old Face" panose="02020602080505020303" pitchFamily="18" charset="0"/>
                <a:cs typeface="Calibri" panose="020F0502020204030204" pitchFamily="34" charset="0"/>
              </a:rPr>
              <a:t>Morland</a:t>
            </a:r>
            <a:r>
              <a:rPr lang="de-DE" sz="900">
                <a:latin typeface="Baskerville Old Face" panose="02020602080505020303" pitchFamily="18" charset="0"/>
                <a:cs typeface="Calibri" panose="020F0502020204030204" pitchFamily="34" charset="0"/>
              </a:rPr>
              <a:t>, Morton, </a:t>
            </a:r>
            <a:r>
              <a:rPr lang="de-DE" sz="900" err="1">
                <a:latin typeface="Baskerville Old Face" panose="02020602080505020303" pitchFamily="18" charset="0"/>
                <a:cs typeface="Calibri" panose="020F0502020204030204" pitchFamily="34" charset="0"/>
              </a:rPr>
              <a:t>Morecroft</a:t>
            </a:r>
            <a:r>
              <a:rPr lang="de-DE" sz="900">
                <a:latin typeface="Baskerville Old Face" panose="02020602080505020303" pitchFamily="18" charset="0"/>
                <a:cs typeface="Calibri" panose="020F0502020204030204" pitchFamily="34" charset="0"/>
              </a:rPr>
              <a:t>, </a:t>
            </a:r>
            <a:r>
              <a:rPr lang="de-DE" sz="900" err="1">
                <a:latin typeface="Baskerville Old Face" panose="02020602080505020303" pitchFamily="18" charset="0"/>
                <a:cs typeface="Calibri" panose="020F0502020204030204" pitchFamily="34" charset="0"/>
              </a:rPr>
              <a:t>Morhouse</a:t>
            </a:r>
            <a:r>
              <a:rPr lang="de-DE" sz="900">
                <a:latin typeface="Baskerville Old Face" panose="02020602080505020303" pitchFamily="18" charset="0"/>
                <a:cs typeface="Calibri" panose="020F0502020204030204" pitchFamily="34" charset="0"/>
              </a:rPr>
              <a:t> und </a:t>
            </a:r>
            <a:r>
              <a:rPr lang="de-DE" sz="900" err="1">
                <a:latin typeface="Baskerville Old Face" panose="02020602080505020303" pitchFamily="18" charset="0"/>
                <a:cs typeface="Calibri" panose="020F0502020204030204" pitchFamily="34" charset="0"/>
              </a:rPr>
              <a:t>Moorhead</a:t>
            </a:r>
            <a:r>
              <a:rPr lang="de-DE" sz="900">
                <a:latin typeface="Baskerville Old Face" panose="02020602080505020303" pitchFamily="18" charset="0"/>
                <a:cs typeface="Calibri" panose="020F0502020204030204" pitchFamily="34" charset="0"/>
              </a:rPr>
              <a:t>. Der </a:t>
            </a:r>
            <a:r>
              <a:rPr lang="de-DE" sz="900" err="1">
                <a:latin typeface="Baskerville Old Face" panose="02020602080505020303" pitchFamily="18" charset="0"/>
                <a:cs typeface="Calibri" panose="020F0502020204030204" pitchFamily="34" charset="0"/>
              </a:rPr>
              <a:t>Toponym</a:t>
            </a:r>
            <a:r>
              <a:rPr lang="de-DE" sz="900">
                <a:latin typeface="Baskerville Old Face" panose="02020602080505020303" pitchFamily="18" charset="0"/>
                <a:cs typeface="Calibri" panose="020F0502020204030204" pitchFamily="34" charset="0"/>
              </a:rPr>
              <a:t> </a:t>
            </a:r>
            <a:r>
              <a:rPr lang="de-DE" sz="900" err="1">
                <a:latin typeface="Baskerville Old Face" panose="02020602080505020303" pitchFamily="18" charset="0"/>
                <a:cs typeface="Calibri" panose="020F0502020204030204" pitchFamily="34" charset="0"/>
              </a:rPr>
              <a:t>Moorby</a:t>
            </a:r>
            <a:r>
              <a:rPr lang="de-DE" sz="900">
                <a:latin typeface="Baskerville Old Face" panose="02020602080505020303" pitchFamily="18" charset="0"/>
                <a:cs typeface="Calibri" panose="020F0502020204030204" pitchFamily="34" charset="0"/>
              </a:rPr>
              <a:t> wird erstmals im </a:t>
            </a:r>
            <a:r>
              <a:rPr lang="de-DE" sz="900" err="1">
                <a:latin typeface="Baskerville Old Face" panose="02020602080505020303" pitchFamily="18" charset="0"/>
                <a:cs typeface="Calibri" panose="020F0502020204030204" pitchFamily="34" charset="0"/>
              </a:rPr>
              <a:t>Domesday</a:t>
            </a:r>
            <a:r>
              <a:rPr lang="de-DE" sz="900">
                <a:latin typeface="Baskerville Old Face" panose="02020602080505020303" pitchFamily="18" charset="0"/>
                <a:cs typeface="Calibri" panose="020F0502020204030204" pitchFamily="34" charset="0"/>
              </a:rPr>
              <a:t> Book von </a:t>
            </a:r>
            <a:r>
              <a:rPr lang="de-DE" sz="900" err="1">
                <a:latin typeface="Baskerville Old Face" panose="02020602080505020303" pitchFamily="18" charset="0"/>
                <a:cs typeface="Calibri" panose="020F0502020204030204" pitchFamily="34" charset="0"/>
              </a:rPr>
              <a:t>Lincolnshire</a:t>
            </a:r>
            <a:r>
              <a:rPr lang="de-DE" sz="900">
                <a:latin typeface="Baskerville Old Face" panose="02020602080505020303" pitchFamily="18" charset="0"/>
                <a:cs typeface="Calibri" panose="020F0502020204030204" pitchFamily="34" charset="0"/>
              </a:rPr>
              <a:t> erwähnt. Das </a:t>
            </a:r>
            <a:r>
              <a:rPr lang="de-DE" sz="900" err="1">
                <a:latin typeface="Baskerville Old Face" panose="02020602080505020303" pitchFamily="18" charset="0"/>
                <a:cs typeface="Calibri" panose="020F0502020204030204" pitchFamily="34" charset="0"/>
              </a:rPr>
              <a:t>Domesday</a:t>
            </a:r>
            <a:r>
              <a:rPr lang="de-DE" sz="900">
                <a:latin typeface="Baskerville Old Face" panose="02020602080505020303" pitchFamily="18" charset="0"/>
                <a:cs typeface="Calibri" panose="020F0502020204030204" pitchFamily="34" charset="0"/>
              </a:rPr>
              <a:t> Book ist eine schriftliche Aufzeichnung einer Erhebung englischer Landbesitzer und ihres Eigentums, die im Auftrag von Wilhelm dem Eroberer 1085-87 durchgeführt wurde: </a:t>
            </a:r>
          </a:p>
          <a:p>
            <a:pPr indent="179388"/>
            <a:endParaRPr lang="de-DE" sz="300">
              <a:latin typeface="Baskerville Old Face" panose="02020602080505020303" pitchFamily="18" charset="0"/>
              <a:cs typeface="Calibri" panose="020F0502020204030204" pitchFamily="34" charset="0"/>
            </a:endParaRPr>
          </a:p>
          <a:p>
            <a:pPr indent="179388"/>
            <a:r>
              <a:rPr lang="de-DE" sz="900">
                <a:latin typeface="Baskerville Old Face" panose="02020602080505020303" pitchFamily="18" charset="0"/>
                <a:cs typeface="Calibri" panose="020F0502020204030204" pitchFamily="34" charset="0"/>
              </a:rPr>
              <a:t>"In </a:t>
            </a:r>
            <a:r>
              <a:rPr lang="de-DE" sz="900" err="1">
                <a:latin typeface="Baskerville Old Face" panose="02020602080505020303" pitchFamily="18" charset="0"/>
                <a:cs typeface="Calibri" panose="020F0502020204030204" pitchFamily="34" charset="0"/>
              </a:rPr>
              <a:t>Moorby</a:t>
            </a:r>
            <a:r>
              <a:rPr lang="de-DE" sz="900">
                <a:latin typeface="Baskerville Old Face" panose="02020602080505020303" pitchFamily="18" charset="0"/>
                <a:cs typeface="Calibri" panose="020F0502020204030204" pitchFamily="34" charset="0"/>
              </a:rPr>
              <a:t> 3 </a:t>
            </a:r>
            <a:r>
              <a:rPr lang="de-DE" sz="900" err="1">
                <a:latin typeface="Baskerville Old Face" panose="02020602080505020303" pitchFamily="18" charset="0"/>
                <a:cs typeface="Calibri" panose="020F0502020204030204" pitchFamily="34" charset="0"/>
              </a:rPr>
              <a:t>Carucates</a:t>
            </a:r>
            <a:r>
              <a:rPr lang="de-DE" sz="900">
                <a:latin typeface="Baskerville Old Face" panose="02020602080505020303" pitchFamily="18" charset="0"/>
                <a:cs typeface="Calibri" panose="020F0502020204030204" pitchFamily="34" charset="0"/>
              </a:rPr>
              <a:t> und 7 </a:t>
            </a:r>
            <a:r>
              <a:rPr lang="de-DE" sz="900" err="1">
                <a:latin typeface="Baskerville Old Face" panose="02020602080505020303" pitchFamily="18" charset="0"/>
                <a:cs typeface="Calibri" panose="020F0502020204030204" pitchFamily="34" charset="0"/>
              </a:rPr>
              <a:t>Buvates</a:t>
            </a:r>
            <a:r>
              <a:rPr lang="de-DE" sz="900">
                <a:latin typeface="Baskerville Old Face" panose="02020602080505020303" pitchFamily="18" charset="0"/>
                <a:cs typeface="Calibri" panose="020F0502020204030204" pitchFamily="34" charset="0"/>
              </a:rPr>
              <a:t> Land.</a:t>
            </a:r>
          </a:p>
          <a:p>
            <a:pPr indent="179388">
              <a:tabLst>
                <a:tab pos="358775" algn="l"/>
              </a:tabLst>
            </a:pPr>
            <a:r>
              <a:rPr lang="de-DE" sz="900">
                <a:latin typeface="Baskerville Old Face" panose="02020602080505020303" pitchFamily="18" charset="0"/>
                <a:cs typeface="Calibri" panose="020F0502020204030204" pitchFamily="34" charset="0"/>
              </a:rPr>
              <a:t>	8 Freie und 10 Kleinbauern haben 4 Pflüge. </a:t>
            </a:r>
          </a:p>
          <a:p>
            <a:pPr indent="179388">
              <a:tabLst>
                <a:tab pos="358775" algn="l"/>
              </a:tabLst>
            </a:pPr>
            <a:r>
              <a:rPr lang="de-DE" sz="900">
                <a:latin typeface="Baskerville Old Face" panose="02020602080505020303" pitchFamily="18" charset="0"/>
                <a:cs typeface="Calibri" panose="020F0502020204030204" pitchFamily="34" charset="0"/>
              </a:rPr>
              <a:t>	Eine Kirche; Wiese, 240 Acres; Unterholz, 6 Acres".</a:t>
            </a:r>
          </a:p>
          <a:p>
            <a:pPr indent="179388"/>
            <a:endParaRPr lang="de-DE" sz="300">
              <a:latin typeface="Baskerville Old Face" panose="02020602080505020303" pitchFamily="18" charset="0"/>
              <a:cs typeface="Calibri" panose="020F0502020204030204" pitchFamily="34" charset="0"/>
            </a:endParaRPr>
          </a:p>
          <a:p>
            <a:r>
              <a:rPr lang="de-DE" sz="900">
                <a:latin typeface="Baskerville Old Face" panose="02020602080505020303" pitchFamily="18" charset="0"/>
                <a:cs typeface="Calibri" panose="020F0502020204030204" pitchFamily="34" charset="0"/>
              </a:rPr>
              <a:t>Die Steuererklärungen für Yorkshire enthalten einen Hinweis auf eine Elena de </a:t>
            </a:r>
            <a:r>
              <a:rPr lang="de-DE" sz="900" err="1">
                <a:latin typeface="Baskerville Old Face" panose="02020602080505020303" pitchFamily="18" charset="0"/>
                <a:cs typeface="Calibri" panose="020F0502020204030204" pitchFamily="34" charset="0"/>
              </a:rPr>
              <a:t>Moreby</a:t>
            </a:r>
            <a:r>
              <a:rPr lang="de-DE" sz="900">
                <a:latin typeface="Baskerville Old Face" panose="02020602080505020303" pitchFamily="18" charset="0"/>
                <a:cs typeface="Calibri" panose="020F0502020204030204" pitchFamily="34" charset="0"/>
              </a:rPr>
              <a:t> im Jahr 1379. Die Heirat von Joseph </a:t>
            </a:r>
            <a:r>
              <a:rPr lang="de-DE" sz="900" err="1">
                <a:latin typeface="Baskerville Old Face" panose="02020602080505020303" pitchFamily="18" charset="0"/>
                <a:cs typeface="Calibri" panose="020F0502020204030204" pitchFamily="34" charset="0"/>
              </a:rPr>
              <a:t>Moreby</a:t>
            </a:r>
            <a:r>
              <a:rPr lang="de-DE" sz="900">
                <a:latin typeface="Baskerville Old Face" panose="02020602080505020303" pitchFamily="18" charset="0"/>
                <a:cs typeface="Calibri" panose="020F0502020204030204" pitchFamily="34" charset="0"/>
              </a:rPr>
              <a:t> und Mary Wood ist 1675 in Canterbury registriert.</a:t>
            </a:r>
          </a:p>
          <a:p>
            <a:pPr indent="179388"/>
            <a:endParaRPr lang="de-DE" sz="300">
              <a:latin typeface="Baskerville Old Face" panose="02020602080505020303" pitchFamily="18" charset="0"/>
              <a:cs typeface="Calibri" panose="020F0502020204030204" pitchFamily="34" charset="0"/>
            </a:endParaRPr>
          </a:p>
          <a:p>
            <a:pPr marL="717550" indent="-717550">
              <a:tabLst>
                <a:tab pos="1163638" algn="l"/>
              </a:tabLst>
            </a:pPr>
            <a:r>
              <a:rPr lang="de-DE" sz="900">
                <a:latin typeface="Baskerville Old Face" panose="02020602080505020303" pitchFamily="18" charset="0"/>
                <a:cs typeface="Calibri" panose="020F0502020204030204" pitchFamily="34" charset="0"/>
              </a:rPr>
              <a:t>Wappen: 	es ist </a:t>
            </a:r>
            <a:r>
              <a:rPr lang="de-DE" sz="900" err="1">
                <a:latin typeface="Baskerville Old Face" panose="02020602080505020303" pitchFamily="18" charset="0"/>
                <a:cs typeface="Calibri" panose="020F0502020204030204" pitchFamily="34" charset="0"/>
              </a:rPr>
              <a:t>silber</a:t>
            </a:r>
            <a:r>
              <a:rPr lang="de-DE" sz="900">
                <a:latin typeface="Baskerville Old Face" panose="02020602080505020303" pitchFamily="18" charset="0"/>
                <a:cs typeface="Calibri" panose="020F0502020204030204" pitchFamily="34" charset="0"/>
              </a:rPr>
              <a:t>, auf einem blauen Band drei durch </a:t>
            </a:r>
            <a:r>
              <a:rPr lang="de-DE" sz="900" err="1">
                <a:latin typeface="Baskerville Old Face" panose="02020602080505020303" pitchFamily="18" charset="0"/>
                <a:cs typeface="Calibri" panose="020F0502020204030204" pitchFamily="34" charset="0"/>
              </a:rPr>
              <a:t>gebohrene</a:t>
            </a:r>
            <a:r>
              <a:rPr lang="de-DE" sz="900">
                <a:latin typeface="Baskerville Old Face" panose="02020602080505020303" pitchFamily="18" charset="0"/>
                <a:cs typeface="Calibri" panose="020F0502020204030204" pitchFamily="34" charset="0"/>
              </a:rPr>
              <a:t> (eingefasste) </a:t>
            </a:r>
            <a:br>
              <a:rPr lang="de-DE" sz="900">
                <a:latin typeface="Baskerville Old Face" panose="02020602080505020303" pitchFamily="18" charset="0"/>
                <a:cs typeface="Calibri" panose="020F0502020204030204" pitchFamily="34" charset="0"/>
              </a:rPr>
            </a:br>
            <a:r>
              <a:rPr lang="de-DE" sz="900">
                <a:latin typeface="Baskerville Old Face" panose="02020602080505020303" pitchFamily="18" charset="0"/>
                <a:cs typeface="Calibri" panose="020F0502020204030204" pitchFamily="34" charset="0"/>
              </a:rPr>
              <a:t>goldene sechsstrahlige Sterne. </a:t>
            </a:r>
          </a:p>
          <a:p>
            <a:pPr marL="717550" indent="-717550">
              <a:tabLst>
                <a:tab pos="1163638" algn="l"/>
              </a:tabLst>
            </a:pPr>
            <a:r>
              <a:rPr lang="de-DE" sz="900">
                <a:latin typeface="Baskerville Old Face" panose="02020602080505020303" pitchFamily="18" charset="0"/>
                <a:cs typeface="Calibri" panose="020F0502020204030204" pitchFamily="34" charset="0"/>
              </a:rPr>
              <a:t>Übersetzung: 	Die Sterne sind Abzeichen der Ehre und der Erbringung von Diensten für den Staat. Silber (weiß) repräsentiert den Mond und steht für Reinheit, Unschuld und Gehorsam.  Das Band bedeutet Schutz und Verteidigung. </a:t>
            </a:r>
          </a:p>
          <a:p>
            <a:pPr marL="717550" indent="-717550">
              <a:tabLst>
                <a:tab pos="1163638" algn="l"/>
              </a:tabLst>
            </a:pPr>
            <a:r>
              <a:rPr lang="de-DE" sz="900" err="1">
                <a:latin typeface="Baskerville Old Face" panose="02020602080505020303" pitchFamily="18" charset="0"/>
                <a:cs typeface="Calibri" panose="020F0502020204030204" pitchFamily="34" charset="0"/>
              </a:rPr>
              <a:t>Helmzier</a:t>
            </a:r>
            <a:r>
              <a:rPr lang="de-DE" sz="900">
                <a:latin typeface="Baskerville Old Face" panose="02020602080505020303" pitchFamily="18" charset="0"/>
                <a:cs typeface="Calibri" panose="020F0502020204030204" pitchFamily="34" charset="0"/>
              </a:rPr>
              <a:t>: 	ein goldener Adler (Symbol für Macht und Wohlstand). </a:t>
            </a:r>
          </a:p>
          <a:p>
            <a:pPr marL="717550" indent="-717550">
              <a:tabLst>
                <a:tab pos="1163638" algn="l"/>
              </a:tabLst>
            </a:pPr>
            <a:r>
              <a:rPr lang="de-DE" sz="900">
                <a:latin typeface="Baskerville Old Face" panose="02020602080505020303" pitchFamily="18" charset="0"/>
                <a:cs typeface="Calibri" panose="020F0502020204030204" pitchFamily="34" charset="0"/>
              </a:rPr>
              <a:t>Ursprung: 	England  			10.10.1994</a:t>
            </a:r>
          </a:p>
        </p:txBody>
      </p:sp>
      <p:sp>
        <p:nvSpPr>
          <p:cNvPr id="13" name="Textfeld 12"/>
          <p:cNvSpPr txBox="1"/>
          <p:nvPr/>
        </p:nvSpPr>
        <p:spPr>
          <a:xfrm>
            <a:off x="10127011" y="6508990"/>
            <a:ext cx="510071" cy="276999"/>
          </a:xfrm>
          <a:prstGeom prst="rect">
            <a:avLst/>
          </a:prstGeom>
          <a:noFill/>
        </p:spPr>
        <p:txBody>
          <a:bodyPr wrap="square" rtlCol="0">
            <a:spAutoFit/>
          </a:bodyPr>
          <a:lstStyle/>
          <a:p>
            <a:r>
              <a:rPr lang="en-GB" sz="1200"/>
              <a:t>Kent</a:t>
            </a:r>
            <a:endParaRPr lang="en-GB" sz="1050"/>
          </a:p>
        </p:txBody>
      </p:sp>
      <p:sp>
        <p:nvSpPr>
          <p:cNvPr id="15" name="Textfeld 14"/>
          <p:cNvSpPr txBox="1"/>
          <p:nvPr/>
        </p:nvSpPr>
        <p:spPr>
          <a:xfrm>
            <a:off x="8351884" y="937809"/>
            <a:ext cx="481800" cy="261610"/>
          </a:xfrm>
          <a:prstGeom prst="rect">
            <a:avLst/>
          </a:prstGeom>
          <a:noFill/>
        </p:spPr>
        <p:txBody>
          <a:bodyPr wrap="square" rtlCol="0">
            <a:spAutoFit/>
          </a:bodyPr>
          <a:lstStyle/>
          <a:p>
            <a:r>
              <a:rPr lang="en-GB" sz="1050"/>
              <a:t>York</a:t>
            </a:r>
            <a:endParaRPr lang="en-GB" sz="900"/>
          </a:p>
        </p:txBody>
      </p:sp>
      <p:sp>
        <p:nvSpPr>
          <p:cNvPr id="17" name="Textfeld 16"/>
          <p:cNvSpPr txBox="1"/>
          <p:nvPr/>
        </p:nvSpPr>
        <p:spPr>
          <a:xfrm>
            <a:off x="9469645" y="5882963"/>
            <a:ext cx="695198" cy="261610"/>
          </a:xfrm>
          <a:prstGeom prst="rect">
            <a:avLst/>
          </a:prstGeom>
          <a:noFill/>
        </p:spPr>
        <p:txBody>
          <a:bodyPr wrap="square" rtlCol="0">
            <a:spAutoFit/>
          </a:bodyPr>
          <a:lstStyle/>
          <a:p>
            <a:r>
              <a:rPr lang="en-GB" sz="1050"/>
              <a:t>London</a:t>
            </a:r>
            <a:endParaRPr lang="en-GB" sz="900"/>
          </a:p>
        </p:txBody>
      </p:sp>
      <p:sp>
        <p:nvSpPr>
          <p:cNvPr id="3" name="Foliennummernplatzhalter 2"/>
          <p:cNvSpPr>
            <a:spLocks noGrp="1"/>
          </p:cNvSpPr>
          <p:nvPr>
            <p:ph type="sldNum" sz="quarter" idx="12"/>
          </p:nvPr>
        </p:nvSpPr>
        <p:spPr/>
        <p:txBody>
          <a:bodyPr/>
          <a:lstStyle/>
          <a:p>
            <a:fld id="{67EAFDB1-F3D4-4863-BCEA-E13DF22AE5EF}" type="slidenum">
              <a:rPr lang="de-DE" smtClean="0"/>
              <a:t>5</a:t>
            </a:fld>
            <a:endParaRPr lang="de-DE"/>
          </a:p>
        </p:txBody>
      </p:sp>
      <p:pic>
        <p:nvPicPr>
          <p:cNvPr id="2" name="Grafik 1" descr="Ein Bild, das Wappen, Emblem, Symbol, Krone enthält.&#10;&#10;KI-generierte Inhalte können fehlerhaft sein.">
            <a:extLst>
              <a:ext uri="{FF2B5EF4-FFF2-40B4-BE49-F238E27FC236}">
                <a16:creationId xmlns:a16="http://schemas.microsoft.com/office/drawing/2014/main" id="{0495C2B7-368A-C40C-FBAE-E721E23B39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5844" y="1261742"/>
            <a:ext cx="1150055" cy="1725081"/>
          </a:xfrm>
          <a:prstGeom prst="rect">
            <a:avLst/>
          </a:prstGeom>
        </p:spPr>
      </p:pic>
    </p:spTree>
    <p:extLst>
      <p:ext uri="{BB962C8B-B14F-4D97-AF65-F5344CB8AC3E}">
        <p14:creationId xmlns:p14="http://schemas.microsoft.com/office/powerpoint/2010/main" val="3605874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Wappen, Emblem, Symbol, Krone enthält.&#10;&#10;KI-generierte Inhalte können fehlerhaft sein.">
            <a:extLst>
              <a:ext uri="{FF2B5EF4-FFF2-40B4-BE49-F238E27FC236}">
                <a16:creationId xmlns:a16="http://schemas.microsoft.com/office/drawing/2014/main" id="{7BC687F6-6AF1-B14D-B8F1-AD8C8CCF6C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58445" y="221430"/>
            <a:ext cx="1364015" cy="2046021"/>
          </a:xfrm>
          <a:prstGeom prst="rect">
            <a:avLst/>
          </a:prstGeom>
        </p:spPr>
      </p:pic>
      <p:sp>
        <p:nvSpPr>
          <p:cNvPr id="4" name="Rechteck 3"/>
          <p:cNvSpPr/>
          <p:nvPr/>
        </p:nvSpPr>
        <p:spPr>
          <a:xfrm>
            <a:off x="364766" y="6471720"/>
            <a:ext cx="4637044" cy="246221"/>
          </a:xfrm>
          <a:prstGeom prst="rect">
            <a:avLst/>
          </a:prstGeom>
        </p:spPr>
        <p:txBody>
          <a:bodyPr wrap="square">
            <a:spAutoFit/>
          </a:bodyPr>
          <a:lstStyle/>
          <a:p>
            <a:r>
              <a:rPr lang="en-US" sz="1000"/>
              <a:t>The Viking doorway, c. 10th century? @ the </a:t>
            </a:r>
            <a:r>
              <a:rPr lang="en-US" sz="1000" err="1"/>
              <a:t>Moreby</a:t>
            </a:r>
            <a:r>
              <a:rPr lang="en-US" sz="1000"/>
              <a:t> Chapel</a:t>
            </a:r>
            <a:endParaRPr lang="de-DE" sz="1000"/>
          </a:p>
        </p:txBody>
      </p:sp>
      <p:sp>
        <p:nvSpPr>
          <p:cNvPr id="18" name="Textfeld 17">
            <a:hlinkClick r:id="rId3"/>
          </p:cNvPr>
          <p:cNvSpPr txBox="1"/>
          <p:nvPr/>
        </p:nvSpPr>
        <p:spPr>
          <a:xfrm>
            <a:off x="173289" y="209233"/>
            <a:ext cx="5890482" cy="3500958"/>
          </a:xfrm>
          <a:prstGeom prst="rect">
            <a:avLst/>
          </a:prstGeom>
          <a:solidFill>
            <a:schemeClr val="bg1"/>
          </a:solidFill>
          <a:effectLst/>
        </p:spPr>
        <p:txBody>
          <a:bodyPr wrap="square" rtlCol="0">
            <a:spAutoFit/>
          </a:bodyPr>
          <a:lstStyle/>
          <a:p>
            <a:pPr algn="ctr"/>
            <a:endParaRPr lang="de-DE" sz="900" dirty="0"/>
          </a:p>
          <a:p>
            <a:pPr algn="ctr"/>
            <a:r>
              <a:rPr lang="de-DE" sz="2000" dirty="0">
                <a:latin typeface="Old English Text MT" panose="03040902040508030806" pitchFamily="66" charset="0"/>
              </a:rPr>
              <a:t>Sir Robert de </a:t>
            </a:r>
            <a:r>
              <a:rPr lang="de-DE" sz="2000" dirty="0" err="1">
                <a:latin typeface="Old English Text MT" panose="03040902040508030806" pitchFamily="66" charset="0"/>
              </a:rPr>
              <a:t>Moreby</a:t>
            </a:r>
            <a:br>
              <a:rPr lang="de-DE" sz="2000" dirty="0">
                <a:latin typeface="Old English Text MT" panose="03040902040508030806" pitchFamily="66" charset="0"/>
              </a:rPr>
            </a:br>
            <a:r>
              <a:rPr lang="de-DE" sz="1400" dirty="0">
                <a:latin typeface="Baskerville Old Face" panose="02020602080505020303" pitchFamily="18" charset="0"/>
              </a:rPr>
              <a:t>1286 – 1336 oder 1272 - 1335 (im Alter von 50-64)*</a:t>
            </a:r>
          </a:p>
          <a:p>
            <a:pPr indent="179388"/>
            <a:endParaRPr lang="de-DE" sz="1050" dirty="0">
              <a:latin typeface="Baskerville Old Face" panose="02020602080505020303" pitchFamily="18" charset="0"/>
              <a:cs typeface="Calibri" panose="020F0502020204030204" pitchFamily="34" charset="0"/>
            </a:endParaRPr>
          </a:p>
          <a:p>
            <a:pPr indent="179388"/>
            <a:r>
              <a:rPr lang="de-DE" sz="1050" dirty="0">
                <a:latin typeface="Baskerville Old Face" panose="02020602080505020303" pitchFamily="18" charset="0"/>
                <a:cs typeface="Calibri" panose="020F0502020204030204" pitchFamily="34" charset="0"/>
              </a:rPr>
              <a:t>Der älteste Sohn von William de </a:t>
            </a:r>
            <a:r>
              <a:rPr lang="de-DE" sz="1050" dirty="0" err="1">
                <a:latin typeface="Baskerville Old Face" panose="02020602080505020303" pitchFamily="18" charset="0"/>
                <a:cs typeface="Calibri" panose="020F0502020204030204" pitchFamily="34" charset="0"/>
              </a:rPr>
              <a:t>Moreby</a:t>
            </a:r>
            <a:r>
              <a:rPr lang="de-DE" sz="1050" dirty="0">
                <a:latin typeface="Baskerville Old Face" panose="02020602080505020303" pitchFamily="18" charset="0"/>
                <a:cs typeface="Calibri" panose="020F0502020204030204" pitchFamily="34" charset="0"/>
              </a:rPr>
              <a:t>, Gutsherr von </a:t>
            </a:r>
            <a:r>
              <a:rPr lang="de-DE" sz="1050" dirty="0" err="1">
                <a:latin typeface="Baskerville Old Face" panose="02020602080505020303" pitchFamily="18" charset="0"/>
                <a:cs typeface="Calibri" panose="020F0502020204030204" pitchFamily="34" charset="0"/>
              </a:rPr>
              <a:t>Stillingfleet</a:t>
            </a:r>
            <a:r>
              <a:rPr lang="de-DE" sz="1050" dirty="0">
                <a:latin typeface="Baskerville Old Face" panose="02020602080505020303" pitchFamily="18" charset="0"/>
                <a:cs typeface="Calibri" panose="020F0502020204030204" pitchFamily="34" charset="0"/>
              </a:rPr>
              <a:t>. Er diente in Eduards II. Schottischen Kriegen von 1310 bis 1320 unter Lord Grey de </a:t>
            </a:r>
            <a:r>
              <a:rPr lang="de-DE" sz="1050" dirty="0" err="1">
                <a:latin typeface="Baskerville Old Face" panose="02020602080505020303" pitchFamily="18" charset="0"/>
                <a:cs typeface="Calibri" panose="020F0502020204030204" pitchFamily="34" charset="0"/>
              </a:rPr>
              <a:t>Hotherfield</a:t>
            </a:r>
            <a:r>
              <a:rPr lang="de-DE" sz="1050" dirty="0">
                <a:latin typeface="Baskerville Old Face" panose="02020602080505020303" pitchFamily="18" charset="0"/>
                <a:cs typeface="Calibri" panose="020F0502020204030204" pitchFamily="34" charset="0"/>
              </a:rPr>
              <a:t>. 1318 heiratete er Margaret, die Witwe von Lord John Grey und jüngste Tochter von William de </a:t>
            </a:r>
            <a:r>
              <a:rPr lang="de-DE" sz="1050" dirty="0" err="1">
                <a:latin typeface="Baskerville Old Face" panose="02020602080505020303" pitchFamily="18" charset="0"/>
                <a:cs typeface="Calibri" panose="020F0502020204030204" pitchFamily="34" charset="0"/>
              </a:rPr>
              <a:t>Oddinfsells</a:t>
            </a:r>
            <a:r>
              <a:rPr lang="de-DE" sz="1050" dirty="0">
                <a:latin typeface="Baskerville Old Face" panose="02020602080505020303" pitchFamily="18" charset="0"/>
                <a:cs typeface="Calibri" panose="020F0502020204030204" pitchFamily="34" charset="0"/>
              </a:rPr>
              <a:t> </a:t>
            </a:r>
            <a:r>
              <a:rPr lang="de-DE" sz="1050" dirty="0" err="1">
                <a:latin typeface="Baskerville Old Face" panose="02020602080505020303" pitchFamily="18" charset="0"/>
                <a:cs typeface="Calibri" panose="020F0502020204030204" pitchFamily="34" charset="0"/>
              </a:rPr>
              <a:t>of</a:t>
            </a:r>
            <a:r>
              <a:rPr lang="de-DE" sz="1050" dirty="0">
                <a:latin typeface="Baskerville Old Face" panose="02020602080505020303" pitchFamily="18" charset="0"/>
                <a:cs typeface="Calibri" panose="020F0502020204030204" pitchFamily="34" charset="0"/>
              </a:rPr>
              <a:t> </a:t>
            </a:r>
            <a:r>
              <a:rPr lang="de-DE" sz="1050" dirty="0" err="1">
                <a:latin typeface="Baskerville Old Face" panose="02020602080505020303" pitchFamily="18" charset="0"/>
                <a:cs typeface="Calibri" panose="020F0502020204030204" pitchFamily="34" charset="0"/>
              </a:rPr>
              <a:t>Marstock</a:t>
            </a:r>
            <a:r>
              <a:rPr lang="de-DE" sz="1050" dirty="0">
                <a:latin typeface="Baskerville Old Face" panose="02020602080505020303" pitchFamily="18" charset="0"/>
                <a:cs typeface="Calibri" panose="020F0502020204030204" pitchFamily="34" charset="0"/>
              </a:rPr>
              <a:t>, Warwick. Von 1321 bis 1323 war er Wächter von </a:t>
            </a:r>
            <a:r>
              <a:rPr lang="de-DE" sz="1050" dirty="0" err="1">
                <a:latin typeface="Baskerville Old Face" panose="02020602080505020303" pitchFamily="18" charset="0"/>
                <a:cs typeface="Calibri" panose="020F0502020204030204" pitchFamily="34" charset="0"/>
              </a:rPr>
              <a:t>Breocknock</a:t>
            </a:r>
            <a:r>
              <a:rPr lang="de-DE" sz="1050" dirty="0">
                <a:latin typeface="Baskerville Old Face" panose="02020602080505020303" pitchFamily="18" charset="0"/>
                <a:cs typeface="Calibri" panose="020F0502020204030204" pitchFamily="34" charset="0"/>
              </a:rPr>
              <a:t> Castle und hatte den königlichen Auftrag, die walisische Grenze gegen Rebellen zu verteidigen. 1322 zum Ritter geschlagen, begleitete er im folgenden Jahr Königin Isabellas Gefolge durch Frankreich. 1328 war er Gutachter des königlichen Haushalts in Berwick-upon-Tweed und wurde 1329 mit der Verantwortung für Burg und Hof von </a:t>
            </a:r>
            <a:r>
              <a:rPr lang="de-DE" sz="1050" dirty="0" err="1">
                <a:latin typeface="Baskerville Old Face" panose="02020602080505020303" pitchFamily="18" charset="0"/>
                <a:cs typeface="Calibri" panose="020F0502020204030204" pitchFamily="34" charset="0"/>
              </a:rPr>
              <a:t>Knaresborough</a:t>
            </a:r>
            <a:r>
              <a:rPr lang="de-DE" sz="1050" dirty="0">
                <a:latin typeface="Baskerville Old Face" panose="02020602080505020303" pitchFamily="18" charset="0"/>
                <a:cs typeface="Calibri" panose="020F0502020204030204" pitchFamily="34" charset="0"/>
              </a:rPr>
              <a:t> betraut. Er saß im Friedensausschuss von West </a:t>
            </a:r>
            <a:r>
              <a:rPr lang="de-DE" sz="1050" dirty="0" err="1">
                <a:latin typeface="Baskerville Old Face" panose="02020602080505020303" pitchFamily="18" charset="0"/>
                <a:cs typeface="Calibri" panose="020F0502020204030204" pitchFamily="34" charset="0"/>
              </a:rPr>
              <a:t>Riding</a:t>
            </a:r>
            <a:r>
              <a:rPr lang="de-DE" sz="1050" dirty="0">
                <a:latin typeface="Baskerville Old Face" panose="02020602080505020303" pitchFamily="18" charset="0"/>
                <a:cs typeface="Calibri" panose="020F0502020204030204" pitchFamily="34" charset="0"/>
              </a:rPr>
              <a:t>. Er wurde 1330 als Ritter der Grafschaft für Oxfordshire ins Parlament gewählt und saß 1331 erneut dort, diesmal als einer der beiden Abgeordneten Yorkshires. Nach diesem Dienst zog er sich nach </a:t>
            </a:r>
            <a:r>
              <a:rPr lang="de-DE" sz="1050" dirty="0" err="1">
                <a:latin typeface="Baskerville Old Face" panose="02020602080505020303" pitchFamily="18" charset="0"/>
                <a:cs typeface="Calibri" panose="020F0502020204030204" pitchFamily="34" charset="0"/>
              </a:rPr>
              <a:t>Moreby</a:t>
            </a:r>
            <a:r>
              <a:rPr lang="de-DE" sz="1050" dirty="0">
                <a:latin typeface="Baskerville Old Face" panose="02020602080505020303" pitchFamily="18" charset="0"/>
                <a:cs typeface="Calibri" panose="020F0502020204030204" pitchFamily="34" charset="0"/>
              </a:rPr>
              <a:t> zurück und wurde lebenslang von der Pflicht befreit, in Gerichts- und Geschworenengerichten mitzuwirken oder ein städtisches Amt zu übernehmen. Sein letztes öffentliches Erscheinen erfolgte 1335, als er beauftragt wurde, die Männer von Oxfordshire und Berkshire entsprechend ihrem Stand zu bewaffnen und auszurüsten. Er hinterließ einen Sohn und Erben, William, geboren um 1324.</a:t>
            </a:r>
          </a:p>
          <a:p>
            <a:pPr indent="179388"/>
            <a:endParaRPr lang="de-DE" sz="1050" dirty="0">
              <a:latin typeface="Baskerville Old Face" panose="02020602080505020303" pitchFamily="18" charset="0"/>
              <a:cs typeface="Calibri" panose="020F0502020204030204" pitchFamily="34" charset="0"/>
            </a:endParaRPr>
          </a:p>
          <a:p>
            <a:pPr indent="179388"/>
            <a:endParaRPr lang="de-DE" sz="1050" dirty="0">
              <a:latin typeface="Baskerville Old Face" panose="02020602080505020303" pitchFamily="18" charset="0"/>
              <a:cs typeface="Calibri" panose="020F0502020204030204" pitchFamily="34" charset="0"/>
            </a:endParaRPr>
          </a:p>
        </p:txBody>
      </p:sp>
      <p:pic>
        <p:nvPicPr>
          <p:cNvPr id="1030" name="Picture 6" descr="Sir Robert Moreby Bildnis, um 1337">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9852" y="4529626"/>
            <a:ext cx="2783174" cy="1859160"/>
          </a:xfrm>
          <a:prstGeom prst="rect">
            <a:avLst/>
          </a:prstGeom>
          <a:noFill/>
          <a:extLst>
            <a:ext uri="{909E8E84-426E-40DD-AFC4-6F175D3DCCD1}">
              <a14:hiddenFill xmlns:a14="http://schemas.microsoft.com/office/drawing/2010/main">
                <a:solidFill>
                  <a:srgbClr val="FFFFFF"/>
                </a:solidFill>
              </a14:hiddenFill>
            </a:ext>
          </a:extLst>
        </p:spPr>
      </p:pic>
      <p:sp>
        <p:nvSpPr>
          <p:cNvPr id="21" name="Textfeld 20"/>
          <p:cNvSpPr txBox="1"/>
          <p:nvPr/>
        </p:nvSpPr>
        <p:spPr>
          <a:xfrm>
            <a:off x="2862235" y="3429071"/>
            <a:ext cx="3653798" cy="253916"/>
          </a:xfrm>
          <a:prstGeom prst="rect">
            <a:avLst/>
          </a:prstGeom>
          <a:noFill/>
        </p:spPr>
        <p:txBody>
          <a:bodyPr wrap="square" rtlCol="0">
            <a:spAutoFit/>
          </a:bodyPr>
          <a:lstStyle/>
          <a:p>
            <a:r>
              <a:rPr lang="de-DE" sz="1050">
                <a:hlinkClick r:id="rId6"/>
              </a:rPr>
              <a:t>Sir Robert de </a:t>
            </a:r>
            <a:r>
              <a:rPr lang="de-DE" sz="1050" err="1">
                <a:hlinkClick r:id="rId6"/>
              </a:rPr>
              <a:t>Moreby</a:t>
            </a:r>
            <a:r>
              <a:rPr lang="de-DE" sz="1050">
                <a:hlinkClick r:id="rId6"/>
              </a:rPr>
              <a:t> (1286 -1336) – Find a Grave Gedenkstätte </a:t>
            </a:r>
            <a:endParaRPr lang="de-DE" sz="1050"/>
          </a:p>
        </p:txBody>
      </p:sp>
      <p:sp>
        <p:nvSpPr>
          <p:cNvPr id="22" name="Rechteck 21"/>
          <p:cNvSpPr/>
          <p:nvPr/>
        </p:nvSpPr>
        <p:spPr>
          <a:xfrm>
            <a:off x="2471406" y="4252627"/>
            <a:ext cx="3940921" cy="253916"/>
          </a:xfrm>
          <a:prstGeom prst="rect">
            <a:avLst/>
          </a:prstGeom>
        </p:spPr>
        <p:txBody>
          <a:bodyPr wrap="square">
            <a:spAutoFit/>
          </a:bodyPr>
          <a:lstStyle/>
          <a:p>
            <a:r>
              <a:rPr lang="de-DE" sz="1050">
                <a:hlinkClick r:id="rId4"/>
              </a:rPr>
              <a:t>Yorkshire </a:t>
            </a:r>
            <a:r>
              <a:rPr lang="de-DE" sz="1050" err="1">
                <a:hlinkClick r:id="rId4"/>
              </a:rPr>
              <a:t>village</a:t>
            </a:r>
            <a:r>
              <a:rPr lang="de-DE" sz="1050">
                <a:hlinkClick r:id="rId4"/>
              </a:rPr>
              <a:t> </a:t>
            </a:r>
            <a:r>
              <a:rPr lang="de-DE" sz="1050" err="1">
                <a:hlinkClick r:id="rId4"/>
              </a:rPr>
              <a:t>of</a:t>
            </a:r>
            <a:r>
              <a:rPr lang="de-DE" sz="1050">
                <a:hlinkClick r:id="rId4"/>
              </a:rPr>
              <a:t> </a:t>
            </a:r>
            <a:r>
              <a:rPr lang="de-DE" sz="1050" err="1">
                <a:hlinkClick r:id="rId4"/>
              </a:rPr>
              <a:t>Stillingfleet</a:t>
            </a:r>
            <a:r>
              <a:rPr lang="de-DE" sz="1050">
                <a:hlinkClick r:id="rId4"/>
              </a:rPr>
              <a:t>, St </a:t>
            </a:r>
            <a:r>
              <a:rPr lang="de-DE" sz="1050" err="1">
                <a:hlinkClick r:id="rId4"/>
              </a:rPr>
              <a:t>Helen's</a:t>
            </a:r>
            <a:r>
              <a:rPr lang="de-DE" sz="1050">
                <a:hlinkClick r:id="rId4"/>
              </a:rPr>
              <a:t> Church</a:t>
            </a:r>
            <a:endParaRPr lang="de-DE" sz="1050"/>
          </a:p>
        </p:txBody>
      </p:sp>
      <p:sp>
        <p:nvSpPr>
          <p:cNvPr id="6" name="Rechteck 5"/>
          <p:cNvSpPr/>
          <p:nvPr/>
        </p:nvSpPr>
        <p:spPr>
          <a:xfrm>
            <a:off x="7230104" y="4202218"/>
            <a:ext cx="3592365" cy="253916"/>
          </a:xfrm>
          <a:prstGeom prst="rect">
            <a:avLst/>
          </a:prstGeom>
        </p:spPr>
        <p:txBody>
          <a:bodyPr wrap="square">
            <a:spAutoFit/>
          </a:bodyPr>
          <a:lstStyle/>
          <a:p>
            <a:r>
              <a:rPr lang="de-DE" sz="1050" err="1">
                <a:hlinkClick r:id="rId7"/>
              </a:rPr>
              <a:t>MORBY</a:t>
            </a:r>
            <a:r>
              <a:rPr lang="de-DE" sz="1050">
                <a:hlinkClick r:id="rId7"/>
              </a:rPr>
              <a:t> Family USA</a:t>
            </a:r>
            <a:endParaRPr lang="de-DE" sz="1050"/>
          </a:p>
        </p:txBody>
      </p:sp>
      <p:sp>
        <p:nvSpPr>
          <p:cNvPr id="7" name="Rechteck 6"/>
          <p:cNvSpPr/>
          <p:nvPr/>
        </p:nvSpPr>
        <p:spPr>
          <a:xfrm>
            <a:off x="7230104" y="4475207"/>
            <a:ext cx="4223344" cy="253916"/>
          </a:xfrm>
          <a:prstGeom prst="rect">
            <a:avLst/>
          </a:prstGeom>
        </p:spPr>
        <p:txBody>
          <a:bodyPr wrap="square">
            <a:spAutoFit/>
          </a:bodyPr>
          <a:lstStyle/>
          <a:p>
            <a:r>
              <a:rPr lang="de-DE" sz="1050" err="1">
                <a:hlinkClick r:id="rId8"/>
              </a:rPr>
              <a:t>Soham</a:t>
            </a:r>
            <a:r>
              <a:rPr lang="de-DE" sz="1050">
                <a:hlinkClick r:id="rId8"/>
              </a:rPr>
              <a:t> </a:t>
            </a:r>
            <a:r>
              <a:rPr lang="de-DE" sz="1050" err="1">
                <a:hlinkClick r:id="rId8"/>
              </a:rPr>
              <a:t>Grammarians</a:t>
            </a:r>
            <a:r>
              <a:rPr lang="de-DE" sz="1050">
                <a:hlinkClick r:id="rId8"/>
              </a:rPr>
              <a:t>: </a:t>
            </a:r>
            <a:r>
              <a:rPr lang="de-DE" sz="1050" err="1">
                <a:hlinkClick r:id="rId8"/>
              </a:rPr>
              <a:t>Beechurst</a:t>
            </a:r>
            <a:r>
              <a:rPr lang="de-DE" sz="1050">
                <a:hlinkClick r:id="rId8"/>
              </a:rPr>
              <a:t> House</a:t>
            </a:r>
            <a:endParaRPr lang="de-DE" sz="1050"/>
          </a:p>
        </p:txBody>
      </p:sp>
      <p:sp>
        <p:nvSpPr>
          <p:cNvPr id="11" name="Rechteck 10">
            <a:hlinkClick r:id="rId9"/>
          </p:cNvPr>
          <p:cNvSpPr/>
          <p:nvPr/>
        </p:nvSpPr>
        <p:spPr>
          <a:xfrm>
            <a:off x="7204002" y="3539962"/>
            <a:ext cx="4223344" cy="253916"/>
          </a:xfrm>
          <a:prstGeom prst="rect">
            <a:avLst/>
          </a:prstGeom>
        </p:spPr>
        <p:txBody>
          <a:bodyPr wrap="square">
            <a:spAutoFit/>
          </a:bodyPr>
          <a:lstStyle/>
          <a:p>
            <a:r>
              <a:rPr lang="de-DE" sz="1050"/>
              <a:t>Other Morbey </a:t>
            </a:r>
            <a:r>
              <a:rPr lang="de-DE" sz="1050" err="1"/>
              <a:t>Branches</a:t>
            </a:r>
            <a:endParaRPr lang="de-DE" sz="1050"/>
          </a:p>
        </p:txBody>
      </p:sp>
      <p:sp>
        <p:nvSpPr>
          <p:cNvPr id="12" name="Rechteck 11">
            <a:hlinkClick r:id="rId10"/>
          </p:cNvPr>
          <p:cNvSpPr/>
          <p:nvPr/>
        </p:nvSpPr>
        <p:spPr>
          <a:xfrm>
            <a:off x="2471406" y="3737594"/>
            <a:ext cx="3592365" cy="253916"/>
          </a:xfrm>
          <a:prstGeom prst="rect">
            <a:avLst/>
          </a:prstGeom>
        </p:spPr>
        <p:txBody>
          <a:bodyPr wrap="square">
            <a:spAutoFit/>
          </a:bodyPr>
          <a:lstStyle/>
          <a:p>
            <a:r>
              <a:rPr lang="en-US" sz="1050">
                <a:hlinkClick r:id="rId10"/>
              </a:rPr>
              <a:t>Sir Robert de </a:t>
            </a:r>
            <a:r>
              <a:rPr lang="en-US" sz="1050" err="1">
                <a:hlinkClick r:id="rId10"/>
              </a:rPr>
              <a:t>Moreby</a:t>
            </a:r>
            <a:r>
              <a:rPr lang="en-US" sz="1050">
                <a:hlinkClick r:id="rId10"/>
              </a:rPr>
              <a:t> KNIGHT</a:t>
            </a:r>
            <a:r>
              <a:rPr lang="en-US" sz="1050"/>
              <a:t> (1272-1335) US Branch</a:t>
            </a:r>
            <a:endParaRPr lang="de-DE" sz="1050"/>
          </a:p>
        </p:txBody>
      </p:sp>
      <p:pic>
        <p:nvPicPr>
          <p:cNvPr id="5" name="Grafik 4">
            <a:hlinkClick r:id="rId6"/>
          </p:cNvPr>
          <p:cNvPicPr>
            <a:picLocks noChangeAspect="1"/>
          </p:cNvPicPr>
          <p:nvPr/>
        </p:nvPicPr>
        <p:blipFill>
          <a:blip r:embed="rId11"/>
          <a:stretch>
            <a:fillRect/>
          </a:stretch>
        </p:blipFill>
        <p:spPr>
          <a:xfrm>
            <a:off x="2474996" y="3309541"/>
            <a:ext cx="457223" cy="406421"/>
          </a:xfrm>
          <a:prstGeom prst="rect">
            <a:avLst/>
          </a:prstGeom>
        </p:spPr>
      </p:pic>
      <p:pic>
        <p:nvPicPr>
          <p:cNvPr id="1034" name="Picture 10" descr="Das Wikingerportal, ca. 10. Jahrhunde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9887" y="3643538"/>
            <a:ext cx="1825441" cy="273269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5993026" y="3181214"/>
            <a:ext cx="1872629" cy="253916"/>
          </a:xfrm>
          <a:prstGeom prst="rect">
            <a:avLst/>
          </a:prstGeom>
        </p:spPr>
        <p:txBody>
          <a:bodyPr wrap="square">
            <a:spAutoFit/>
          </a:bodyPr>
          <a:lstStyle>
            <a:defPPr>
              <a:defRPr lang="de-DE"/>
            </a:defPPr>
            <a:lvl1pPr>
              <a:defRPr sz="1050"/>
            </a:lvl1pPr>
          </a:lstStyle>
          <a:p>
            <a:r>
              <a:rPr lang="de-DE"/>
              <a:t>*</a:t>
            </a:r>
            <a:r>
              <a:rPr lang="en-US"/>
              <a:t>depending on the data source</a:t>
            </a:r>
            <a:endParaRPr lang="de-DE"/>
          </a:p>
        </p:txBody>
      </p:sp>
      <p:sp>
        <p:nvSpPr>
          <p:cNvPr id="15" name="Rechteck 14"/>
          <p:cNvSpPr/>
          <p:nvPr/>
        </p:nvSpPr>
        <p:spPr>
          <a:xfrm>
            <a:off x="7230104" y="3929230"/>
            <a:ext cx="3592365" cy="253916"/>
          </a:xfrm>
          <a:prstGeom prst="rect">
            <a:avLst/>
          </a:prstGeom>
        </p:spPr>
        <p:txBody>
          <a:bodyPr wrap="square">
            <a:spAutoFit/>
          </a:bodyPr>
          <a:lstStyle/>
          <a:p>
            <a:r>
              <a:rPr lang="en-US" sz="1050">
                <a:hlinkClick r:id="rId13"/>
              </a:rPr>
              <a:t>Morbey Genealogy | </a:t>
            </a:r>
            <a:r>
              <a:rPr lang="en-US" sz="1050" err="1">
                <a:hlinkClick r:id="rId13"/>
              </a:rPr>
              <a:t>WikiTree</a:t>
            </a:r>
            <a:r>
              <a:rPr lang="en-US" sz="1050">
                <a:hlinkClick r:id="rId13"/>
              </a:rPr>
              <a:t> FREE Family Tree</a:t>
            </a:r>
            <a:endParaRPr lang="de-DE" sz="1050"/>
          </a:p>
        </p:txBody>
      </p:sp>
      <p:sp>
        <p:nvSpPr>
          <p:cNvPr id="10" name="AutoShape 4" descr="Siehe zugehöriges Bilddetail. 「Designator」の画像 - 11,994 件の Stock 写真、ベクターおよびビデオ | Adobe Stock"/>
          <p:cNvSpPr>
            <a:spLocks noChangeAspect="1" noChangeArrowheads="1"/>
          </p:cNvSpPr>
          <p:nvPr/>
        </p:nvSpPr>
        <p:spPr bwMode="auto">
          <a:xfrm>
            <a:off x="-427749" y="-735090"/>
            <a:ext cx="1543050" cy="1200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25" name="Picture 2" descr="Ayub Irawan photos, images, assets | Adobe Stock">
            <a:hlinkClick r:id="rId14" action="ppaction://hlinksldjump"/>
          </p:cNvPr>
          <p:cNvPicPr>
            <a:picLocks noChangeAspect="1" noChangeArrowheads="1"/>
          </p:cNvPicPr>
          <p:nvPr/>
        </p:nvPicPr>
        <p:blipFill rotWithShape="1">
          <a:blip r:embed="rId15" cstate="print">
            <a:duotone>
              <a:prstClr val="black"/>
              <a:schemeClr val="accent3">
                <a:tint val="45000"/>
                <a:satMod val="400000"/>
              </a:schemeClr>
            </a:duotone>
            <a:extLst>
              <a:ext uri="{28A0092B-C50C-407E-A947-70E740481C1C}">
                <a14:useLocalDpi xmlns:a14="http://schemas.microsoft.com/office/drawing/2010/main" val="0"/>
              </a:ext>
            </a:extLst>
          </a:blip>
          <a:srcRect l="-26"/>
          <a:stretch/>
        </p:blipFill>
        <p:spPr bwMode="auto">
          <a:xfrm>
            <a:off x="7230104" y="6469511"/>
            <a:ext cx="349226" cy="349135"/>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p:cNvSpPr>
            <a:spLocks noGrp="1"/>
          </p:cNvSpPr>
          <p:nvPr>
            <p:ph type="sldNum" sz="quarter" idx="12"/>
          </p:nvPr>
        </p:nvSpPr>
        <p:spPr/>
        <p:txBody>
          <a:bodyPr/>
          <a:lstStyle/>
          <a:p>
            <a:fld id="{67EAFDB1-F3D4-4863-BCEA-E13DF22AE5EF}" type="slidenum">
              <a:rPr lang="de-DE" smtClean="0"/>
              <a:t>6</a:t>
            </a:fld>
            <a:endParaRPr lang="de-DE"/>
          </a:p>
        </p:txBody>
      </p:sp>
    </p:spTree>
    <p:extLst>
      <p:ext uri="{BB962C8B-B14F-4D97-AF65-F5344CB8AC3E}">
        <p14:creationId xmlns:p14="http://schemas.microsoft.com/office/powerpoint/2010/main" val="3866059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50813" y="63268"/>
            <a:ext cx="9575671" cy="6731463"/>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1164" y="4603346"/>
            <a:ext cx="3261123" cy="2178430"/>
          </a:xfrm>
          <a:prstGeom prst="rect">
            <a:avLst/>
          </a:prstGeom>
        </p:spPr>
      </p:pic>
      <p:pic>
        <p:nvPicPr>
          <p:cNvPr id="15" name="Grafik 14"/>
          <p:cNvPicPr>
            <a:picLocks noChangeAspect="1"/>
          </p:cNvPicPr>
          <p:nvPr/>
        </p:nvPicPr>
        <p:blipFill>
          <a:blip r:embed="rId4"/>
          <a:stretch>
            <a:fillRect/>
          </a:stretch>
        </p:blipFill>
        <p:spPr>
          <a:xfrm>
            <a:off x="9704112" y="-662049"/>
            <a:ext cx="2510259" cy="3570627"/>
          </a:xfrm>
          <a:prstGeom prst="rect">
            <a:avLst/>
          </a:prstGeom>
        </p:spPr>
      </p:pic>
      <p:pic>
        <p:nvPicPr>
          <p:cNvPr id="1026" name="Picture 2" descr="https://lh3.googleusercontent.com/gps-cs-s/AC9h4nrZYEJJkYhnn7-pGOX0i6VXr75cyd5pOufMMEKXuMiCnOWeCPERnbp9QDeGjuo3UN6EqZgFUV0uE1OUEa_h-1s1g6rofOfEQ0ZHQOqIKtAuVRzecS0muZVKNa8jqn_lXVsPZ1RL=w408-h271-k-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0877" y="2450447"/>
            <a:ext cx="3261123" cy="217676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591080" y="800100"/>
            <a:ext cx="4077007" cy="800347"/>
          </a:xfrm>
          <a:prstGeom prst="rect">
            <a:avLst/>
          </a:prstGeom>
          <a:noFill/>
        </p:spPr>
        <p:txBody>
          <a:bodyPr wrap="square" rtlCol="0">
            <a:spAutoFit/>
          </a:bodyPr>
          <a:lstStyle/>
          <a:p>
            <a:r>
              <a:rPr lang="en-GB" sz="1801" b="1"/>
              <a:t>Sir Robert de </a:t>
            </a:r>
            <a:r>
              <a:rPr lang="en-GB" sz="1801" b="1" err="1"/>
              <a:t>Moreby</a:t>
            </a:r>
            <a:r>
              <a:rPr lang="en-GB" sz="1200" b="1"/>
              <a:t> (64)</a:t>
            </a:r>
            <a:endParaRPr lang="en-GB" sz="1801" b="1"/>
          </a:p>
          <a:p>
            <a:r>
              <a:rPr lang="en-GB" sz="1400" b="1"/>
              <a:t>1272 – 1336 </a:t>
            </a:r>
          </a:p>
          <a:p>
            <a:endParaRPr lang="en-GB" sz="1400" b="1"/>
          </a:p>
        </p:txBody>
      </p:sp>
      <p:sp>
        <p:nvSpPr>
          <p:cNvPr id="12" name="Rechteck 11"/>
          <p:cNvSpPr/>
          <p:nvPr/>
        </p:nvSpPr>
        <p:spPr>
          <a:xfrm>
            <a:off x="8719288" y="1991790"/>
            <a:ext cx="2525076" cy="461665"/>
          </a:xfrm>
          <a:prstGeom prst="rect">
            <a:avLst/>
          </a:prstGeom>
        </p:spPr>
        <p:txBody>
          <a:bodyPr wrap="square">
            <a:spAutoFit/>
          </a:bodyPr>
          <a:lstStyle/>
          <a:p>
            <a:r>
              <a:rPr lang="de-DE" sz="1200">
                <a:hlinkClick r:id="rId6"/>
              </a:rPr>
              <a:t>Yorkshire </a:t>
            </a:r>
            <a:r>
              <a:rPr lang="de-DE" sz="1200" err="1">
                <a:hlinkClick r:id="rId6"/>
              </a:rPr>
              <a:t>village</a:t>
            </a:r>
            <a:r>
              <a:rPr lang="de-DE" sz="1200">
                <a:hlinkClick r:id="rId6"/>
              </a:rPr>
              <a:t> </a:t>
            </a:r>
            <a:r>
              <a:rPr lang="de-DE" sz="1200" err="1">
                <a:hlinkClick r:id="rId6"/>
              </a:rPr>
              <a:t>of</a:t>
            </a:r>
            <a:r>
              <a:rPr lang="de-DE" sz="1200">
                <a:hlinkClick r:id="rId6"/>
              </a:rPr>
              <a:t> </a:t>
            </a:r>
            <a:r>
              <a:rPr lang="de-DE" sz="1200" err="1">
                <a:hlinkClick r:id="rId6"/>
              </a:rPr>
              <a:t>Stillingfleet</a:t>
            </a:r>
            <a:r>
              <a:rPr lang="de-DE" sz="1200">
                <a:hlinkClick r:id="rId6"/>
              </a:rPr>
              <a:t>, </a:t>
            </a:r>
            <a:br>
              <a:rPr lang="de-DE" sz="1200">
                <a:hlinkClick r:id="rId6"/>
              </a:rPr>
            </a:br>
            <a:r>
              <a:rPr lang="de-DE" sz="1200">
                <a:hlinkClick r:id="rId6"/>
              </a:rPr>
              <a:t>St </a:t>
            </a:r>
            <a:r>
              <a:rPr lang="de-DE" sz="1200" err="1">
                <a:hlinkClick r:id="rId6"/>
              </a:rPr>
              <a:t>Helen's</a:t>
            </a:r>
            <a:r>
              <a:rPr lang="de-DE" sz="1200">
                <a:hlinkClick r:id="rId6"/>
              </a:rPr>
              <a:t> Church</a:t>
            </a:r>
            <a:endParaRPr lang="de-DE" sz="1200"/>
          </a:p>
        </p:txBody>
      </p:sp>
      <p:sp>
        <p:nvSpPr>
          <p:cNvPr id="7" name="Textfeld 6"/>
          <p:cNvSpPr txBox="1"/>
          <p:nvPr/>
        </p:nvSpPr>
        <p:spPr>
          <a:xfrm>
            <a:off x="7687980" y="579966"/>
            <a:ext cx="4077007" cy="307777"/>
          </a:xfrm>
          <a:prstGeom prst="rect">
            <a:avLst/>
          </a:prstGeom>
          <a:noFill/>
        </p:spPr>
        <p:txBody>
          <a:bodyPr wrap="square" rtlCol="0">
            <a:spAutoFit/>
          </a:bodyPr>
          <a:lstStyle/>
          <a:p>
            <a:r>
              <a:rPr lang="en-GB" sz="1400" b="1"/>
              <a:t>Est. 1832</a:t>
            </a:r>
          </a:p>
        </p:txBody>
      </p:sp>
      <p:sp>
        <p:nvSpPr>
          <p:cNvPr id="13" name="Rechteck 12"/>
          <p:cNvSpPr/>
          <p:nvPr/>
        </p:nvSpPr>
        <p:spPr>
          <a:xfrm rot="20260151">
            <a:off x="10080288" y="5897795"/>
            <a:ext cx="1888067" cy="276999"/>
          </a:xfrm>
          <a:prstGeom prst="rect">
            <a:avLst/>
          </a:prstGeom>
        </p:spPr>
        <p:txBody>
          <a:bodyPr wrap="square">
            <a:spAutoFit/>
          </a:bodyPr>
          <a:lstStyle/>
          <a:p>
            <a:r>
              <a:rPr lang="de-DE" sz="1200">
                <a:hlinkClick r:id="rId7"/>
              </a:rPr>
              <a:t>@</a:t>
            </a:r>
            <a:r>
              <a:rPr lang="de-DE" sz="1200" err="1">
                <a:hlinkClick r:id="rId7"/>
              </a:rPr>
              <a:t>Moreby</a:t>
            </a:r>
            <a:r>
              <a:rPr lang="de-DE" sz="1200">
                <a:hlinkClick r:id="rId7"/>
              </a:rPr>
              <a:t> </a:t>
            </a:r>
            <a:r>
              <a:rPr lang="de-DE" sz="1200" err="1">
                <a:hlinkClick r:id="rId7"/>
              </a:rPr>
              <a:t>Chapel</a:t>
            </a:r>
            <a:r>
              <a:rPr lang="de-DE" sz="1200">
                <a:hlinkClick r:id="rId7"/>
              </a:rPr>
              <a:t> </a:t>
            </a:r>
            <a:endParaRPr lang="de-DE" sz="1200"/>
          </a:p>
        </p:txBody>
      </p:sp>
      <p:sp>
        <p:nvSpPr>
          <p:cNvPr id="6" name="Textfeld 5">
            <a:hlinkClick r:id="rId8"/>
          </p:cNvPr>
          <p:cNvSpPr txBox="1"/>
          <p:nvPr/>
        </p:nvSpPr>
        <p:spPr>
          <a:xfrm>
            <a:off x="5325833" y="476934"/>
            <a:ext cx="3212869" cy="646331"/>
          </a:xfrm>
          <a:prstGeom prst="rect">
            <a:avLst/>
          </a:prstGeom>
          <a:noFill/>
        </p:spPr>
        <p:txBody>
          <a:bodyPr wrap="square" rtlCol="0">
            <a:spAutoFit/>
          </a:bodyPr>
          <a:lstStyle/>
          <a:p>
            <a:r>
              <a:rPr lang="de-DE">
                <a:hlinkClick r:id="rId8"/>
              </a:rPr>
              <a:t> </a:t>
            </a:r>
            <a:endParaRPr lang="de-DE"/>
          </a:p>
          <a:p>
            <a:endParaRPr lang="de-DE"/>
          </a:p>
        </p:txBody>
      </p:sp>
      <p:sp>
        <p:nvSpPr>
          <p:cNvPr id="8" name="Textfeld 7"/>
          <p:cNvSpPr txBox="1"/>
          <p:nvPr/>
        </p:nvSpPr>
        <p:spPr>
          <a:xfrm>
            <a:off x="533409" y="1329662"/>
            <a:ext cx="3653798" cy="253916"/>
          </a:xfrm>
          <a:prstGeom prst="rect">
            <a:avLst/>
          </a:prstGeom>
          <a:noFill/>
        </p:spPr>
        <p:txBody>
          <a:bodyPr wrap="square" rtlCol="0">
            <a:spAutoFit/>
          </a:bodyPr>
          <a:lstStyle/>
          <a:p>
            <a:r>
              <a:rPr lang="de-DE" sz="1050">
                <a:hlinkClick r:id="rId9"/>
              </a:rPr>
              <a:t>Sir Robert de </a:t>
            </a:r>
            <a:r>
              <a:rPr lang="de-DE" sz="1050" err="1">
                <a:hlinkClick r:id="rId9"/>
              </a:rPr>
              <a:t>Moreby</a:t>
            </a:r>
            <a:r>
              <a:rPr lang="de-DE" sz="1050">
                <a:hlinkClick r:id="rId9"/>
              </a:rPr>
              <a:t> (1272 -1336) – Find a Grave Gedenkstätte</a:t>
            </a:r>
            <a:r>
              <a:rPr lang="de-DE" sz="1050"/>
              <a:t> </a:t>
            </a:r>
          </a:p>
        </p:txBody>
      </p:sp>
      <p:sp>
        <p:nvSpPr>
          <p:cNvPr id="14" name="Textfeld 13">
            <a:hlinkClick r:id="rId10"/>
          </p:cNvPr>
          <p:cNvSpPr txBox="1"/>
          <p:nvPr/>
        </p:nvSpPr>
        <p:spPr>
          <a:xfrm>
            <a:off x="5665114" y="5906044"/>
            <a:ext cx="2436222" cy="307777"/>
          </a:xfrm>
          <a:prstGeom prst="rect">
            <a:avLst/>
          </a:prstGeom>
          <a:noFill/>
        </p:spPr>
        <p:txBody>
          <a:bodyPr wrap="square" rtlCol="0">
            <a:spAutoFit/>
          </a:bodyPr>
          <a:lstStyle/>
          <a:p>
            <a:r>
              <a:rPr lang="de-DE" sz="1400">
                <a:hlinkClick r:id="rId8"/>
              </a:rPr>
              <a:t> </a:t>
            </a:r>
            <a:r>
              <a:rPr lang="de-DE" sz="1400">
                <a:hlinkClick r:id="rId10"/>
              </a:rPr>
              <a:t>The </a:t>
            </a:r>
            <a:r>
              <a:rPr lang="de-DE" sz="1400" err="1">
                <a:hlinkClick r:id="rId10"/>
              </a:rPr>
              <a:t>Moreby</a:t>
            </a:r>
            <a:r>
              <a:rPr lang="de-DE" sz="1400">
                <a:hlinkClick r:id="rId10"/>
              </a:rPr>
              <a:t> Hall Estate</a:t>
            </a:r>
            <a:endParaRPr lang="de-DE" sz="1400"/>
          </a:p>
        </p:txBody>
      </p:sp>
      <p:sp>
        <p:nvSpPr>
          <p:cNvPr id="9" name="Textfeld 8"/>
          <p:cNvSpPr txBox="1"/>
          <p:nvPr/>
        </p:nvSpPr>
        <p:spPr>
          <a:xfrm>
            <a:off x="5726378" y="6206335"/>
            <a:ext cx="1673535" cy="307777"/>
          </a:xfrm>
          <a:prstGeom prst="rect">
            <a:avLst/>
          </a:prstGeom>
          <a:noFill/>
        </p:spPr>
        <p:txBody>
          <a:bodyPr wrap="none" rtlCol="0">
            <a:spAutoFit/>
          </a:bodyPr>
          <a:lstStyle/>
          <a:p>
            <a:r>
              <a:rPr lang="de-DE" sz="1400">
                <a:hlinkClick r:id="rId11"/>
              </a:rPr>
              <a:t>On the </a:t>
            </a:r>
            <a:r>
              <a:rPr lang="de-DE" sz="1400" err="1">
                <a:hlinkClick r:id="rId11"/>
              </a:rPr>
              <a:t>market</a:t>
            </a:r>
            <a:r>
              <a:rPr lang="de-DE" sz="1400">
                <a:hlinkClick r:id="rId11"/>
              </a:rPr>
              <a:t> -- </a:t>
            </a:r>
            <a:r>
              <a:rPr lang="de-DE" sz="1400" err="1">
                <a:hlinkClick r:id="rId11"/>
              </a:rPr>
              <a:t>pdf</a:t>
            </a:r>
            <a:endParaRPr lang="de-DE" sz="1400"/>
          </a:p>
        </p:txBody>
      </p:sp>
      <p:sp>
        <p:nvSpPr>
          <p:cNvPr id="17" name="Textfeld 16"/>
          <p:cNvSpPr txBox="1"/>
          <p:nvPr/>
        </p:nvSpPr>
        <p:spPr>
          <a:xfrm>
            <a:off x="5144830" y="-7951"/>
            <a:ext cx="1934144" cy="246221"/>
          </a:xfrm>
          <a:prstGeom prst="rect">
            <a:avLst/>
          </a:prstGeom>
          <a:noFill/>
        </p:spPr>
        <p:txBody>
          <a:bodyPr wrap="square" rtlCol="0">
            <a:spAutoFit/>
          </a:bodyPr>
          <a:lstStyle/>
          <a:p>
            <a:pPr algn="ctr"/>
            <a:r>
              <a:rPr lang="en-US" sz="1000"/>
              <a:t>For family members</a:t>
            </a:r>
          </a:p>
        </p:txBody>
      </p:sp>
      <p:sp>
        <p:nvSpPr>
          <p:cNvPr id="18" name="Textfeld 17"/>
          <p:cNvSpPr txBox="1"/>
          <p:nvPr/>
        </p:nvSpPr>
        <p:spPr>
          <a:xfrm>
            <a:off x="5262114" y="6539768"/>
            <a:ext cx="1699575" cy="246221"/>
          </a:xfrm>
          <a:prstGeom prst="rect">
            <a:avLst/>
          </a:prstGeom>
          <a:noFill/>
        </p:spPr>
        <p:txBody>
          <a:bodyPr wrap="square" rtlCol="0">
            <a:spAutoFit/>
          </a:bodyPr>
          <a:lstStyle/>
          <a:p>
            <a:pPr algn="ctr"/>
            <a:r>
              <a:rPr lang="en-US" sz="1000"/>
              <a:t>Internal Use Only</a:t>
            </a:r>
          </a:p>
        </p:txBody>
      </p:sp>
      <p:sp>
        <p:nvSpPr>
          <p:cNvPr id="10" name="Foliennummernplatzhalter 9"/>
          <p:cNvSpPr>
            <a:spLocks noGrp="1"/>
          </p:cNvSpPr>
          <p:nvPr>
            <p:ph type="sldNum" sz="quarter" idx="12"/>
          </p:nvPr>
        </p:nvSpPr>
        <p:spPr/>
        <p:txBody>
          <a:bodyPr/>
          <a:lstStyle/>
          <a:p>
            <a:fld id="{67EAFDB1-F3D4-4863-BCEA-E13DF22AE5EF}" type="slidenum">
              <a:rPr lang="de-DE" smtClean="0"/>
              <a:t>7</a:t>
            </a:fld>
            <a:endParaRPr lang="de-DE"/>
          </a:p>
        </p:txBody>
      </p:sp>
      <p:pic>
        <p:nvPicPr>
          <p:cNvPr id="2" name="Grafik 1" descr="Ein Bild, das Wappen, Emblem, Symbol, Krone enthält.&#10;&#10;KI-generierte Inhalte können fehlerhaft sein.">
            <a:extLst>
              <a:ext uri="{FF2B5EF4-FFF2-40B4-BE49-F238E27FC236}">
                <a16:creationId xmlns:a16="http://schemas.microsoft.com/office/drawing/2014/main" id="{0EA653FB-4D85-DC7B-DC03-4BBBF47893F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2724" y="238270"/>
            <a:ext cx="1150055" cy="1725081"/>
          </a:xfrm>
          <a:prstGeom prst="rect">
            <a:avLst/>
          </a:prstGeom>
        </p:spPr>
      </p:pic>
    </p:spTree>
    <p:extLst>
      <p:ext uri="{BB962C8B-B14F-4D97-AF65-F5344CB8AC3E}">
        <p14:creationId xmlns:p14="http://schemas.microsoft.com/office/powerpoint/2010/main" val="2509080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4838" y="-4130"/>
            <a:ext cx="7337162" cy="6858000"/>
          </a:xfrm>
          <a:prstGeom prst="rect">
            <a:avLst/>
          </a:prstGeom>
          <a:noFill/>
          <a:ln w="38100">
            <a:headEnd type="none" w="med" len="med"/>
            <a:tailEnd type="triangle" w="med" len="med"/>
          </a:ln>
        </p:spPr>
      </p:pic>
      <p:sp>
        <p:nvSpPr>
          <p:cNvPr id="36" name="Freihandform 35"/>
          <p:cNvSpPr/>
          <p:nvPr/>
        </p:nvSpPr>
        <p:spPr>
          <a:xfrm>
            <a:off x="8299939" y="1783287"/>
            <a:ext cx="1030252" cy="2217730"/>
          </a:xfrm>
          <a:custGeom>
            <a:avLst/>
            <a:gdLst>
              <a:gd name="connsiteX0" fmla="*/ 1010945 w 1010945"/>
              <a:gd name="connsiteY0" fmla="*/ 0 h 2168080"/>
              <a:gd name="connsiteX1" fmla="*/ 133783 w 1010945"/>
              <a:gd name="connsiteY1" fmla="*/ 964051 h 2168080"/>
              <a:gd name="connsiteX2" fmla="*/ 17931 w 1010945"/>
              <a:gd name="connsiteY2" fmla="*/ 2168080 h 2168080"/>
            </a:gdLst>
            <a:ahLst/>
            <a:cxnLst>
              <a:cxn ang="0">
                <a:pos x="connsiteX0" y="connsiteY0"/>
              </a:cxn>
              <a:cxn ang="0">
                <a:pos x="connsiteX1" y="connsiteY1"/>
              </a:cxn>
              <a:cxn ang="0">
                <a:pos x="connsiteX2" y="connsiteY2"/>
              </a:cxn>
            </a:cxnLst>
            <a:rect l="l" t="t" r="r" b="b"/>
            <a:pathLst>
              <a:path w="1010945" h="2168080">
                <a:moveTo>
                  <a:pt x="1010945" y="0"/>
                </a:moveTo>
                <a:cubicBezTo>
                  <a:pt x="655115" y="301352"/>
                  <a:pt x="299285" y="602704"/>
                  <a:pt x="133783" y="964051"/>
                </a:cubicBezTo>
                <a:cubicBezTo>
                  <a:pt x="-31719" y="1325398"/>
                  <a:pt x="-6894" y="1746739"/>
                  <a:pt x="17931" y="2168080"/>
                </a:cubicBezTo>
              </a:path>
            </a:pathLst>
          </a:cu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8" name="Gerade Verbindung mit Pfeil 37"/>
          <p:cNvCxnSpPr/>
          <p:nvPr/>
        </p:nvCxnSpPr>
        <p:spPr>
          <a:xfrm>
            <a:off x="9520518" y="1340560"/>
            <a:ext cx="103439" cy="239978"/>
          </a:xfrm>
          <a:prstGeom prst="straightConnector1">
            <a:avLst/>
          </a:pr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39" name="Gerade Verbindung mit Pfeil 38"/>
          <p:cNvCxnSpPr/>
          <p:nvPr/>
        </p:nvCxnSpPr>
        <p:spPr>
          <a:xfrm flipH="1">
            <a:off x="9888761" y="1013701"/>
            <a:ext cx="442718" cy="351693"/>
          </a:xfrm>
          <a:prstGeom prst="straightConnector1">
            <a:avLst/>
          </a:pr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46" name="Freihandform 45"/>
          <p:cNvSpPr/>
          <p:nvPr/>
        </p:nvSpPr>
        <p:spPr>
          <a:xfrm>
            <a:off x="8395102" y="2693549"/>
            <a:ext cx="751654" cy="1340569"/>
          </a:xfrm>
          <a:custGeom>
            <a:avLst/>
            <a:gdLst>
              <a:gd name="connsiteX0" fmla="*/ 1010945 w 1010945"/>
              <a:gd name="connsiteY0" fmla="*/ 0 h 2168080"/>
              <a:gd name="connsiteX1" fmla="*/ 133783 w 1010945"/>
              <a:gd name="connsiteY1" fmla="*/ 964051 h 2168080"/>
              <a:gd name="connsiteX2" fmla="*/ 17931 w 1010945"/>
              <a:gd name="connsiteY2" fmla="*/ 2168080 h 2168080"/>
            </a:gdLst>
            <a:ahLst/>
            <a:cxnLst>
              <a:cxn ang="0">
                <a:pos x="connsiteX0" y="connsiteY0"/>
              </a:cxn>
              <a:cxn ang="0">
                <a:pos x="connsiteX1" y="connsiteY1"/>
              </a:cxn>
              <a:cxn ang="0">
                <a:pos x="connsiteX2" y="connsiteY2"/>
              </a:cxn>
            </a:cxnLst>
            <a:rect l="l" t="t" r="r" b="b"/>
            <a:pathLst>
              <a:path w="1010945" h="2168080">
                <a:moveTo>
                  <a:pt x="1010945" y="0"/>
                </a:moveTo>
                <a:cubicBezTo>
                  <a:pt x="655115" y="301352"/>
                  <a:pt x="299285" y="602704"/>
                  <a:pt x="133783" y="964051"/>
                </a:cubicBezTo>
                <a:cubicBezTo>
                  <a:pt x="-31719" y="1325398"/>
                  <a:pt x="-6894" y="1746739"/>
                  <a:pt x="17931" y="2168080"/>
                </a:cubicBezTo>
              </a:path>
            </a:pathLst>
          </a:custGeom>
          <a:noFill/>
          <a:ln w="38100">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Freihandform 47"/>
          <p:cNvSpPr/>
          <p:nvPr/>
        </p:nvSpPr>
        <p:spPr>
          <a:xfrm>
            <a:off x="8428200" y="2722512"/>
            <a:ext cx="718556" cy="1319878"/>
          </a:xfrm>
          <a:custGeom>
            <a:avLst/>
            <a:gdLst>
              <a:gd name="connsiteX0" fmla="*/ 1010945 w 1010945"/>
              <a:gd name="connsiteY0" fmla="*/ 0 h 2168080"/>
              <a:gd name="connsiteX1" fmla="*/ 133783 w 1010945"/>
              <a:gd name="connsiteY1" fmla="*/ 964051 h 2168080"/>
              <a:gd name="connsiteX2" fmla="*/ 17931 w 1010945"/>
              <a:gd name="connsiteY2" fmla="*/ 2168080 h 2168080"/>
            </a:gdLst>
            <a:ahLst/>
            <a:cxnLst>
              <a:cxn ang="0">
                <a:pos x="connsiteX0" y="connsiteY0"/>
              </a:cxn>
              <a:cxn ang="0">
                <a:pos x="connsiteX1" y="connsiteY1"/>
              </a:cxn>
              <a:cxn ang="0">
                <a:pos x="connsiteX2" y="connsiteY2"/>
              </a:cxn>
            </a:cxnLst>
            <a:rect l="l" t="t" r="r" b="b"/>
            <a:pathLst>
              <a:path w="1010945" h="2168080">
                <a:moveTo>
                  <a:pt x="1010945" y="0"/>
                </a:moveTo>
                <a:cubicBezTo>
                  <a:pt x="655115" y="301352"/>
                  <a:pt x="299285" y="602704"/>
                  <a:pt x="133783" y="964051"/>
                </a:cubicBezTo>
                <a:cubicBezTo>
                  <a:pt x="-31719" y="1325398"/>
                  <a:pt x="-6894" y="1746739"/>
                  <a:pt x="17931" y="216808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Freihandform 61"/>
          <p:cNvSpPr/>
          <p:nvPr/>
        </p:nvSpPr>
        <p:spPr>
          <a:xfrm>
            <a:off x="9269505" y="2850776"/>
            <a:ext cx="1181101" cy="2875430"/>
          </a:xfrm>
          <a:custGeom>
            <a:avLst/>
            <a:gdLst>
              <a:gd name="connsiteX0" fmla="*/ 1441077 w 1441077"/>
              <a:gd name="connsiteY0" fmla="*/ 2799229 h 2799229"/>
              <a:gd name="connsiteX1" fmla="*/ 0 w 1441077"/>
              <a:gd name="connsiteY1" fmla="*/ 0 h 2799229"/>
            </a:gdLst>
            <a:ahLst/>
            <a:cxnLst>
              <a:cxn ang="0">
                <a:pos x="connsiteX0" y="connsiteY0"/>
              </a:cxn>
              <a:cxn ang="0">
                <a:pos x="connsiteX1" y="connsiteY1"/>
              </a:cxn>
            </a:cxnLst>
            <a:rect l="l" t="t" r="r" b="b"/>
            <a:pathLst>
              <a:path w="1441077" h="2799229">
                <a:moveTo>
                  <a:pt x="1441077" y="2799229"/>
                </a:moveTo>
                <a:cubicBezTo>
                  <a:pt x="852394" y="1626347"/>
                  <a:pt x="263712" y="453465"/>
                  <a:pt x="0" y="0"/>
                </a:cubicBezTo>
              </a:path>
            </a:pathLst>
          </a:custGeom>
          <a:noFill/>
          <a:ln w="381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3" name="Gerade Verbindung mit Pfeil 62"/>
          <p:cNvCxnSpPr/>
          <p:nvPr/>
        </p:nvCxnSpPr>
        <p:spPr>
          <a:xfrm>
            <a:off x="9823077" y="1582273"/>
            <a:ext cx="217740" cy="31376"/>
          </a:xfrm>
          <a:prstGeom prst="straightConnector1">
            <a:avLst/>
          </a:pr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65" name="Gerade Verbindung mit Pfeil 64"/>
          <p:cNvCxnSpPr/>
          <p:nvPr/>
        </p:nvCxnSpPr>
        <p:spPr>
          <a:xfrm flipV="1">
            <a:off x="9303124" y="1759325"/>
            <a:ext cx="806996" cy="1004046"/>
          </a:xfrm>
          <a:prstGeom prst="straightConnector1">
            <a:avLst/>
          </a:prstGeom>
          <a:noFill/>
          <a:ln w="381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68" name="Gerade Verbindung mit Pfeil 67"/>
          <p:cNvCxnSpPr/>
          <p:nvPr/>
        </p:nvCxnSpPr>
        <p:spPr>
          <a:xfrm flipV="1">
            <a:off x="9310280" y="1783287"/>
            <a:ext cx="806996" cy="1004046"/>
          </a:xfrm>
          <a:prstGeom prst="straightConnector1">
            <a:avLst/>
          </a:pr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69" name="Freihandform 68"/>
          <p:cNvSpPr/>
          <p:nvPr/>
        </p:nvSpPr>
        <p:spPr>
          <a:xfrm>
            <a:off x="9293119" y="2818786"/>
            <a:ext cx="1181101" cy="2875430"/>
          </a:xfrm>
          <a:custGeom>
            <a:avLst/>
            <a:gdLst>
              <a:gd name="connsiteX0" fmla="*/ 1441077 w 1441077"/>
              <a:gd name="connsiteY0" fmla="*/ 2799229 h 2799229"/>
              <a:gd name="connsiteX1" fmla="*/ 0 w 1441077"/>
              <a:gd name="connsiteY1" fmla="*/ 0 h 2799229"/>
            </a:gdLst>
            <a:ahLst/>
            <a:cxnLst>
              <a:cxn ang="0">
                <a:pos x="connsiteX0" y="connsiteY0"/>
              </a:cxn>
              <a:cxn ang="0">
                <a:pos x="connsiteX1" y="connsiteY1"/>
              </a:cxn>
            </a:cxnLst>
            <a:rect l="l" t="t" r="r" b="b"/>
            <a:pathLst>
              <a:path w="1441077" h="2799229">
                <a:moveTo>
                  <a:pt x="1441077" y="2799229"/>
                </a:moveTo>
                <a:cubicBezTo>
                  <a:pt x="852394" y="1626347"/>
                  <a:pt x="263712" y="453465"/>
                  <a:pt x="0" y="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2" name="Gerade Verbindung mit Pfeil 71"/>
          <p:cNvCxnSpPr/>
          <p:nvPr/>
        </p:nvCxnSpPr>
        <p:spPr>
          <a:xfrm flipH="1">
            <a:off x="9874636" y="985517"/>
            <a:ext cx="442718" cy="351693"/>
          </a:xfrm>
          <a:prstGeom prst="straightConnector1">
            <a:avLst/>
          </a:prstGeom>
          <a:noFill/>
          <a:ln w="38100">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73" name="Textfeld 72"/>
          <p:cNvSpPr txBox="1"/>
          <p:nvPr/>
        </p:nvSpPr>
        <p:spPr>
          <a:xfrm rot="19366066">
            <a:off x="9615847" y="634665"/>
            <a:ext cx="622498" cy="246221"/>
          </a:xfrm>
          <a:prstGeom prst="rect">
            <a:avLst/>
          </a:prstGeom>
          <a:noFill/>
        </p:spPr>
        <p:txBody>
          <a:bodyPr wrap="square" rtlCol="0">
            <a:spAutoFit/>
          </a:bodyPr>
          <a:lstStyle/>
          <a:p>
            <a:r>
              <a:rPr lang="en-GB" sz="1000" b="1"/>
              <a:t> </a:t>
            </a:r>
            <a:r>
              <a:rPr lang="en-GB" sz="1000" b="1">
                <a:latin typeface="Algerian" panose="04020705040A02060702" pitchFamily="82" charset="0"/>
              </a:rPr>
              <a:t>≈ </a:t>
            </a:r>
            <a:r>
              <a:rPr lang="en-GB" sz="1000" b="1"/>
              <a:t>900</a:t>
            </a:r>
          </a:p>
        </p:txBody>
      </p:sp>
      <p:sp>
        <p:nvSpPr>
          <p:cNvPr id="74" name="Textfeld 73"/>
          <p:cNvSpPr txBox="1"/>
          <p:nvPr/>
        </p:nvSpPr>
        <p:spPr>
          <a:xfrm>
            <a:off x="9013850" y="1123610"/>
            <a:ext cx="527126" cy="253916"/>
          </a:xfrm>
          <a:prstGeom prst="rect">
            <a:avLst/>
          </a:prstGeom>
          <a:noFill/>
        </p:spPr>
        <p:txBody>
          <a:bodyPr wrap="square" rtlCol="0">
            <a:spAutoFit/>
          </a:bodyPr>
          <a:lstStyle/>
          <a:p>
            <a:r>
              <a:rPr lang="en-GB" sz="1000" b="1"/>
              <a:t>1250</a:t>
            </a:r>
          </a:p>
        </p:txBody>
      </p:sp>
      <p:sp>
        <p:nvSpPr>
          <p:cNvPr id="75" name="Textfeld 74"/>
          <p:cNvSpPr txBox="1"/>
          <p:nvPr/>
        </p:nvSpPr>
        <p:spPr>
          <a:xfrm>
            <a:off x="10083524" y="1323829"/>
            <a:ext cx="861070" cy="246221"/>
          </a:xfrm>
          <a:prstGeom prst="rect">
            <a:avLst/>
          </a:prstGeom>
          <a:noFill/>
        </p:spPr>
        <p:txBody>
          <a:bodyPr wrap="square" rtlCol="0">
            <a:spAutoFit/>
          </a:bodyPr>
          <a:lstStyle>
            <a:defPPr>
              <a:defRPr lang="de-DE"/>
            </a:defPPr>
            <a:lvl1pPr>
              <a:defRPr sz="800" b="1"/>
            </a:lvl1pPr>
          </a:lstStyle>
          <a:p>
            <a:r>
              <a:rPr lang="en-GB" sz="1000"/>
              <a:t>1085</a:t>
            </a:r>
          </a:p>
        </p:txBody>
      </p:sp>
      <p:sp>
        <p:nvSpPr>
          <p:cNvPr id="76" name="Textfeld 75"/>
          <p:cNvSpPr txBox="1"/>
          <p:nvPr/>
        </p:nvSpPr>
        <p:spPr>
          <a:xfrm>
            <a:off x="9416521" y="1637138"/>
            <a:ext cx="527126" cy="253916"/>
          </a:xfrm>
          <a:prstGeom prst="rect">
            <a:avLst/>
          </a:prstGeom>
          <a:noFill/>
        </p:spPr>
        <p:txBody>
          <a:bodyPr wrap="square" rtlCol="0">
            <a:spAutoFit/>
          </a:bodyPr>
          <a:lstStyle/>
          <a:p>
            <a:r>
              <a:rPr lang="en-GB" sz="1000" b="1"/>
              <a:t>1760</a:t>
            </a:r>
          </a:p>
        </p:txBody>
      </p:sp>
      <p:sp>
        <p:nvSpPr>
          <p:cNvPr id="77" name="Textfeld 76"/>
          <p:cNvSpPr txBox="1"/>
          <p:nvPr/>
        </p:nvSpPr>
        <p:spPr>
          <a:xfrm rot="18938044">
            <a:off x="8506798" y="2044532"/>
            <a:ext cx="444975" cy="253916"/>
          </a:xfrm>
          <a:prstGeom prst="rect">
            <a:avLst/>
          </a:prstGeom>
          <a:noFill/>
        </p:spPr>
        <p:txBody>
          <a:bodyPr wrap="square" rtlCol="0">
            <a:spAutoFit/>
          </a:bodyPr>
          <a:lstStyle/>
          <a:p>
            <a:r>
              <a:rPr lang="en-GB" sz="1000" b="1"/>
              <a:t>1864</a:t>
            </a:r>
          </a:p>
        </p:txBody>
      </p:sp>
      <p:sp>
        <p:nvSpPr>
          <p:cNvPr id="80" name="Textfeld 79"/>
          <p:cNvSpPr txBox="1"/>
          <p:nvPr/>
        </p:nvSpPr>
        <p:spPr>
          <a:xfrm rot="19381301">
            <a:off x="8542594" y="2682447"/>
            <a:ext cx="527126" cy="253916"/>
          </a:xfrm>
          <a:prstGeom prst="rect">
            <a:avLst/>
          </a:prstGeom>
          <a:noFill/>
        </p:spPr>
        <p:txBody>
          <a:bodyPr wrap="square" rtlCol="0">
            <a:spAutoFit/>
          </a:bodyPr>
          <a:lstStyle/>
          <a:p>
            <a:r>
              <a:rPr lang="en-GB" sz="1000" b="1"/>
              <a:t>1800</a:t>
            </a:r>
          </a:p>
        </p:txBody>
      </p:sp>
      <p:sp>
        <p:nvSpPr>
          <p:cNvPr id="84" name="Textfeld 83"/>
          <p:cNvSpPr txBox="1"/>
          <p:nvPr/>
        </p:nvSpPr>
        <p:spPr>
          <a:xfrm rot="18419375">
            <a:off x="9574234" y="2205354"/>
            <a:ext cx="487164" cy="253916"/>
          </a:xfrm>
          <a:prstGeom prst="rect">
            <a:avLst/>
          </a:prstGeom>
          <a:noFill/>
        </p:spPr>
        <p:txBody>
          <a:bodyPr wrap="square" rtlCol="0">
            <a:spAutoFit/>
          </a:bodyPr>
          <a:lstStyle/>
          <a:p>
            <a:r>
              <a:rPr lang="en-GB" sz="1000" b="1"/>
              <a:t>1976</a:t>
            </a:r>
          </a:p>
        </p:txBody>
      </p:sp>
      <p:sp>
        <p:nvSpPr>
          <p:cNvPr id="85" name="Textfeld 84"/>
          <p:cNvSpPr txBox="1"/>
          <p:nvPr/>
        </p:nvSpPr>
        <p:spPr>
          <a:xfrm>
            <a:off x="9077667" y="5384268"/>
            <a:ext cx="527126" cy="253916"/>
          </a:xfrm>
          <a:prstGeom prst="rect">
            <a:avLst/>
          </a:prstGeom>
          <a:noFill/>
        </p:spPr>
        <p:txBody>
          <a:bodyPr wrap="square" rtlCol="0">
            <a:spAutoFit/>
          </a:bodyPr>
          <a:lstStyle/>
          <a:p>
            <a:r>
              <a:rPr lang="en-GB" sz="1000" b="1"/>
              <a:t>1905</a:t>
            </a:r>
          </a:p>
        </p:txBody>
      </p:sp>
      <p:sp>
        <p:nvSpPr>
          <p:cNvPr id="2" name="Freihandform 1"/>
          <p:cNvSpPr/>
          <p:nvPr/>
        </p:nvSpPr>
        <p:spPr>
          <a:xfrm>
            <a:off x="6016008" y="1735532"/>
            <a:ext cx="3253498" cy="933364"/>
          </a:xfrm>
          <a:custGeom>
            <a:avLst/>
            <a:gdLst>
              <a:gd name="connsiteX0" fmla="*/ 2581835 w 2581835"/>
              <a:gd name="connsiteY0" fmla="*/ 0 h 442718"/>
              <a:gd name="connsiteX1" fmla="*/ 0 w 2581835"/>
              <a:gd name="connsiteY1" fmla="*/ 442718 h 442718"/>
            </a:gdLst>
            <a:ahLst/>
            <a:cxnLst>
              <a:cxn ang="0">
                <a:pos x="connsiteX0" y="connsiteY0"/>
              </a:cxn>
              <a:cxn ang="0">
                <a:pos x="connsiteX1" y="connsiteY1"/>
              </a:cxn>
            </a:cxnLst>
            <a:rect l="l" t="t" r="r" b="b"/>
            <a:pathLst>
              <a:path w="2581835" h="442718">
                <a:moveTo>
                  <a:pt x="2581835" y="0"/>
                </a:moveTo>
                <a:cubicBezTo>
                  <a:pt x="1568134" y="158261"/>
                  <a:pt x="554433" y="316523"/>
                  <a:pt x="0" y="442718"/>
                </a:cubicBezTo>
              </a:path>
            </a:pathLst>
          </a:custGeom>
          <a:noFill/>
          <a:ln w="38100">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flipH="1">
            <a:off x="7575339" y="2888018"/>
            <a:ext cx="1624518" cy="3190053"/>
          </a:xfrm>
          <a:custGeom>
            <a:avLst/>
            <a:gdLst>
              <a:gd name="connsiteX0" fmla="*/ 1441077 w 1441077"/>
              <a:gd name="connsiteY0" fmla="*/ 2799229 h 2799229"/>
              <a:gd name="connsiteX1" fmla="*/ 0 w 1441077"/>
              <a:gd name="connsiteY1" fmla="*/ 0 h 2799229"/>
            </a:gdLst>
            <a:ahLst/>
            <a:cxnLst>
              <a:cxn ang="0">
                <a:pos x="connsiteX0" y="connsiteY0"/>
              </a:cxn>
              <a:cxn ang="0">
                <a:pos x="connsiteX1" y="connsiteY1"/>
              </a:cxn>
            </a:cxnLst>
            <a:rect l="l" t="t" r="r" b="b"/>
            <a:pathLst>
              <a:path w="1441077" h="2799229">
                <a:moveTo>
                  <a:pt x="1441077" y="2799229"/>
                </a:moveTo>
                <a:cubicBezTo>
                  <a:pt x="852394" y="1626347"/>
                  <a:pt x="263712" y="453465"/>
                  <a:pt x="0" y="0"/>
                </a:cubicBezTo>
              </a:path>
            </a:pathLst>
          </a:custGeom>
          <a:noFill/>
          <a:ln w="38100">
            <a:solidFill>
              <a:srgbClr val="00B050"/>
            </a:solidFill>
            <a:prstDash val="sysDot"/>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flipH="1">
            <a:off x="7604828" y="2867328"/>
            <a:ext cx="1635709" cy="3210743"/>
          </a:xfrm>
          <a:custGeom>
            <a:avLst/>
            <a:gdLst>
              <a:gd name="connsiteX0" fmla="*/ 1441077 w 1441077"/>
              <a:gd name="connsiteY0" fmla="*/ 2799229 h 2799229"/>
              <a:gd name="connsiteX1" fmla="*/ 0 w 1441077"/>
              <a:gd name="connsiteY1" fmla="*/ 0 h 2799229"/>
            </a:gdLst>
            <a:ahLst/>
            <a:cxnLst>
              <a:cxn ang="0">
                <a:pos x="connsiteX0" y="connsiteY0"/>
              </a:cxn>
              <a:cxn ang="0">
                <a:pos x="connsiteX1" y="connsiteY1"/>
              </a:cxn>
            </a:cxnLst>
            <a:rect l="l" t="t" r="r" b="b"/>
            <a:pathLst>
              <a:path w="1441077" h="2799229">
                <a:moveTo>
                  <a:pt x="1441077" y="2799229"/>
                </a:moveTo>
                <a:cubicBezTo>
                  <a:pt x="852394" y="1626347"/>
                  <a:pt x="263712" y="453465"/>
                  <a:pt x="0" y="0"/>
                </a:cubicBezTo>
              </a:path>
            </a:pathLst>
          </a:custGeom>
          <a:noFill/>
          <a:ln w="28575">
            <a:solidFill>
              <a:srgbClr val="FF0000"/>
            </a:solidFill>
            <a:prstDash val="sysDot"/>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Freihandform 58"/>
          <p:cNvSpPr/>
          <p:nvPr/>
        </p:nvSpPr>
        <p:spPr>
          <a:xfrm>
            <a:off x="8345978" y="4199449"/>
            <a:ext cx="2035151" cy="1502104"/>
          </a:xfrm>
          <a:custGeom>
            <a:avLst/>
            <a:gdLst>
              <a:gd name="connsiteX0" fmla="*/ 0 w 1986027"/>
              <a:gd name="connsiteY0" fmla="*/ 0 h 1303330"/>
              <a:gd name="connsiteX1" fmla="*/ 496507 w 1986027"/>
              <a:gd name="connsiteY1" fmla="*/ 1084039 h 1303330"/>
              <a:gd name="connsiteX2" fmla="*/ 1986027 w 1986027"/>
              <a:gd name="connsiteY2" fmla="*/ 1303330 h 1303330"/>
            </a:gdLst>
            <a:ahLst/>
            <a:cxnLst>
              <a:cxn ang="0">
                <a:pos x="connsiteX0" y="connsiteY0"/>
              </a:cxn>
              <a:cxn ang="0">
                <a:pos x="connsiteX1" y="connsiteY1"/>
              </a:cxn>
              <a:cxn ang="0">
                <a:pos x="connsiteX2" y="connsiteY2"/>
              </a:cxn>
            </a:cxnLst>
            <a:rect l="l" t="t" r="r" b="b"/>
            <a:pathLst>
              <a:path w="1986027" h="1303330">
                <a:moveTo>
                  <a:pt x="0" y="0"/>
                </a:moveTo>
                <a:cubicBezTo>
                  <a:pt x="82751" y="433408"/>
                  <a:pt x="165503" y="866817"/>
                  <a:pt x="496507" y="1084039"/>
                </a:cubicBezTo>
                <a:cubicBezTo>
                  <a:pt x="827511" y="1301261"/>
                  <a:pt x="1406769" y="1302295"/>
                  <a:pt x="1986027" y="1303330"/>
                </a:cubicBezTo>
              </a:path>
            </a:pathLst>
          </a:custGeom>
          <a:noFill/>
          <a:ln w="381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p:cNvSpPr txBox="1"/>
          <p:nvPr/>
        </p:nvSpPr>
        <p:spPr>
          <a:xfrm>
            <a:off x="10113141" y="1621774"/>
            <a:ext cx="913974" cy="230832"/>
          </a:xfrm>
          <a:prstGeom prst="rect">
            <a:avLst/>
          </a:prstGeom>
          <a:noFill/>
        </p:spPr>
        <p:txBody>
          <a:bodyPr wrap="square" rtlCol="0">
            <a:spAutoFit/>
          </a:bodyPr>
          <a:lstStyle/>
          <a:p>
            <a:r>
              <a:rPr lang="en-GB" sz="900" b="1"/>
              <a:t>Hanover</a:t>
            </a:r>
            <a:r>
              <a:rPr lang="en-GB" sz="800" b="1"/>
              <a:t> 1820</a:t>
            </a:r>
            <a:endParaRPr lang="en-GB" sz="1000" b="1"/>
          </a:p>
        </p:txBody>
      </p:sp>
      <p:pic>
        <p:nvPicPr>
          <p:cNvPr id="5" name="Grafik 4"/>
          <p:cNvPicPr>
            <a:picLocks noChangeAspect="1"/>
          </p:cNvPicPr>
          <p:nvPr/>
        </p:nvPicPr>
        <p:blipFill>
          <a:blip r:embed="rId3"/>
          <a:stretch>
            <a:fillRect/>
          </a:stretch>
        </p:blipFill>
        <p:spPr>
          <a:xfrm>
            <a:off x="201622" y="1928834"/>
            <a:ext cx="4467578" cy="2292106"/>
          </a:xfrm>
          <a:prstGeom prst="rect">
            <a:avLst/>
          </a:prstGeom>
        </p:spPr>
      </p:pic>
      <p:sp>
        <p:nvSpPr>
          <p:cNvPr id="34" name="Freihandform 33"/>
          <p:cNvSpPr/>
          <p:nvPr/>
        </p:nvSpPr>
        <p:spPr>
          <a:xfrm rot="21271589">
            <a:off x="10694311" y="5915374"/>
            <a:ext cx="1023595" cy="620322"/>
          </a:xfrm>
          <a:custGeom>
            <a:avLst/>
            <a:gdLst>
              <a:gd name="connsiteX0" fmla="*/ 1441077 w 1441077"/>
              <a:gd name="connsiteY0" fmla="*/ 2799229 h 2799229"/>
              <a:gd name="connsiteX1" fmla="*/ 0 w 1441077"/>
              <a:gd name="connsiteY1" fmla="*/ 0 h 2799229"/>
            </a:gdLst>
            <a:ahLst/>
            <a:cxnLst>
              <a:cxn ang="0">
                <a:pos x="connsiteX0" y="connsiteY0"/>
              </a:cxn>
              <a:cxn ang="0">
                <a:pos x="connsiteX1" y="connsiteY1"/>
              </a:cxn>
            </a:cxnLst>
            <a:rect l="l" t="t" r="r" b="b"/>
            <a:pathLst>
              <a:path w="1441077" h="2799229">
                <a:moveTo>
                  <a:pt x="1441077" y="2799229"/>
                </a:moveTo>
                <a:cubicBezTo>
                  <a:pt x="852394" y="1626347"/>
                  <a:pt x="263712" y="453465"/>
                  <a:pt x="0" y="0"/>
                </a:cubicBezTo>
              </a:path>
            </a:pathLst>
          </a:custGeom>
          <a:noFill/>
          <a:ln w="38100">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Freihandform 34"/>
          <p:cNvSpPr/>
          <p:nvPr/>
        </p:nvSpPr>
        <p:spPr>
          <a:xfrm rot="21271589">
            <a:off x="10694310" y="5944340"/>
            <a:ext cx="1023595" cy="620322"/>
          </a:xfrm>
          <a:custGeom>
            <a:avLst/>
            <a:gdLst>
              <a:gd name="connsiteX0" fmla="*/ 1441077 w 1441077"/>
              <a:gd name="connsiteY0" fmla="*/ 2799229 h 2799229"/>
              <a:gd name="connsiteX1" fmla="*/ 0 w 1441077"/>
              <a:gd name="connsiteY1" fmla="*/ 0 h 2799229"/>
            </a:gdLst>
            <a:ahLst/>
            <a:cxnLst>
              <a:cxn ang="0">
                <a:pos x="connsiteX0" y="connsiteY0"/>
              </a:cxn>
              <a:cxn ang="0">
                <a:pos x="connsiteX1" y="connsiteY1"/>
              </a:cxn>
            </a:cxnLst>
            <a:rect l="l" t="t" r="r" b="b"/>
            <a:pathLst>
              <a:path w="1441077" h="2799229">
                <a:moveTo>
                  <a:pt x="1441077" y="2799229"/>
                </a:moveTo>
                <a:cubicBezTo>
                  <a:pt x="852394" y="1626347"/>
                  <a:pt x="263712" y="453465"/>
                  <a:pt x="0" y="0"/>
                </a:cubicBezTo>
              </a:path>
            </a:pathLst>
          </a:custGeom>
          <a:noFill/>
          <a:ln w="38100">
            <a:solidFill>
              <a:srgbClr val="00B05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p:cNvPicPr>
            <a:picLocks noChangeAspect="1"/>
          </p:cNvPicPr>
          <p:nvPr/>
        </p:nvPicPr>
        <p:blipFill>
          <a:blip r:embed="rId4"/>
          <a:stretch>
            <a:fillRect/>
          </a:stretch>
        </p:blipFill>
        <p:spPr>
          <a:xfrm rot="19232861" flipH="1">
            <a:off x="9700989" y="877507"/>
            <a:ext cx="607592" cy="251003"/>
          </a:xfrm>
          <a:prstGeom prst="rect">
            <a:avLst/>
          </a:prstGeom>
        </p:spPr>
      </p:pic>
      <p:sp>
        <p:nvSpPr>
          <p:cNvPr id="37" name="Textfeld 36"/>
          <p:cNvSpPr txBox="1"/>
          <p:nvPr/>
        </p:nvSpPr>
        <p:spPr>
          <a:xfrm>
            <a:off x="10075151" y="5831850"/>
            <a:ext cx="1592754" cy="230832"/>
          </a:xfrm>
          <a:prstGeom prst="rect">
            <a:avLst/>
          </a:prstGeom>
          <a:noFill/>
        </p:spPr>
        <p:txBody>
          <a:bodyPr wrap="square" rtlCol="0">
            <a:spAutoFit/>
          </a:bodyPr>
          <a:lstStyle/>
          <a:p>
            <a:r>
              <a:rPr lang="en-GB" sz="900" b="1"/>
              <a:t>1910</a:t>
            </a:r>
          </a:p>
        </p:txBody>
      </p:sp>
      <p:sp>
        <p:nvSpPr>
          <p:cNvPr id="40" name="Textfeld 39"/>
          <p:cNvSpPr txBox="1"/>
          <p:nvPr/>
        </p:nvSpPr>
        <p:spPr>
          <a:xfrm>
            <a:off x="240546" y="1230995"/>
            <a:ext cx="4077007" cy="584904"/>
          </a:xfrm>
          <a:prstGeom prst="rect">
            <a:avLst/>
          </a:prstGeom>
          <a:noFill/>
        </p:spPr>
        <p:txBody>
          <a:bodyPr wrap="square" rtlCol="0">
            <a:spAutoFit/>
          </a:bodyPr>
          <a:lstStyle/>
          <a:p>
            <a:r>
              <a:rPr lang="en-GB" sz="1801" b="1"/>
              <a:t>1</a:t>
            </a:r>
            <a:r>
              <a:rPr lang="en-GB" sz="1801" b="1" baseline="30000"/>
              <a:t>st</a:t>
            </a:r>
            <a:r>
              <a:rPr lang="en-GB" sz="1801" b="1"/>
              <a:t> Generation </a:t>
            </a:r>
            <a:br>
              <a:rPr lang="en-GB" sz="1801" b="1"/>
            </a:br>
            <a:r>
              <a:rPr lang="en-GB" sz="1400" b="1"/>
              <a:t>Thomas Morbey in Hanover, around 1820 </a:t>
            </a:r>
            <a:endParaRPr lang="de-DE" sz="1400"/>
          </a:p>
        </p:txBody>
      </p:sp>
      <p:sp>
        <p:nvSpPr>
          <p:cNvPr id="41" name="Textfeld 40"/>
          <p:cNvSpPr txBox="1"/>
          <p:nvPr/>
        </p:nvSpPr>
        <p:spPr>
          <a:xfrm>
            <a:off x="240546" y="4522302"/>
            <a:ext cx="4412819" cy="1015791"/>
          </a:xfrm>
          <a:prstGeom prst="rect">
            <a:avLst/>
          </a:prstGeom>
          <a:noFill/>
        </p:spPr>
        <p:txBody>
          <a:bodyPr wrap="square" rtlCol="0">
            <a:spAutoFit/>
          </a:bodyPr>
          <a:lstStyle/>
          <a:p>
            <a:r>
              <a:rPr lang="en-GB" sz="1801" b="1"/>
              <a:t>2</a:t>
            </a:r>
            <a:r>
              <a:rPr lang="en-GB" sz="1801" b="1" baseline="30000"/>
              <a:t>nd</a:t>
            </a:r>
            <a:r>
              <a:rPr lang="en-GB" sz="1801" b="1"/>
              <a:t> Generation</a:t>
            </a:r>
            <a:br>
              <a:rPr lang="en-GB" sz="1801" b="1"/>
            </a:br>
            <a:r>
              <a:rPr lang="en-US" sz="1400" b="1"/>
              <a:t>following the marriage of Guilherme and Brigitte in 1977 in Lisbon. They initially lived in </a:t>
            </a:r>
            <a:r>
              <a:rPr lang="en-US" sz="1400" b="1" err="1"/>
              <a:t>Herzogenaurach</a:t>
            </a:r>
            <a:r>
              <a:rPr lang="en-US" sz="1400" b="1"/>
              <a:t>, Bavaria,</a:t>
            </a:r>
          </a:p>
          <a:p>
            <a:r>
              <a:rPr lang="en-US" sz="1400" b="1"/>
              <a:t>where Brigitte has lived ever since.</a:t>
            </a:r>
          </a:p>
        </p:txBody>
      </p:sp>
      <p:sp>
        <p:nvSpPr>
          <p:cNvPr id="42" name="Textfeld 41"/>
          <p:cNvSpPr txBox="1"/>
          <p:nvPr/>
        </p:nvSpPr>
        <p:spPr>
          <a:xfrm>
            <a:off x="227013" y="711527"/>
            <a:ext cx="4077007" cy="369460"/>
          </a:xfrm>
          <a:prstGeom prst="rect">
            <a:avLst/>
          </a:prstGeom>
          <a:noFill/>
        </p:spPr>
        <p:txBody>
          <a:bodyPr wrap="square" rtlCol="0">
            <a:spAutoFit/>
          </a:bodyPr>
          <a:lstStyle/>
          <a:p>
            <a:r>
              <a:rPr lang="en-GB" sz="1801" b="1" err="1"/>
              <a:t>Morbeys</a:t>
            </a:r>
            <a:r>
              <a:rPr lang="en-GB" sz="1801" b="1"/>
              <a:t> in Germany</a:t>
            </a:r>
          </a:p>
        </p:txBody>
      </p:sp>
      <p:sp>
        <p:nvSpPr>
          <p:cNvPr id="43" name="Freihandform 42"/>
          <p:cNvSpPr/>
          <p:nvPr/>
        </p:nvSpPr>
        <p:spPr>
          <a:xfrm>
            <a:off x="8479853" y="2763371"/>
            <a:ext cx="715178" cy="1221096"/>
          </a:xfrm>
          <a:custGeom>
            <a:avLst/>
            <a:gdLst>
              <a:gd name="connsiteX0" fmla="*/ 1010945 w 1010945"/>
              <a:gd name="connsiteY0" fmla="*/ 0 h 2168080"/>
              <a:gd name="connsiteX1" fmla="*/ 133783 w 1010945"/>
              <a:gd name="connsiteY1" fmla="*/ 964051 h 2168080"/>
              <a:gd name="connsiteX2" fmla="*/ 17931 w 1010945"/>
              <a:gd name="connsiteY2" fmla="*/ 2168080 h 2168080"/>
            </a:gdLst>
            <a:ahLst/>
            <a:cxnLst>
              <a:cxn ang="0">
                <a:pos x="connsiteX0" y="connsiteY0"/>
              </a:cxn>
              <a:cxn ang="0">
                <a:pos x="connsiteX1" y="connsiteY1"/>
              </a:cxn>
              <a:cxn ang="0">
                <a:pos x="connsiteX2" y="connsiteY2"/>
              </a:cxn>
            </a:cxnLst>
            <a:rect l="l" t="t" r="r" b="b"/>
            <a:pathLst>
              <a:path w="1010945" h="2168080">
                <a:moveTo>
                  <a:pt x="1010945" y="0"/>
                </a:moveTo>
                <a:cubicBezTo>
                  <a:pt x="655115" y="301352"/>
                  <a:pt x="299285" y="602704"/>
                  <a:pt x="133783" y="964051"/>
                </a:cubicBezTo>
                <a:cubicBezTo>
                  <a:pt x="-31719" y="1325398"/>
                  <a:pt x="-6894" y="1746739"/>
                  <a:pt x="17931" y="2168080"/>
                </a:cubicBezTo>
              </a:path>
            </a:pathLst>
          </a:custGeom>
          <a:noFill/>
          <a:ln w="38100">
            <a:solidFill>
              <a:srgbClr val="41719C"/>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Textfeld 43"/>
          <p:cNvSpPr txBox="1"/>
          <p:nvPr/>
        </p:nvSpPr>
        <p:spPr>
          <a:xfrm>
            <a:off x="10880391" y="5544038"/>
            <a:ext cx="576369" cy="230832"/>
          </a:xfrm>
          <a:prstGeom prst="rect">
            <a:avLst/>
          </a:prstGeom>
          <a:noFill/>
        </p:spPr>
        <p:txBody>
          <a:bodyPr wrap="square" rtlCol="0">
            <a:spAutoFit/>
          </a:bodyPr>
          <a:lstStyle/>
          <a:p>
            <a:r>
              <a:rPr lang="en-GB" sz="900" b="1"/>
              <a:t>1930</a:t>
            </a:r>
          </a:p>
        </p:txBody>
      </p:sp>
      <p:sp>
        <p:nvSpPr>
          <p:cNvPr id="45" name="Textfeld 44"/>
          <p:cNvSpPr txBox="1"/>
          <p:nvPr/>
        </p:nvSpPr>
        <p:spPr>
          <a:xfrm rot="4076524">
            <a:off x="9544436" y="3825100"/>
            <a:ext cx="667768" cy="246221"/>
          </a:xfrm>
          <a:prstGeom prst="rect">
            <a:avLst/>
          </a:prstGeom>
          <a:noFill/>
        </p:spPr>
        <p:txBody>
          <a:bodyPr wrap="square" rtlCol="0">
            <a:spAutoFit/>
          </a:bodyPr>
          <a:lstStyle/>
          <a:p>
            <a:r>
              <a:rPr lang="en-GB" sz="1000" b="1"/>
              <a:t>1974-80</a:t>
            </a:r>
          </a:p>
        </p:txBody>
      </p:sp>
      <p:sp>
        <p:nvSpPr>
          <p:cNvPr id="4" name="Rechteck 3"/>
          <p:cNvSpPr/>
          <p:nvPr/>
        </p:nvSpPr>
        <p:spPr>
          <a:xfrm>
            <a:off x="4854838" y="6537349"/>
            <a:ext cx="528123" cy="312385"/>
          </a:xfrm>
          <a:prstGeom prst="rect">
            <a:avLst/>
          </a:prstGeom>
          <a:solidFill>
            <a:srgbClr val="68D1E6"/>
          </a:solidFill>
          <a:ln>
            <a:solidFill>
              <a:srgbClr val="68D1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Textfeld 46"/>
          <p:cNvSpPr txBox="1"/>
          <p:nvPr/>
        </p:nvSpPr>
        <p:spPr>
          <a:xfrm rot="16538005">
            <a:off x="8326203" y="3566439"/>
            <a:ext cx="527126" cy="246221"/>
          </a:xfrm>
          <a:prstGeom prst="rect">
            <a:avLst/>
          </a:prstGeom>
          <a:noFill/>
        </p:spPr>
        <p:txBody>
          <a:bodyPr wrap="square" rtlCol="0">
            <a:spAutoFit/>
          </a:bodyPr>
          <a:lstStyle/>
          <a:p>
            <a:r>
              <a:rPr lang="en-GB" sz="1000" b="1"/>
              <a:t>1920</a:t>
            </a:r>
          </a:p>
        </p:txBody>
      </p:sp>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9543" y="5831850"/>
            <a:ext cx="646452" cy="661200"/>
          </a:xfrm>
          <a:prstGeom prst="rect">
            <a:avLst/>
          </a:prstGeom>
        </p:spPr>
      </p:pic>
      <p:sp>
        <p:nvSpPr>
          <p:cNvPr id="49" name="Textfeld 48"/>
          <p:cNvSpPr txBox="1"/>
          <p:nvPr/>
        </p:nvSpPr>
        <p:spPr>
          <a:xfrm>
            <a:off x="5144830" y="-7951"/>
            <a:ext cx="1934144" cy="246221"/>
          </a:xfrm>
          <a:prstGeom prst="rect">
            <a:avLst/>
          </a:prstGeom>
          <a:noFill/>
        </p:spPr>
        <p:txBody>
          <a:bodyPr wrap="square" rtlCol="0">
            <a:spAutoFit/>
          </a:bodyPr>
          <a:lstStyle/>
          <a:p>
            <a:pPr algn="ctr"/>
            <a:r>
              <a:rPr lang="en-US" sz="1000"/>
              <a:t>For family members</a:t>
            </a:r>
          </a:p>
        </p:txBody>
      </p:sp>
      <p:sp>
        <p:nvSpPr>
          <p:cNvPr id="50" name="Textfeld 49"/>
          <p:cNvSpPr txBox="1"/>
          <p:nvPr/>
        </p:nvSpPr>
        <p:spPr>
          <a:xfrm>
            <a:off x="5262114" y="6539768"/>
            <a:ext cx="1699575" cy="246221"/>
          </a:xfrm>
          <a:prstGeom prst="rect">
            <a:avLst/>
          </a:prstGeom>
          <a:noFill/>
        </p:spPr>
        <p:txBody>
          <a:bodyPr wrap="square" rtlCol="0">
            <a:spAutoFit/>
          </a:bodyPr>
          <a:lstStyle/>
          <a:p>
            <a:pPr algn="ctr"/>
            <a:r>
              <a:rPr lang="en-US" sz="1000"/>
              <a:t>Internal Use Only</a:t>
            </a:r>
          </a:p>
        </p:txBody>
      </p:sp>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40049" y="1227596"/>
            <a:ext cx="887553" cy="591702"/>
          </a:xfrm>
          <a:prstGeom prst="rect">
            <a:avLst/>
          </a:prstGeom>
        </p:spPr>
      </p:pic>
      <p:pic>
        <p:nvPicPr>
          <p:cNvPr id="9" name="Grafik 8"/>
          <p:cNvPicPr>
            <a:picLocks noChangeAspect="1"/>
          </p:cNvPicPr>
          <p:nvPr/>
        </p:nvPicPr>
        <p:blipFill>
          <a:blip r:embed="rId7"/>
          <a:stretch>
            <a:fillRect/>
          </a:stretch>
        </p:blipFill>
        <p:spPr>
          <a:xfrm>
            <a:off x="3725649" y="4231659"/>
            <a:ext cx="865868" cy="582258"/>
          </a:xfrm>
          <a:prstGeom prst="rect">
            <a:avLst/>
          </a:prstGeom>
        </p:spPr>
      </p:pic>
      <p:sp>
        <p:nvSpPr>
          <p:cNvPr id="10" name="Foliennummernplatzhalter 9"/>
          <p:cNvSpPr>
            <a:spLocks noGrp="1"/>
          </p:cNvSpPr>
          <p:nvPr>
            <p:ph type="sldNum" sz="quarter" idx="12"/>
          </p:nvPr>
        </p:nvSpPr>
        <p:spPr/>
        <p:txBody>
          <a:bodyPr/>
          <a:lstStyle/>
          <a:p>
            <a:fld id="{67EAFDB1-F3D4-4863-BCEA-E13DF22AE5EF}" type="slidenum">
              <a:rPr lang="de-DE" smtClean="0"/>
              <a:t>8</a:t>
            </a:fld>
            <a:endParaRPr lang="de-DE"/>
          </a:p>
        </p:txBody>
      </p:sp>
    </p:spTree>
    <p:extLst>
      <p:ext uri="{BB962C8B-B14F-4D97-AF65-F5344CB8AC3E}">
        <p14:creationId xmlns:p14="http://schemas.microsoft.com/office/powerpoint/2010/main" val="2186451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p:cNvPicPr>
            <a:picLocks noChangeAspect="1"/>
          </p:cNvPicPr>
          <p:nvPr/>
        </p:nvPicPr>
        <p:blipFill>
          <a:blip r:embed="rId2"/>
          <a:stretch>
            <a:fillRect/>
          </a:stretch>
        </p:blipFill>
        <p:spPr>
          <a:xfrm>
            <a:off x="8155644" y="1124005"/>
            <a:ext cx="3950041" cy="5614158"/>
          </a:xfrm>
          <a:prstGeom prst="rect">
            <a:avLst/>
          </a:prstGeom>
        </p:spPr>
      </p:pic>
      <p:sp>
        <p:nvSpPr>
          <p:cNvPr id="13" name="Textfeld 12"/>
          <p:cNvSpPr txBox="1"/>
          <p:nvPr/>
        </p:nvSpPr>
        <p:spPr>
          <a:xfrm>
            <a:off x="362389" y="201806"/>
            <a:ext cx="11499528" cy="523220"/>
          </a:xfrm>
          <a:prstGeom prst="rect">
            <a:avLst/>
          </a:prstGeom>
          <a:noFill/>
        </p:spPr>
        <p:txBody>
          <a:bodyPr wrap="square" rtlCol="0">
            <a:spAutoFit/>
          </a:bodyPr>
          <a:lstStyle/>
          <a:p>
            <a:r>
              <a:rPr lang="en-US" sz="2800">
                <a:latin typeface="Berlin Sans FB" panose="020E0602020502020306" pitchFamily="34" charset="0"/>
                <a:cs typeface="Courier New" panose="02070309020205020404" pitchFamily="49" charset="0"/>
              </a:rPr>
              <a:t>Morbey</a:t>
            </a:r>
            <a:r>
              <a:rPr lang="en-US" sz="2000">
                <a:latin typeface="Berlin Sans FB" panose="020E0602020502020306" pitchFamily="34" charset="0"/>
              </a:rPr>
              <a:t> family tree </a:t>
            </a:r>
            <a:r>
              <a:rPr lang="en-US" sz="2000" err="1">
                <a:latin typeface="Berlin Sans FB" panose="020E0602020502020306" pitchFamily="34" charset="0"/>
              </a:rPr>
              <a:t>german</a:t>
            </a:r>
            <a:r>
              <a:rPr lang="en-US" sz="2000">
                <a:latin typeface="Berlin Sans FB" panose="020E0602020502020306" pitchFamily="34" charset="0"/>
              </a:rPr>
              <a:t> branch</a:t>
            </a:r>
          </a:p>
        </p:txBody>
      </p:sp>
      <p:pic>
        <p:nvPicPr>
          <p:cNvPr id="3" name="Grafik 2"/>
          <p:cNvPicPr>
            <a:picLocks noChangeAspect="1"/>
          </p:cNvPicPr>
          <p:nvPr/>
        </p:nvPicPr>
        <p:blipFill>
          <a:blip r:embed="rId3"/>
          <a:stretch>
            <a:fillRect/>
          </a:stretch>
        </p:blipFill>
        <p:spPr>
          <a:xfrm>
            <a:off x="9114309" y="423035"/>
            <a:ext cx="1786288" cy="775164"/>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1773" y="2252429"/>
            <a:ext cx="1011704" cy="6744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5940" y="2254422"/>
            <a:ext cx="1077895" cy="7185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3878" y="2258474"/>
            <a:ext cx="993572" cy="6623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hteck 10">
            <a:hlinkClick r:id="rId7"/>
          </p:cNvPr>
          <p:cNvSpPr/>
          <p:nvPr/>
        </p:nvSpPr>
        <p:spPr>
          <a:xfrm>
            <a:off x="6209268" y="810617"/>
            <a:ext cx="2682104" cy="253916"/>
          </a:xfrm>
          <a:prstGeom prst="rect">
            <a:avLst/>
          </a:prstGeom>
        </p:spPr>
        <p:txBody>
          <a:bodyPr wrap="square">
            <a:spAutoFit/>
          </a:bodyPr>
          <a:lstStyle/>
          <a:p>
            <a:r>
              <a:rPr lang="de-DE" sz="1050" dirty="0"/>
              <a:t>House </a:t>
            </a:r>
            <a:r>
              <a:rPr lang="de-DE" sz="1050" dirty="0" err="1"/>
              <a:t>of</a:t>
            </a:r>
            <a:r>
              <a:rPr lang="de-DE" sz="1050" dirty="0"/>
              <a:t> John Morbey in </a:t>
            </a:r>
            <a:r>
              <a:rPr lang="de-DE" sz="1050" dirty="0" err="1"/>
              <a:t>Darenth</a:t>
            </a:r>
            <a:r>
              <a:rPr lang="de-DE" sz="1050" dirty="0"/>
              <a:t>, Kent</a:t>
            </a:r>
          </a:p>
        </p:txBody>
      </p:sp>
      <p:sp>
        <p:nvSpPr>
          <p:cNvPr id="12" name="Textfeld 11">
            <a:hlinkClick r:id="rId8" action="ppaction://hlinksldjump"/>
          </p:cNvPr>
          <p:cNvSpPr txBox="1"/>
          <p:nvPr/>
        </p:nvSpPr>
        <p:spPr>
          <a:xfrm>
            <a:off x="362389" y="1648204"/>
            <a:ext cx="4315455" cy="584904"/>
          </a:xfrm>
          <a:prstGeom prst="rect">
            <a:avLst/>
          </a:prstGeom>
          <a:solidFill>
            <a:schemeClr val="bg1"/>
          </a:solidFill>
          <a:effectLst>
            <a:outerShdw blurRad="50800" dist="38100" dir="10800000" algn="r" rotWithShape="0">
              <a:prstClr val="black">
                <a:alpha val="40000"/>
              </a:prstClr>
            </a:outerShdw>
          </a:effectLst>
        </p:spPr>
        <p:txBody>
          <a:bodyPr wrap="square" rtlCol="0">
            <a:spAutoFit/>
          </a:bodyPr>
          <a:lstStyle/>
          <a:p>
            <a:r>
              <a:rPr lang="en-GB" sz="1801" b="1"/>
              <a:t>02 Paper Makers </a:t>
            </a:r>
            <a:endParaRPr lang="en-GB" sz="1400"/>
          </a:p>
          <a:p>
            <a:r>
              <a:rPr lang="en-GB" sz="1400"/>
              <a:t>       1760 - 1870 </a:t>
            </a:r>
            <a:r>
              <a:rPr lang="en-GB" sz="1400" err="1"/>
              <a:t>ff</a:t>
            </a:r>
            <a:endParaRPr lang="en-GB" sz="1400"/>
          </a:p>
        </p:txBody>
      </p:sp>
      <p:pic>
        <p:nvPicPr>
          <p:cNvPr id="5" name="Grafik 4"/>
          <p:cNvPicPr>
            <a:picLocks noChangeAspect="1"/>
          </p:cNvPicPr>
          <p:nvPr/>
        </p:nvPicPr>
        <p:blipFill>
          <a:blip r:embed="rId9"/>
          <a:stretch>
            <a:fillRect/>
          </a:stretch>
        </p:blipFill>
        <p:spPr>
          <a:xfrm>
            <a:off x="323997" y="3289146"/>
            <a:ext cx="5607338" cy="3067208"/>
          </a:xfrm>
          <a:prstGeom prst="rect">
            <a:avLst/>
          </a:prstGeom>
        </p:spPr>
      </p:pic>
      <p:pic>
        <p:nvPicPr>
          <p:cNvPr id="16" name="Grafik 15"/>
          <p:cNvPicPr>
            <a:picLocks noChangeAspect="1"/>
          </p:cNvPicPr>
          <p:nvPr/>
        </p:nvPicPr>
        <p:blipFill>
          <a:blip r:embed="rId10"/>
          <a:stretch>
            <a:fillRect/>
          </a:stretch>
        </p:blipFill>
        <p:spPr>
          <a:xfrm>
            <a:off x="6688450" y="5319119"/>
            <a:ext cx="1856451" cy="1291367"/>
          </a:xfrm>
          <a:prstGeom prst="rect">
            <a:avLst/>
          </a:prstGeom>
        </p:spPr>
      </p:pic>
      <p:pic>
        <p:nvPicPr>
          <p:cNvPr id="15" name="Grafik 14"/>
          <p:cNvPicPr>
            <a:picLocks noChangeAspect="1"/>
          </p:cNvPicPr>
          <p:nvPr/>
        </p:nvPicPr>
        <p:blipFill rotWithShape="1">
          <a:blip r:embed="rId11"/>
          <a:srcRect t="2503"/>
          <a:stretch/>
        </p:blipFill>
        <p:spPr>
          <a:xfrm>
            <a:off x="4978234" y="3500395"/>
            <a:ext cx="722853" cy="430689"/>
          </a:xfrm>
          <a:prstGeom prst="rect">
            <a:avLst/>
          </a:prstGeom>
        </p:spPr>
      </p:pic>
      <p:sp>
        <p:nvSpPr>
          <p:cNvPr id="2" name="Foliennummernplatzhalter 1"/>
          <p:cNvSpPr>
            <a:spLocks noGrp="1"/>
          </p:cNvSpPr>
          <p:nvPr>
            <p:ph type="sldNum" sz="quarter" idx="12"/>
          </p:nvPr>
        </p:nvSpPr>
        <p:spPr/>
        <p:txBody>
          <a:bodyPr/>
          <a:lstStyle/>
          <a:p>
            <a:fld id="{67EAFDB1-F3D4-4863-BCEA-E13DF22AE5EF}" type="slidenum">
              <a:rPr lang="de-DE" smtClean="0"/>
              <a:t>9</a:t>
            </a:fld>
            <a:endParaRPr lang="de-DE"/>
          </a:p>
        </p:txBody>
      </p:sp>
      <p:sp>
        <p:nvSpPr>
          <p:cNvPr id="10" name="Textfeld 9">
            <a:extLst>
              <a:ext uri="{FF2B5EF4-FFF2-40B4-BE49-F238E27FC236}">
                <a16:creationId xmlns:a16="http://schemas.microsoft.com/office/drawing/2014/main" id="{056D5672-7017-F43C-7CAA-AE795323FD53}"/>
              </a:ext>
            </a:extLst>
          </p:cNvPr>
          <p:cNvSpPr txBox="1"/>
          <p:nvPr/>
        </p:nvSpPr>
        <p:spPr>
          <a:xfrm>
            <a:off x="2959405" y="1124005"/>
            <a:ext cx="5140138" cy="2062103"/>
          </a:xfrm>
          <a:prstGeom prst="rect">
            <a:avLst/>
          </a:prstGeom>
          <a:solidFill>
            <a:schemeClr val="bg1"/>
          </a:solidFill>
        </p:spPr>
        <p:txBody>
          <a:bodyPr wrap="square">
            <a:spAutoFit/>
          </a:bodyPr>
          <a:lstStyle/>
          <a:p>
            <a:r>
              <a:rPr lang="de-DE" sz="1600" b="1" dirty="0"/>
              <a:t>Special Feature</a:t>
            </a:r>
            <a:br>
              <a:rPr lang="de-DE" sz="1600" dirty="0"/>
            </a:br>
            <a:r>
              <a:rPr lang="de-DE" sz="1600" dirty="0"/>
              <a:t>The </a:t>
            </a:r>
            <a:r>
              <a:rPr lang="de-DE" sz="1600" dirty="0" err="1"/>
              <a:t>watermark</a:t>
            </a:r>
            <a:r>
              <a:rPr lang="de-DE" sz="1600" dirty="0"/>
              <a:t> </a:t>
            </a:r>
            <a:r>
              <a:rPr lang="de-DE" sz="1600" b="1" dirty="0"/>
              <a:t>"John Morbey 1838" </a:t>
            </a:r>
            <a:r>
              <a:rPr lang="de-DE" sz="1600" dirty="0" err="1"/>
              <a:t>is</a:t>
            </a:r>
            <a:r>
              <a:rPr lang="de-DE" sz="1600" dirty="0"/>
              <a:t> a </a:t>
            </a:r>
            <a:r>
              <a:rPr lang="de-DE" sz="1600" b="1" dirty="0" err="1"/>
              <a:t>historical</a:t>
            </a:r>
            <a:r>
              <a:rPr lang="de-DE" sz="1600" b="1" dirty="0"/>
              <a:t> </a:t>
            </a:r>
            <a:r>
              <a:rPr lang="de-DE" sz="1600" b="1" dirty="0" err="1"/>
              <a:t>watermark</a:t>
            </a:r>
            <a:r>
              <a:rPr lang="de-DE" sz="1600" b="1" dirty="0"/>
              <a:t> </a:t>
            </a:r>
            <a:r>
              <a:rPr lang="de-DE" sz="1600" dirty="0" err="1"/>
              <a:t>applied</a:t>
            </a:r>
            <a:r>
              <a:rPr lang="de-DE" sz="1600" dirty="0"/>
              <a:t> </a:t>
            </a:r>
            <a:r>
              <a:rPr lang="de-DE" sz="1600" dirty="0" err="1"/>
              <a:t>to</a:t>
            </a:r>
            <a:r>
              <a:rPr lang="de-DE" sz="1600" dirty="0"/>
              <a:t> a </a:t>
            </a:r>
            <a:r>
              <a:rPr lang="de-DE" sz="1600" dirty="0" err="1"/>
              <a:t>document</a:t>
            </a:r>
            <a:r>
              <a:rPr lang="de-DE" sz="1600" dirty="0"/>
              <a:t> </a:t>
            </a:r>
            <a:r>
              <a:rPr lang="de-DE" sz="1600" dirty="0" err="1"/>
              <a:t>from</a:t>
            </a:r>
            <a:r>
              <a:rPr lang="de-DE" sz="1600" dirty="0"/>
              <a:t> 1840. </a:t>
            </a:r>
            <a:r>
              <a:rPr lang="de-DE" sz="1600" dirty="0" err="1"/>
              <a:t>It</a:t>
            </a:r>
            <a:r>
              <a:rPr lang="de-DE" sz="1600" dirty="0"/>
              <a:t> </a:t>
            </a:r>
            <a:r>
              <a:rPr lang="de-DE" sz="1600" dirty="0" err="1"/>
              <a:t>originates</a:t>
            </a:r>
            <a:r>
              <a:rPr lang="de-DE" sz="1600" dirty="0"/>
              <a:t> </a:t>
            </a:r>
            <a:r>
              <a:rPr lang="de-DE" sz="1600" dirty="0" err="1"/>
              <a:t>from</a:t>
            </a:r>
            <a:r>
              <a:rPr lang="de-DE" sz="1600" dirty="0"/>
              <a:t> a </a:t>
            </a:r>
            <a:r>
              <a:rPr lang="de-DE" sz="1600" dirty="0" err="1"/>
              <a:t>Darenth</a:t>
            </a:r>
            <a:r>
              <a:rPr lang="de-DE" sz="1600" dirty="0"/>
              <a:t> </a:t>
            </a:r>
            <a:r>
              <a:rPr lang="de-DE" sz="1600" dirty="0" err="1"/>
              <a:t>paper</a:t>
            </a:r>
            <a:r>
              <a:rPr lang="de-DE" sz="1600" dirty="0"/>
              <a:t> </a:t>
            </a:r>
            <a:r>
              <a:rPr lang="de-DE" sz="1600" dirty="0" err="1"/>
              <a:t>mill</a:t>
            </a:r>
            <a:r>
              <a:rPr lang="de-DE" sz="1600" dirty="0"/>
              <a:t> in Dartford, Kent, and </a:t>
            </a:r>
            <a:r>
              <a:rPr lang="de-DE" sz="1600" dirty="0" err="1"/>
              <a:t>is</a:t>
            </a:r>
            <a:r>
              <a:rPr lang="de-DE" sz="1600" dirty="0"/>
              <a:t> </a:t>
            </a:r>
            <a:r>
              <a:rPr lang="de-DE" sz="1600" dirty="0" err="1"/>
              <a:t>part</a:t>
            </a:r>
            <a:r>
              <a:rPr lang="de-DE" sz="1600" dirty="0"/>
              <a:t> </a:t>
            </a:r>
            <a:r>
              <a:rPr lang="de-DE" sz="1600" dirty="0" err="1"/>
              <a:t>of</a:t>
            </a:r>
            <a:r>
              <a:rPr lang="de-DE" sz="1600" dirty="0"/>
              <a:t> a large </a:t>
            </a:r>
            <a:r>
              <a:rPr lang="de-DE" sz="1600" dirty="0" err="1"/>
              <a:t>collection</a:t>
            </a:r>
            <a:r>
              <a:rPr lang="de-DE" sz="1600" dirty="0"/>
              <a:t> </a:t>
            </a:r>
            <a:r>
              <a:rPr lang="de-DE" sz="1600" dirty="0" err="1"/>
              <a:t>of</a:t>
            </a:r>
            <a:r>
              <a:rPr lang="de-DE" sz="1600" dirty="0"/>
              <a:t> </a:t>
            </a:r>
            <a:r>
              <a:rPr lang="de-DE" sz="1600" dirty="0" err="1"/>
              <a:t>watermarks</a:t>
            </a:r>
            <a:r>
              <a:rPr lang="de-DE" sz="1600" dirty="0"/>
              <a:t> </a:t>
            </a:r>
            <a:r>
              <a:rPr lang="de-DE" sz="1600" dirty="0" err="1"/>
              <a:t>available</a:t>
            </a:r>
            <a:r>
              <a:rPr lang="de-DE" sz="1600" dirty="0"/>
              <a:t> in </a:t>
            </a:r>
            <a:r>
              <a:rPr lang="de-DE" sz="1600" dirty="0" err="1"/>
              <a:t>various</a:t>
            </a:r>
            <a:r>
              <a:rPr lang="de-DE" sz="1600" dirty="0"/>
              <a:t> </a:t>
            </a:r>
            <a:r>
              <a:rPr lang="de-DE" sz="1600" dirty="0" err="1"/>
              <a:t>databases</a:t>
            </a:r>
            <a:r>
              <a:rPr lang="de-DE" sz="1600" dirty="0"/>
              <a:t>. These </a:t>
            </a:r>
            <a:r>
              <a:rPr lang="de-DE" sz="1600" dirty="0" err="1"/>
              <a:t>watermarks</a:t>
            </a:r>
            <a:r>
              <a:rPr lang="de-DE" sz="1600" dirty="0"/>
              <a:t> </a:t>
            </a:r>
            <a:r>
              <a:rPr lang="de-DE" sz="1600" dirty="0" err="1"/>
              <a:t>are</a:t>
            </a:r>
            <a:r>
              <a:rPr lang="de-DE" sz="1600" dirty="0"/>
              <a:t> </a:t>
            </a:r>
            <a:r>
              <a:rPr lang="de-DE" sz="1600" dirty="0" err="1"/>
              <a:t>important</a:t>
            </a:r>
            <a:r>
              <a:rPr lang="de-DE" sz="1600" dirty="0"/>
              <a:t> </a:t>
            </a:r>
            <a:r>
              <a:rPr lang="de-DE" sz="1600" dirty="0" err="1"/>
              <a:t>for</a:t>
            </a:r>
            <a:r>
              <a:rPr lang="de-DE" sz="1600" dirty="0"/>
              <a:t> </a:t>
            </a:r>
            <a:r>
              <a:rPr lang="de-DE" sz="1600" dirty="0" err="1"/>
              <a:t>identifying</a:t>
            </a:r>
            <a:r>
              <a:rPr lang="de-DE" sz="1600" dirty="0"/>
              <a:t> and </a:t>
            </a:r>
            <a:r>
              <a:rPr lang="de-DE" sz="1600" dirty="0" err="1"/>
              <a:t>dating</a:t>
            </a:r>
            <a:r>
              <a:rPr lang="de-DE" sz="1600" dirty="0"/>
              <a:t> </a:t>
            </a:r>
            <a:r>
              <a:rPr lang="de-DE" sz="1600" dirty="0" err="1"/>
              <a:t>historical</a:t>
            </a:r>
            <a:r>
              <a:rPr lang="de-DE" sz="1600" dirty="0"/>
              <a:t> </a:t>
            </a:r>
            <a:r>
              <a:rPr lang="de-DE" sz="1600" dirty="0" err="1"/>
              <a:t>papers</a:t>
            </a:r>
            <a:r>
              <a:rPr lang="de-DE" sz="1600" dirty="0"/>
              <a:t> and </a:t>
            </a:r>
            <a:r>
              <a:rPr lang="de-DE" sz="1600" dirty="0" err="1"/>
              <a:t>can</a:t>
            </a:r>
            <a:r>
              <a:rPr lang="de-DE" sz="1600" dirty="0"/>
              <a:t> </a:t>
            </a:r>
            <a:r>
              <a:rPr lang="de-DE" sz="1600" dirty="0" err="1"/>
              <a:t>provide</a:t>
            </a:r>
            <a:r>
              <a:rPr lang="de-DE" sz="1600" dirty="0"/>
              <a:t> </a:t>
            </a:r>
            <a:r>
              <a:rPr lang="de-DE" sz="1600" dirty="0" err="1"/>
              <a:t>information</a:t>
            </a:r>
            <a:r>
              <a:rPr lang="de-DE" sz="1600" dirty="0"/>
              <a:t> </a:t>
            </a:r>
            <a:r>
              <a:rPr lang="de-DE" sz="1600" dirty="0" err="1"/>
              <a:t>about</a:t>
            </a:r>
            <a:r>
              <a:rPr lang="de-DE" sz="1600" dirty="0"/>
              <a:t> </a:t>
            </a:r>
            <a:r>
              <a:rPr lang="de-DE" sz="1600" dirty="0" err="1"/>
              <a:t>the</a:t>
            </a:r>
            <a:r>
              <a:rPr lang="de-DE" sz="1600" dirty="0"/>
              <a:t> </a:t>
            </a:r>
            <a:r>
              <a:rPr lang="de-DE" sz="1600" dirty="0" err="1"/>
              <a:t>origin</a:t>
            </a:r>
            <a:r>
              <a:rPr lang="de-DE" sz="1600" dirty="0"/>
              <a:t> and </a:t>
            </a:r>
            <a:r>
              <a:rPr lang="de-DE" sz="1600" dirty="0" err="1"/>
              <a:t>period</a:t>
            </a:r>
            <a:r>
              <a:rPr lang="de-DE" sz="1600" dirty="0"/>
              <a:t> </a:t>
            </a:r>
            <a:r>
              <a:rPr lang="de-DE" sz="1600" dirty="0" err="1"/>
              <a:t>of</a:t>
            </a:r>
            <a:r>
              <a:rPr lang="de-DE" sz="1600" dirty="0"/>
              <a:t> </a:t>
            </a:r>
            <a:r>
              <a:rPr lang="de-DE" sz="1600" dirty="0" err="1"/>
              <a:t>use</a:t>
            </a:r>
            <a:r>
              <a:rPr lang="de-DE" sz="1600" dirty="0"/>
              <a:t> </a:t>
            </a:r>
            <a:r>
              <a:rPr lang="de-DE" sz="1600" dirty="0" err="1"/>
              <a:t>of</a:t>
            </a:r>
            <a:r>
              <a:rPr lang="de-DE" sz="1600" dirty="0"/>
              <a:t> </a:t>
            </a:r>
            <a:r>
              <a:rPr lang="de-DE" sz="1600" dirty="0" err="1"/>
              <a:t>the</a:t>
            </a:r>
            <a:r>
              <a:rPr lang="de-DE" sz="1600" dirty="0"/>
              <a:t> </a:t>
            </a:r>
            <a:r>
              <a:rPr lang="de-DE" sz="1600" dirty="0" err="1"/>
              <a:t>paper</a:t>
            </a:r>
            <a:r>
              <a:rPr lang="de-DE" sz="1600" dirty="0"/>
              <a:t>.</a:t>
            </a:r>
          </a:p>
        </p:txBody>
      </p:sp>
      <p:sp>
        <p:nvSpPr>
          <p:cNvPr id="17" name="Rechteck 16">
            <a:hlinkClick r:id="rId7"/>
            <a:extLst>
              <a:ext uri="{FF2B5EF4-FFF2-40B4-BE49-F238E27FC236}">
                <a16:creationId xmlns:a16="http://schemas.microsoft.com/office/drawing/2014/main" id="{96783F24-356B-7610-4BE7-C405E4937768}"/>
              </a:ext>
            </a:extLst>
          </p:cNvPr>
          <p:cNvSpPr/>
          <p:nvPr/>
        </p:nvSpPr>
        <p:spPr>
          <a:xfrm>
            <a:off x="2647551" y="4520310"/>
            <a:ext cx="623707" cy="215444"/>
          </a:xfrm>
          <a:prstGeom prst="rect">
            <a:avLst/>
          </a:prstGeom>
        </p:spPr>
        <p:txBody>
          <a:bodyPr wrap="square">
            <a:spAutoFit/>
          </a:bodyPr>
          <a:lstStyle/>
          <a:p>
            <a:r>
              <a:rPr lang="de-DE" sz="800" b="1" dirty="0">
                <a:solidFill>
                  <a:schemeClr val="tx1">
                    <a:lumMod val="65000"/>
                    <a:lumOff val="35000"/>
                  </a:schemeClr>
                </a:solidFill>
              </a:rPr>
              <a:t>Dartford</a:t>
            </a:r>
          </a:p>
        </p:txBody>
      </p:sp>
    </p:spTree>
    <p:extLst>
      <p:ext uri="{BB962C8B-B14F-4D97-AF65-F5344CB8AC3E}">
        <p14:creationId xmlns:p14="http://schemas.microsoft.com/office/powerpoint/2010/main" val="45898764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8911</Words>
  <Application>Microsoft Office PowerPoint</Application>
  <PresentationFormat>Breitbild</PresentationFormat>
  <Paragraphs>791</Paragraphs>
  <Slides>49</Slides>
  <Notes>0</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49</vt:i4>
      </vt:variant>
    </vt:vector>
  </HeadingPairs>
  <TitlesOfParts>
    <vt:vector size="62" baseType="lpstr">
      <vt:lpstr>Algerian</vt:lpstr>
      <vt:lpstr>Arial</vt:lpstr>
      <vt:lpstr>Baskerville Old Face</vt:lpstr>
      <vt:lpstr>Berlin Sans FB</vt:lpstr>
      <vt:lpstr>Calibri</vt:lpstr>
      <vt:lpstr>Calibri Light</vt:lpstr>
      <vt:lpstr>Courier New</vt:lpstr>
      <vt:lpstr>Old English Text MT</vt:lpstr>
      <vt:lpstr>Roboto</vt:lpstr>
      <vt:lpstr>Sparkasse Rg</vt:lpstr>
      <vt:lpstr>Times New Roman</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Guilherme Morbey</dc:creator>
  <cp:lastModifiedBy>Guilherme Morbey</cp:lastModifiedBy>
  <cp:revision>38</cp:revision>
  <cp:lastPrinted>2025-08-20T16:23:07Z</cp:lastPrinted>
  <dcterms:created xsi:type="dcterms:W3CDTF">2024-07-14T15:48:31Z</dcterms:created>
  <dcterms:modified xsi:type="dcterms:W3CDTF">2026-01-08T21:25:19Z</dcterms:modified>
</cp:coreProperties>
</file>